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handoutMasterIdLst>
    <p:handoutMasterId r:id="rId90"/>
  </p:handout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337" r:id="rId22"/>
    <p:sldId id="338" r:id="rId23"/>
    <p:sldId id="336" r:id="rId24"/>
    <p:sldId id="277" r:id="rId25"/>
    <p:sldId id="278" r:id="rId26"/>
    <p:sldId id="341" r:id="rId27"/>
    <p:sldId id="340" r:id="rId28"/>
    <p:sldId id="342" r:id="rId29"/>
    <p:sldId id="343" r:id="rId30"/>
    <p:sldId id="280" r:id="rId31"/>
    <p:sldId id="345" r:id="rId32"/>
    <p:sldId id="344" r:id="rId33"/>
    <p:sldId id="347" r:id="rId34"/>
    <p:sldId id="283" r:id="rId35"/>
    <p:sldId id="284" r:id="rId36"/>
    <p:sldId id="285" r:id="rId37"/>
    <p:sldId id="348"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viaeoYKqKPuyHNF0Ab62Mw==" hashData="CXr8two/VihEhhJsf0TQ9azjyW0="/>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22" autoAdjust="0"/>
    <p:restoredTop sz="94660"/>
  </p:normalViewPr>
  <p:slideViewPr>
    <p:cSldViewPr>
      <p:cViewPr varScale="1">
        <p:scale>
          <a:sx n="71" d="100"/>
          <a:sy n="71" d="100"/>
        </p:scale>
        <p:origin x="-667" y="-72"/>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91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G:\_lectureNote2008\ior2008\ior2008.excel\&#22312;&#24235;&#12487;&#12540;&#12479;&#37197;&#24067;&#2999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571741032371027E-2"/>
          <c:y val="5.1400554097404488E-2"/>
          <c:w val="0.81642125984251968"/>
          <c:h val="0.79822506561679785"/>
        </c:manualLayout>
      </c:layout>
      <c:scatterChart>
        <c:scatterStyle val="lineMarker"/>
        <c:varyColors val="1"/>
        <c:ser>
          <c:idx val="4"/>
          <c:order val="0"/>
          <c:tx>
            <c:strRef>
              <c:f>EOQ!$D$98</c:f>
              <c:strCache>
                <c:ptCount val="1"/>
                <c:pt idx="0">
                  <c:v>総費用</c:v>
                </c:pt>
              </c:strCache>
            </c:strRef>
          </c:tx>
          <c:spPr>
            <a:ln>
              <a:solidFill>
                <a:srgbClr val="FF0000"/>
              </a:solidFill>
            </a:ln>
          </c:spPr>
          <c:marker>
            <c:symbol val="none"/>
          </c:marker>
          <c:xVal>
            <c:numRef>
              <c:f>EOQ!$A$8:$A$29</c:f>
              <c:numCache>
                <c:formatCode>General</c:formatCode>
                <c:ptCount val="22"/>
                <c:pt idx="0">
                  <c:v>80</c:v>
                </c:pt>
                <c:pt idx="1">
                  <c:v>100</c:v>
                </c:pt>
                <c:pt idx="2">
                  <c:v>120</c:v>
                </c:pt>
                <c:pt idx="3">
                  <c:v>140</c:v>
                </c:pt>
                <c:pt idx="4">
                  <c:v>160</c:v>
                </c:pt>
                <c:pt idx="5">
                  <c:v>180</c:v>
                </c:pt>
                <c:pt idx="6">
                  <c:v>200</c:v>
                </c:pt>
                <c:pt idx="7">
                  <c:v>220</c:v>
                </c:pt>
                <c:pt idx="8">
                  <c:v>240</c:v>
                </c:pt>
                <c:pt idx="9">
                  <c:v>260</c:v>
                </c:pt>
                <c:pt idx="10">
                  <c:v>280</c:v>
                </c:pt>
                <c:pt idx="11">
                  <c:v>300</c:v>
                </c:pt>
                <c:pt idx="12">
                  <c:v>320</c:v>
                </c:pt>
                <c:pt idx="13">
                  <c:v>340</c:v>
                </c:pt>
                <c:pt idx="14">
                  <c:v>360</c:v>
                </c:pt>
                <c:pt idx="15">
                  <c:v>380</c:v>
                </c:pt>
                <c:pt idx="16">
                  <c:v>400</c:v>
                </c:pt>
                <c:pt idx="17">
                  <c:v>420</c:v>
                </c:pt>
                <c:pt idx="18">
                  <c:v>440</c:v>
                </c:pt>
                <c:pt idx="19">
                  <c:v>460</c:v>
                </c:pt>
                <c:pt idx="20">
                  <c:v>480</c:v>
                </c:pt>
                <c:pt idx="21">
                  <c:v>500</c:v>
                </c:pt>
              </c:numCache>
            </c:numRef>
          </c:xVal>
          <c:yVal>
            <c:numRef>
              <c:f>EOQ!$D$99:$D$120</c:f>
              <c:numCache>
                <c:formatCode>General</c:formatCode>
                <c:ptCount val="22"/>
                <c:pt idx="0">
                  <c:v>330</c:v>
                </c:pt>
                <c:pt idx="1">
                  <c:v>290</c:v>
                </c:pt>
                <c:pt idx="2">
                  <c:v>266.66666666666686</c:v>
                </c:pt>
                <c:pt idx="3">
                  <c:v>252.85714285714297</c:v>
                </c:pt>
                <c:pt idx="4">
                  <c:v>245</c:v>
                </c:pt>
                <c:pt idx="5">
                  <c:v>241.111111111111</c:v>
                </c:pt>
                <c:pt idx="6">
                  <c:v>240</c:v>
                </c:pt>
                <c:pt idx="7">
                  <c:v>240.90909090909091</c:v>
                </c:pt>
                <c:pt idx="8">
                  <c:v>243.3333333333334</c:v>
                </c:pt>
                <c:pt idx="9">
                  <c:v>246.92307692307693</c:v>
                </c:pt>
                <c:pt idx="10">
                  <c:v>251.42857142857142</c:v>
                </c:pt>
                <c:pt idx="11">
                  <c:v>256.66666666666691</c:v>
                </c:pt>
                <c:pt idx="12">
                  <c:v>262.5</c:v>
                </c:pt>
                <c:pt idx="13">
                  <c:v>268.82352941176464</c:v>
                </c:pt>
                <c:pt idx="14">
                  <c:v>275.55555555555554</c:v>
                </c:pt>
                <c:pt idx="15">
                  <c:v>282.63157894736821</c:v>
                </c:pt>
                <c:pt idx="16">
                  <c:v>290</c:v>
                </c:pt>
                <c:pt idx="17">
                  <c:v>297.61904761904782</c:v>
                </c:pt>
                <c:pt idx="18">
                  <c:v>305.45454545454544</c:v>
                </c:pt>
                <c:pt idx="19">
                  <c:v>313.4782608695653</c:v>
                </c:pt>
                <c:pt idx="20">
                  <c:v>321.66666666666686</c:v>
                </c:pt>
                <c:pt idx="21">
                  <c:v>330</c:v>
                </c:pt>
              </c:numCache>
            </c:numRef>
          </c:yVal>
          <c:smooth val="1"/>
        </c:ser>
        <c:ser>
          <c:idx val="2"/>
          <c:order val="1"/>
          <c:tx>
            <c:strRef>
              <c:f>EOQ!$D$7</c:f>
              <c:strCache>
                <c:ptCount val="1"/>
                <c:pt idx="0">
                  <c:v>総費用</c:v>
                </c:pt>
              </c:strCache>
            </c:strRef>
          </c:tx>
          <c:spPr>
            <a:ln>
              <a:solidFill>
                <a:srgbClr val="FF0000"/>
              </a:solidFill>
              <a:prstDash val="sysDash"/>
            </a:ln>
          </c:spPr>
          <c:marker>
            <c:symbol val="none"/>
          </c:marker>
          <c:xVal>
            <c:numRef>
              <c:f>EOQ!$A$8:$A$29</c:f>
              <c:numCache>
                <c:formatCode>General</c:formatCode>
                <c:ptCount val="22"/>
                <c:pt idx="0">
                  <c:v>80</c:v>
                </c:pt>
                <c:pt idx="1">
                  <c:v>100</c:v>
                </c:pt>
                <c:pt idx="2">
                  <c:v>120</c:v>
                </c:pt>
                <c:pt idx="3">
                  <c:v>140</c:v>
                </c:pt>
                <c:pt idx="4">
                  <c:v>160</c:v>
                </c:pt>
                <c:pt idx="5">
                  <c:v>180</c:v>
                </c:pt>
                <c:pt idx="6">
                  <c:v>200</c:v>
                </c:pt>
                <c:pt idx="7">
                  <c:v>220</c:v>
                </c:pt>
                <c:pt idx="8">
                  <c:v>240</c:v>
                </c:pt>
                <c:pt idx="9">
                  <c:v>260</c:v>
                </c:pt>
                <c:pt idx="10">
                  <c:v>280</c:v>
                </c:pt>
                <c:pt idx="11">
                  <c:v>300</c:v>
                </c:pt>
                <c:pt idx="12">
                  <c:v>320</c:v>
                </c:pt>
                <c:pt idx="13">
                  <c:v>340</c:v>
                </c:pt>
                <c:pt idx="14">
                  <c:v>360</c:v>
                </c:pt>
                <c:pt idx="15">
                  <c:v>380</c:v>
                </c:pt>
                <c:pt idx="16">
                  <c:v>400</c:v>
                </c:pt>
                <c:pt idx="17">
                  <c:v>420</c:v>
                </c:pt>
                <c:pt idx="18">
                  <c:v>440</c:v>
                </c:pt>
                <c:pt idx="19">
                  <c:v>460</c:v>
                </c:pt>
                <c:pt idx="20">
                  <c:v>480</c:v>
                </c:pt>
                <c:pt idx="21">
                  <c:v>500</c:v>
                </c:pt>
              </c:numCache>
            </c:numRef>
          </c:xVal>
          <c:yVal>
            <c:numRef>
              <c:f>EOQ!$D$8:$D$29</c:f>
              <c:numCache>
                <c:formatCode>General</c:formatCode>
                <c:ptCount val="22"/>
                <c:pt idx="0">
                  <c:v>290</c:v>
                </c:pt>
                <c:pt idx="1">
                  <c:v>250</c:v>
                </c:pt>
                <c:pt idx="2">
                  <c:v>226.66666666666657</c:v>
                </c:pt>
                <c:pt idx="3">
                  <c:v>212.85714285714297</c:v>
                </c:pt>
                <c:pt idx="4">
                  <c:v>205</c:v>
                </c:pt>
                <c:pt idx="5">
                  <c:v>201.111111111111</c:v>
                </c:pt>
                <c:pt idx="6">
                  <c:v>200</c:v>
                </c:pt>
                <c:pt idx="7">
                  <c:v>200.90909090909091</c:v>
                </c:pt>
                <c:pt idx="8">
                  <c:v>203.3333333333334</c:v>
                </c:pt>
                <c:pt idx="9">
                  <c:v>206.92307692307693</c:v>
                </c:pt>
                <c:pt idx="10">
                  <c:v>211.42857142857142</c:v>
                </c:pt>
                <c:pt idx="11">
                  <c:v>216.6666666666666</c:v>
                </c:pt>
                <c:pt idx="12">
                  <c:v>222.5</c:v>
                </c:pt>
                <c:pt idx="13">
                  <c:v>228.82352941176478</c:v>
                </c:pt>
                <c:pt idx="14">
                  <c:v>235.55555555555546</c:v>
                </c:pt>
                <c:pt idx="15">
                  <c:v>242.63157894736838</c:v>
                </c:pt>
                <c:pt idx="16">
                  <c:v>250</c:v>
                </c:pt>
                <c:pt idx="17">
                  <c:v>257.61904761904782</c:v>
                </c:pt>
                <c:pt idx="18">
                  <c:v>265.45454545454544</c:v>
                </c:pt>
                <c:pt idx="19">
                  <c:v>273.4782608695653</c:v>
                </c:pt>
                <c:pt idx="20">
                  <c:v>281.66666666666691</c:v>
                </c:pt>
                <c:pt idx="21">
                  <c:v>290</c:v>
                </c:pt>
              </c:numCache>
            </c:numRef>
          </c:yVal>
          <c:smooth val="1"/>
        </c:ser>
        <c:ser>
          <c:idx val="0"/>
          <c:order val="2"/>
          <c:tx>
            <c:strRef>
              <c:f>EOQ!$B$7</c:f>
              <c:strCache>
                <c:ptCount val="1"/>
                <c:pt idx="0">
                  <c:v>保管費</c:v>
                </c:pt>
              </c:strCache>
            </c:strRef>
          </c:tx>
          <c:marker>
            <c:symbol val="none"/>
          </c:marker>
          <c:xVal>
            <c:numRef>
              <c:f>EOQ!$A$8:$A$29</c:f>
              <c:numCache>
                <c:formatCode>General</c:formatCode>
                <c:ptCount val="22"/>
                <c:pt idx="0">
                  <c:v>80</c:v>
                </c:pt>
                <c:pt idx="1">
                  <c:v>100</c:v>
                </c:pt>
                <c:pt idx="2">
                  <c:v>120</c:v>
                </c:pt>
                <c:pt idx="3">
                  <c:v>140</c:v>
                </c:pt>
                <c:pt idx="4">
                  <c:v>160</c:v>
                </c:pt>
                <c:pt idx="5">
                  <c:v>180</c:v>
                </c:pt>
                <c:pt idx="6">
                  <c:v>200</c:v>
                </c:pt>
                <c:pt idx="7">
                  <c:v>220</c:v>
                </c:pt>
                <c:pt idx="8">
                  <c:v>240</c:v>
                </c:pt>
                <c:pt idx="9">
                  <c:v>260</c:v>
                </c:pt>
                <c:pt idx="10">
                  <c:v>280</c:v>
                </c:pt>
                <c:pt idx="11">
                  <c:v>300</c:v>
                </c:pt>
                <c:pt idx="12">
                  <c:v>320</c:v>
                </c:pt>
                <c:pt idx="13">
                  <c:v>340</c:v>
                </c:pt>
                <c:pt idx="14">
                  <c:v>360</c:v>
                </c:pt>
                <c:pt idx="15">
                  <c:v>380</c:v>
                </c:pt>
                <c:pt idx="16">
                  <c:v>400</c:v>
                </c:pt>
                <c:pt idx="17">
                  <c:v>420</c:v>
                </c:pt>
                <c:pt idx="18">
                  <c:v>440</c:v>
                </c:pt>
                <c:pt idx="19">
                  <c:v>460</c:v>
                </c:pt>
                <c:pt idx="20">
                  <c:v>480</c:v>
                </c:pt>
                <c:pt idx="21">
                  <c:v>500</c:v>
                </c:pt>
              </c:numCache>
            </c:numRef>
          </c:xVal>
          <c:yVal>
            <c:numRef>
              <c:f>EOQ!$B$8:$B$29</c:f>
              <c:numCache>
                <c:formatCode>General</c:formatCode>
                <c:ptCount val="22"/>
                <c:pt idx="0">
                  <c:v>40</c:v>
                </c:pt>
                <c:pt idx="1">
                  <c:v>50</c:v>
                </c:pt>
                <c:pt idx="2">
                  <c:v>60</c:v>
                </c:pt>
                <c:pt idx="3">
                  <c:v>70</c:v>
                </c:pt>
                <c:pt idx="4">
                  <c:v>80</c:v>
                </c:pt>
                <c:pt idx="5">
                  <c:v>90</c:v>
                </c:pt>
                <c:pt idx="6">
                  <c:v>100</c:v>
                </c:pt>
                <c:pt idx="7">
                  <c:v>110</c:v>
                </c:pt>
                <c:pt idx="8">
                  <c:v>120</c:v>
                </c:pt>
                <c:pt idx="9">
                  <c:v>130</c:v>
                </c:pt>
                <c:pt idx="10">
                  <c:v>140</c:v>
                </c:pt>
                <c:pt idx="11">
                  <c:v>150</c:v>
                </c:pt>
                <c:pt idx="12">
                  <c:v>160</c:v>
                </c:pt>
                <c:pt idx="13">
                  <c:v>170</c:v>
                </c:pt>
                <c:pt idx="14">
                  <c:v>180</c:v>
                </c:pt>
                <c:pt idx="15">
                  <c:v>190</c:v>
                </c:pt>
                <c:pt idx="16">
                  <c:v>200</c:v>
                </c:pt>
                <c:pt idx="17">
                  <c:v>210</c:v>
                </c:pt>
                <c:pt idx="18">
                  <c:v>220</c:v>
                </c:pt>
                <c:pt idx="19">
                  <c:v>230</c:v>
                </c:pt>
                <c:pt idx="20">
                  <c:v>240</c:v>
                </c:pt>
                <c:pt idx="21">
                  <c:v>250</c:v>
                </c:pt>
              </c:numCache>
            </c:numRef>
          </c:yVal>
          <c:smooth val="1"/>
        </c:ser>
        <c:ser>
          <c:idx val="3"/>
          <c:order val="3"/>
          <c:tx>
            <c:strRef>
              <c:f>EOQ!$C$98</c:f>
              <c:strCache>
                <c:ptCount val="1"/>
                <c:pt idx="0">
                  <c:v>発注費</c:v>
                </c:pt>
              </c:strCache>
            </c:strRef>
          </c:tx>
          <c:spPr>
            <a:ln>
              <a:solidFill>
                <a:schemeClr val="accent6">
                  <a:lumMod val="75000"/>
                </a:schemeClr>
              </a:solidFill>
            </a:ln>
          </c:spPr>
          <c:marker>
            <c:symbol val="none"/>
          </c:marker>
          <c:xVal>
            <c:numRef>
              <c:f>EOQ!$A$8:$A$29</c:f>
              <c:numCache>
                <c:formatCode>General</c:formatCode>
                <c:ptCount val="22"/>
                <c:pt idx="0">
                  <c:v>80</c:v>
                </c:pt>
                <c:pt idx="1">
                  <c:v>100</c:v>
                </c:pt>
                <c:pt idx="2">
                  <c:v>120</c:v>
                </c:pt>
                <c:pt idx="3">
                  <c:v>140</c:v>
                </c:pt>
                <c:pt idx="4">
                  <c:v>160</c:v>
                </c:pt>
                <c:pt idx="5">
                  <c:v>180</c:v>
                </c:pt>
                <c:pt idx="6">
                  <c:v>200</c:v>
                </c:pt>
                <c:pt idx="7">
                  <c:v>220</c:v>
                </c:pt>
                <c:pt idx="8">
                  <c:v>240</c:v>
                </c:pt>
                <c:pt idx="9">
                  <c:v>260</c:v>
                </c:pt>
                <c:pt idx="10">
                  <c:v>280</c:v>
                </c:pt>
                <c:pt idx="11">
                  <c:v>300</c:v>
                </c:pt>
                <c:pt idx="12">
                  <c:v>320</c:v>
                </c:pt>
                <c:pt idx="13">
                  <c:v>340</c:v>
                </c:pt>
                <c:pt idx="14">
                  <c:v>360</c:v>
                </c:pt>
                <c:pt idx="15">
                  <c:v>380</c:v>
                </c:pt>
                <c:pt idx="16">
                  <c:v>400</c:v>
                </c:pt>
                <c:pt idx="17">
                  <c:v>420</c:v>
                </c:pt>
                <c:pt idx="18">
                  <c:v>440</c:v>
                </c:pt>
                <c:pt idx="19">
                  <c:v>460</c:v>
                </c:pt>
                <c:pt idx="20">
                  <c:v>480</c:v>
                </c:pt>
                <c:pt idx="21">
                  <c:v>500</c:v>
                </c:pt>
              </c:numCache>
            </c:numRef>
          </c:xVal>
          <c:yVal>
            <c:numRef>
              <c:f>EOQ!$C$99:$C$120</c:f>
              <c:numCache>
                <c:formatCode>General</c:formatCode>
                <c:ptCount val="22"/>
                <c:pt idx="0">
                  <c:v>290</c:v>
                </c:pt>
                <c:pt idx="1">
                  <c:v>240</c:v>
                </c:pt>
                <c:pt idx="2">
                  <c:v>206.66666666666657</c:v>
                </c:pt>
                <c:pt idx="3">
                  <c:v>182.85714285714297</c:v>
                </c:pt>
                <c:pt idx="4">
                  <c:v>165</c:v>
                </c:pt>
                <c:pt idx="5">
                  <c:v>151.111111111111</c:v>
                </c:pt>
                <c:pt idx="6">
                  <c:v>140</c:v>
                </c:pt>
                <c:pt idx="7">
                  <c:v>130.90909090909091</c:v>
                </c:pt>
                <c:pt idx="8">
                  <c:v>123.33333333333329</c:v>
                </c:pt>
                <c:pt idx="9">
                  <c:v>116.92307692307691</c:v>
                </c:pt>
                <c:pt idx="10">
                  <c:v>111.42857142857139</c:v>
                </c:pt>
                <c:pt idx="11">
                  <c:v>106.66666666666667</c:v>
                </c:pt>
                <c:pt idx="12">
                  <c:v>102.5</c:v>
                </c:pt>
                <c:pt idx="13">
                  <c:v>98.823529411764682</c:v>
                </c:pt>
                <c:pt idx="14">
                  <c:v>95.5555555555555</c:v>
                </c:pt>
                <c:pt idx="15">
                  <c:v>92.631578947368411</c:v>
                </c:pt>
                <c:pt idx="16">
                  <c:v>90</c:v>
                </c:pt>
                <c:pt idx="17">
                  <c:v>87.61904761904762</c:v>
                </c:pt>
                <c:pt idx="18">
                  <c:v>85.454545454545467</c:v>
                </c:pt>
                <c:pt idx="19">
                  <c:v>83.478260869565233</c:v>
                </c:pt>
                <c:pt idx="20">
                  <c:v>81.666666666666657</c:v>
                </c:pt>
                <c:pt idx="21">
                  <c:v>80</c:v>
                </c:pt>
              </c:numCache>
            </c:numRef>
          </c:yVal>
          <c:smooth val="1"/>
        </c:ser>
        <c:ser>
          <c:idx val="1"/>
          <c:order val="4"/>
          <c:tx>
            <c:strRef>
              <c:f>EOQ!$C$7</c:f>
              <c:strCache>
                <c:ptCount val="1"/>
                <c:pt idx="0">
                  <c:v>発注費</c:v>
                </c:pt>
              </c:strCache>
            </c:strRef>
          </c:tx>
          <c:spPr>
            <a:ln>
              <a:solidFill>
                <a:schemeClr val="accent6">
                  <a:lumMod val="75000"/>
                </a:schemeClr>
              </a:solidFill>
              <a:prstDash val="sysDash"/>
            </a:ln>
          </c:spPr>
          <c:marker>
            <c:symbol val="none"/>
          </c:marker>
          <c:xVal>
            <c:numRef>
              <c:f>EOQ!$A$8:$A$29</c:f>
              <c:numCache>
                <c:formatCode>General</c:formatCode>
                <c:ptCount val="22"/>
                <c:pt idx="0">
                  <c:v>80</c:v>
                </c:pt>
                <c:pt idx="1">
                  <c:v>100</c:v>
                </c:pt>
                <c:pt idx="2">
                  <c:v>120</c:v>
                </c:pt>
                <c:pt idx="3">
                  <c:v>140</c:v>
                </c:pt>
                <c:pt idx="4">
                  <c:v>160</c:v>
                </c:pt>
                <c:pt idx="5">
                  <c:v>180</c:v>
                </c:pt>
                <c:pt idx="6">
                  <c:v>200</c:v>
                </c:pt>
                <c:pt idx="7">
                  <c:v>220</c:v>
                </c:pt>
                <c:pt idx="8">
                  <c:v>240</c:v>
                </c:pt>
                <c:pt idx="9">
                  <c:v>260</c:v>
                </c:pt>
                <c:pt idx="10">
                  <c:v>280</c:v>
                </c:pt>
                <c:pt idx="11">
                  <c:v>300</c:v>
                </c:pt>
                <c:pt idx="12">
                  <c:v>320</c:v>
                </c:pt>
                <c:pt idx="13">
                  <c:v>340</c:v>
                </c:pt>
                <c:pt idx="14">
                  <c:v>360</c:v>
                </c:pt>
                <c:pt idx="15">
                  <c:v>380</c:v>
                </c:pt>
                <c:pt idx="16">
                  <c:v>400</c:v>
                </c:pt>
                <c:pt idx="17">
                  <c:v>420</c:v>
                </c:pt>
                <c:pt idx="18">
                  <c:v>440</c:v>
                </c:pt>
                <c:pt idx="19">
                  <c:v>460</c:v>
                </c:pt>
                <c:pt idx="20">
                  <c:v>480</c:v>
                </c:pt>
                <c:pt idx="21">
                  <c:v>500</c:v>
                </c:pt>
              </c:numCache>
            </c:numRef>
          </c:xVal>
          <c:yVal>
            <c:numRef>
              <c:f>(EOQ!$C$8:$C$29,EOQ!$C$98:$C$120)</c:f>
              <c:numCache>
                <c:formatCode>General</c:formatCode>
                <c:ptCount val="45"/>
                <c:pt idx="0">
                  <c:v>250</c:v>
                </c:pt>
                <c:pt idx="1">
                  <c:v>200</c:v>
                </c:pt>
                <c:pt idx="2">
                  <c:v>166.66666666666657</c:v>
                </c:pt>
                <c:pt idx="3">
                  <c:v>142.85714285714297</c:v>
                </c:pt>
                <c:pt idx="4">
                  <c:v>125</c:v>
                </c:pt>
                <c:pt idx="5">
                  <c:v>111.1111111111111</c:v>
                </c:pt>
                <c:pt idx="6">
                  <c:v>100</c:v>
                </c:pt>
                <c:pt idx="7">
                  <c:v>90.909090909090907</c:v>
                </c:pt>
                <c:pt idx="8">
                  <c:v>83.333333333333286</c:v>
                </c:pt>
                <c:pt idx="9">
                  <c:v>76.923076923076891</c:v>
                </c:pt>
                <c:pt idx="10">
                  <c:v>71.428571428571388</c:v>
                </c:pt>
                <c:pt idx="11">
                  <c:v>66.666666666666671</c:v>
                </c:pt>
                <c:pt idx="12">
                  <c:v>62.5</c:v>
                </c:pt>
                <c:pt idx="13">
                  <c:v>58.823529411764675</c:v>
                </c:pt>
                <c:pt idx="14">
                  <c:v>55.55555555555555</c:v>
                </c:pt>
                <c:pt idx="15">
                  <c:v>52.631578947368418</c:v>
                </c:pt>
                <c:pt idx="16">
                  <c:v>50</c:v>
                </c:pt>
                <c:pt idx="17">
                  <c:v>47.619047619047564</c:v>
                </c:pt>
                <c:pt idx="18">
                  <c:v>45.454545454545418</c:v>
                </c:pt>
                <c:pt idx="19">
                  <c:v>43.478260869565204</c:v>
                </c:pt>
                <c:pt idx="20">
                  <c:v>41.666666666666622</c:v>
                </c:pt>
                <c:pt idx="21">
                  <c:v>40</c:v>
                </c:pt>
                <c:pt idx="22">
                  <c:v>0</c:v>
                </c:pt>
                <c:pt idx="23">
                  <c:v>290</c:v>
                </c:pt>
                <c:pt idx="24">
                  <c:v>240</c:v>
                </c:pt>
                <c:pt idx="25">
                  <c:v>206.66666666666657</c:v>
                </c:pt>
                <c:pt idx="26">
                  <c:v>182.85714285714297</c:v>
                </c:pt>
                <c:pt idx="27">
                  <c:v>165</c:v>
                </c:pt>
                <c:pt idx="28">
                  <c:v>151.111111111111</c:v>
                </c:pt>
                <c:pt idx="29">
                  <c:v>140</c:v>
                </c:pt>
                <c:pt idx="30">
                  <c:v>130.90909090909091</c:v>
                </c:pt>
                <c:pt idx="31">
                  <c:v>123.33333333333329</c:v>
                </c:pt>
                <c:pt idx="32">
                  <c:v>116.92307692307691</c:v>
                </c:pt>
                <c:pt idx="33">
                  <c:v>111.42857142857139</c:v>
                </c:pt>
                <c:pt idx="34">
                  <c:v>106.66666666666667</c:v>
                </c:pt>
                <c:pt idx="35">
                  <c:v>102.5</c:v>
                </c:pt>
                <c:pt idx="36">
                  <c:v>98.823529411764682</c:v>
                </c:pt>
                <c:pt idx="37">
                  <c:v>95.5555555555555</c:v>
                </c:pt>
                <c:pt idx="38">
                  <c:v>92.631578947368411</c:v>
                </c:pt>
                <c:pt idx="39">
                  <c:v>90</c:v>
                </c:pt>
                <c:pt idx="40">
                  <c:v>87.61904761904762</c:v>
                </c:pt>
                <c:pt idx="41">
                  <c:v>85.454545454545467</c:v>
                </c:pt>
                <c:pt idx="42">
                  <c:v>83.478260869565233</c:v>
                </c:pt>
                <c:pt idx="43">
                  <c:v>81.666666666666657</c:v>
                </c:pt>
                <c:pt idx="44">
                  <c:v>80</c:v>
                </c:pt>
              </c:numCache>
            </c:numRef>
          </c:yVal>
          <c:smooth val="1"/>
        </c:ser>
        <c:dLbls>
          <c:showLegendKey val="0"/>
          <c:showVal val="0"/>
          <c:showCatName val="0"/>
          <c:showSerName val="0"/>
          <c:showPercent val="0"/>
          <c:showBubbleSize val="0"/>
        </c:dLbls>
        <c:axId val="209233408"/>
        <c:axId val="209234944"/>
      </c:scatterChart>
      <c:valAx>
        <c:axId val="209233408"/>
        <c:scaling>
          <c:orientation val="minMax"/>
        </c:scaling>
        <c:delete val="1"/>
        <c:axPos val="b"/>
        <c:numFmt formatCode="General" sourceLinked="1"/>
        <c:majorTickMark val="cross"/>
        <c:minorTickMark val="cross"/>
        <c:tickLblPos val="nextTo"/>
        <c:crossAx val="209234944"/>
        <c:crosses val="autoZero"/>
        <c:crossBetween val="midCat"/>
      </c:valAx>
      <c:valAx>
        <c:axId val="209234944"/>
        <c:scaling>
          <c:orientation val="minMax"/>
        </c:scaling>
        <c:delete val="1"/>
        <c:axPos val="l"/>
        <c:numFmt formatCode="General" sourceLinked="1"/>
        <c:majorTickMark val="cross"/>
        <c:minorTickMark val="cross"/>
        <c:tickLblPos val="nextTo"/>
        <c:crossAx val="209233408"/>
        <c:crosses val="autoZero"/>
        <c:crossBetween val="midCat"/>
      </c:valAx>
    </c:plotArea>
    <c:legend>
      <c:legendPos val="r"/>
      <c:overlay val="1"/>
    </c:legend>
    <c:plotVisOnly val="1"/>
    <c:dispBlanksAs val="zero"/>
    <c:showDLblsOverMax val="1"/>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4"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29DE7EF-729D-4470-A0C0-3D23535B631C}" type="datetimeFigureOut">
              <a:rPr kumimoji="1" lang="ja-JP" altLang="en-US" smtClean="0"/>
              <a:t>2013/12/3</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654848-9914-40CF-BCA0-2A7DCEA4FA94}" type="slidenum">
              <a:rPr kumimoji="1" lang="ja-JP" altLang="en-US" smtClean="0"/>
              <a:t>‹#›</a:t>
            </a:fld>
            <a:endParaRPr kumimoji="1" lang="ja-JP" altLang="en-US"/>
          </a:p>
        </p:txBody>
      </p:sp>
    </p:spTree>
    <p:extLst>
      <p:ext uri="{BB962C8B-B14F-4D97-AF65-F5344CB8AC3E}">
        <p14:creationId xmlns:p14="http://schemas.microsoft.com/office/powerpoint/2010/main" val="675951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6D6EF6-4F35-45DC-BB25-159E0CA0ADFF}" type="datetimeFigureOut">
              <a:rPr kumimoji="1" lang="ja-JP" altLang="en-US" smtClean="0"/>
              <a:t>2013/12/3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C38950-B69E-46FC-B74C-52E4330B3FCB}" type="slidenum">
              <a:rPr kumimoji="1" lang="ja-JP" altLang="en-US" smtClean="0"/>
              <a:t>‹#›</a:t>
            </a:fld>
            <a:endParaRPr kumimoji="1" lang="ja-JP" altLang="en-US"/>
          </a:p>
        </p:txBody>
      </p:sp>
    </p:spTree>
    <p:extLst>
      <p:ext uri="{BB962C8B-B14F-4D97-AF65-F5344CB8AC3E}">
        <p14:creationId xmlns:p14="http://schemas.microsoft.com/office/powerpoint/2010/main" val="13055011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ED452-2339-4C61-A304-22739381C526}" type="slidenum">
              <a:rPr lang="en-US" altLang="ja-JP"/>
              <a:pPr/>
              <a:t>1</a:t>
            </a:fld>
            <a:endParaRPr lang="en-US" altLang="ja-JP"/>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1C38950-B69E-46FC-B74C-52E4330B3FCB}" type="slidenum">
              <a:rPr kumimoji="1" lang="ja-JP" altLang="en-US" smtClean="0"/>
              <a:t>2</a:t>
            </a:fld>
            <a:endParaRPr kumimoji="1" lang="ja-JP" altLang="en-US"/>
          </a:p>
        </p:txBody>
      </p:sp>
    </p:spTree>
    <p:extLst>
      <p:ext uri="{BB962C8B-B14F-4D97-AF65-F5344CB8AC3E}">
        <p14:creationId xmlns:p14="http://schemas.microsoft.com/office/powerpoint/2010/main" val="1320345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1C38950-B69E-46FC-B74C-52E4330B3FCB}" type="slidenum">
              <a:rPr kumimoji="1" lang="ja-JP" altLang="en-US" smtClean="0"/>
              <a:t>3</a:t>
            </a:fld>
            <a:endParaRPr kumimoji="1" lang="ja-JP" altLang="en-US"/>
          </a:p>
        </p:txBody>
      </p:sp>
    </p:spTree>
    <p:extLst>
      <p:ext uri="{BB962C8B-B14F-4D97-AF65-F5344CB8AC3E}">
        <p14:creationId xmlns:p14="http://schemas.microsoft.com/office/powerpoint/2010/main" val="3505281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2CCA3E-4A12-4F3D-ACD6-FF243225F915}" type="slidenum">
              <a:rPr lang="en-US" altLang="ja-JP"/>
              <a:pPr/>
              <a:t>4</a:t>
            </a:fld>
            <a:endParaRPr lang="en-US" altLang="ja-JP"/>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45F00F-CC5A-4F4E-BDAC-0D8EBF9379FC}" type="slidenum">
              <a:rPr lang="en-US" altLang="ja-JP"/>
              <a:pPr/>
              <a:t>5</a:t>
            </a:fld>
            <a:endParaRPr lang="en-US" altLang="ja-JP"/>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9FB963-915A-4EA9-A841-C1B471417218}" type="slidenum">
              <a:rPr lang="en-US" altLang="ja-JP"/>
              <a:pPr/>
              <a:t>6</a:t>
            </a:fld>
            <a:endParaRPr lang="en-US" altLang="ja-JP"/>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0D4D2-3E47-4D94-957E-22ACE928BA15}" type="slidenum">
              <a:rPr lang="en-US" altLang="ja-JP"/>
              <a:pPr/>
              <a:t>7</a:t>
            </a:fld>
            <a:endParaRPr lang="en-US" altLang="ja-JP"/>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9FF03C-37F2-40CB-860D-45EB75567B40}" type="slidenum">
              <a:rPr lang="en-US" altLang="ja-JP"/>
              <a:pPr/>
              <a:t>8</a:t>
            </a:fld>
            <a:endParaRPr lang="en-US" altLang="ja-JP"/>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E9EABD-2A10-4C90-98DC-411B61F63CC0}" type="slidenum">
              <a:rPr lang="en-US" altLang="ja-JP"/>
              <a:pPr/>
              <a:t>9</a:t>
            </a:fld>
            <a:endParaRPr lang="en-US" altLang="ja-JP"/>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F621E9-CAD1-4B46-9551-9016ED7499C2}" type="slidenum">
              <a:rPr lang="en-US" altLang="ja-JP"/>
              <a:pPr/>
              <a:t>10</a:t>
            </a:fld>
            <a:endParaRPr lang="en-US" altLang="ja-JP"/>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BF7911-4355-45DF-ACD6-AAAD3EC475CB}" type="slidenum">
              <a:rPr lang="en-US" altLang="ja-JP"/>
              <a:pPr/>
              <a:t>11</a:t>
            </a:fld>
            <a:endParaRPr lang="en-US" altLang="ja-JP"/>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AAEAF6-85B5-49A1-9800-B5769353DCAE}" type="slidenum">
              <a:rPr lang="en-US" altLang="ja-JP"/>
              <a:pPr/>
              <a:t>12</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07B3F-5A07-4181-BA7D-A368242E707F}" type="slidenum">
              <a:rPr lang="en-US" altLang="ja-JP"/>
              <a:pPr/>
              <a:t>13</a:t>
            </a:fld>
            <a:endParaRPr lang="en-US" altLang="ja-JP"/>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CD2A73-F9DD-42CB-A3FF-CD0C566B8FA5}" type="slidenum">
              <a:rPr lang="en-US" altLang="ja-JP"/>
              <a:pPr/>
              <a:t>14</a:t>
            </a:fld>
            <a:endParaRPr lang="en-US" altLang="ja-JP"/>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1C38950-B69E-46FC-B74C-52E4330B3FCB}" type="slidenum">
              <a:rPr kumimoji="1" lang="ja-JP" altLang="en-US" smtClean="0"/>
              <a:t>15</a:t>
            </a:fld>
            <a:endParaRPr kumimoji="1" lang="ja-JP" altLang="en-US"/>
          </a:p>
        </p:txBody>
      </p:sp>
    </p:spTree>
    <p:extLst>
      <p:ext uri="{BB962C8B-B14F-4D97-AF65-F5344CB8AC3E}">
        <p14:creationId xmlns:p14="http://schemas.microsoft.com/office/powerpoint/2010/main" val="2293692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B02806-5BA9-47B6-83BA-D89A03C0089B}" type="slidenum">
              <a:rPr lang="en-US" altLang="ja-JP"/>
              <a:pPr/>
              <a:t>16</a:t>
            </a:fld>
            <a:endParaRPr lang="en-US" altLang="ja-JP"/>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F03FAA-9AC6-419D-A825-71251B0F4E65}" type="slidenum">
              <a:rPr lang="en-US" altLang="ja-JP"/>
              <a:pPr/>
              <a:t>17</a:t>
            </a:fld>
            <a:endParaRPr lang="en-US" altLang="ja-JP"/>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5C0A9E-6C36-402C-A0D5-756EA87BDA93}" type="slidenum">
              <a:rPr lang="en-US" altLang="ja-JP"/>
              <a:pPr/>
              <a:t>18</a:t>
            </a:fld>
            <a:endParaRPr lang="en-US" altLang="ja-JP"/>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2943A0-CA37-47E7-A857-ECF9BF356EDE}" type="slidenum">
              <a:rPr lang="en-US" altLang="ja-JP"/>
              <a:pPr/>
              <a:t>19</a:t>
            </a:fld>
            <a:endParaRPr lang="en-US" altLang="ja-JP"/>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1D9B2-C14F-4AA7-A1F8-2DEE91E31785}" type="slidenum">
              <a:rPr lang="en-US" altLang="ja-JP"/>
              <a:pPr/>
              <a:t>20</a:t>
            </a:fld>
            <a:endParaRPr lang="en-US" altLang="ja-JP"/>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86230-C29D-4CD4-AF47-3714D2C80325}" type="slidenum">
              <a:rPr lang="en-US" altLang="ja-JP"/>
              <a:pPr/>
              <a:t>21</a:t>
            </a:fld>
            <a:endParaRPr lang="en-US" altLang="ja-JP"/>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86230-C29D-4CD4-AF47-3714D2C80325}" type="slidenum">
              <a:rPr lang="en-US" altLang="ja-JP"/>
              <a:pPr/>
              <a:t>22</a:t>
            </a:fld>
            <a:endParaRPr lang="en-US" altLang="ja-JP"/>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1D9B2-C14F-4AA7-A1F8-2DEE91E31785}" type="slidenum">
              <a:rPr lang="en-US" altLang="ja-JP"/>
              <a:pPr/>
              <a:t>23</a:t>
            </a:fld>
            <a:endParaRPr lang="en-US" altLang="ja-JP"/>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986230-C29D-4CD4-AF47-3714D2C80325}" type="slidenum">
              <a:rPr lang="en-US" altLang="ja-JP"/>
              <a:pPr/>
              <a:t>24</a:t>
            </a:fld>
            <a:endParaRPr lang="en-US" altLang="ja-JP"/>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25</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26</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27</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28</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29</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9FC567-AE2A-4070-B6EF-3C321E8BBF1F}" type="slidenum">
              <a:rPr lang="en-US" altLang="ja-JP"/>
              <a:pPr/>
              <a:t>30</a:t>
            </a:fld>
            <a:endParaRPr lang="en-US" altLang="ja-JP"/>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46077F-AA36-4D8F-B637-04DCFE304294}" type="slidenum">
              <a:rPr lang="en-US" altLang="ja-JP"/>
              <a:pPr/>
              <a:t>31</a:t>
            </a:fld>
            <a:endParaRPr lang="en-US" altLang="ja-JP"/>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9FC567-AE2A-4070-B6EF-3C321E8BBF1F}" type="slidenum">
              <a:rPr lang="en-US" altLang="ja-JP"/>
              <a:pPr/>
              <a:t>32</a:t>
            </a:fld>
            <a:endParaRPr lang="en-US" altLang="ja-JP"/>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37B82F-AA65-4440-B4E5-1228E3CE166A}" type="slidenum">
              <a:rPr lang="en-US" altLang="ja-JP"/>
              <a:pPr/>
              <a:t>33</a:t>
            </a:fld>
            <a:endParaRPr lang="en-US" altLang="ja-JP"/>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847733-ADF9-4018-A686-8210A021870F}" type="slidenum">
              <a:rPr lang="en-US" altLang="ja-JP"/>
              <a:pPr/>
              <a:t>34</a:t>
            </a:fld>
            <a:endParaRPr lang="en-US" altLang="ja-JP"/>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1C38950-B69E-46FC-B74C-52E4330B3FCB}" type="slidenum">
              <a:rPr kumimoji="1" lang="ja-JP" altLang="en-US" smtClean="0"/>
              <a:t>35</a:t>
            </a:fld>
            <a:endParaRPr kumimoji="1" lang="ja-JP" altLang="en-US"/>
          </a:p>
        </p:txBody>
      </p:sp>
    </p:spTree>
    <p:extLst>
      <p:ext uri="{BB962C8B-B14F-4D97-AF65-F5344CB8AC3E}">
        <p14:creationId xmlns:p14="http://schemas.microsoft.com/office/powerpoint/2010/main" val="1405143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B7417-8D99-4CB7-97D1-34CBD6601E14}" type="slidenum">
              <a:rPr lang="en-US" altLang="ja-JP"/>
              <a:pPr/>
              <a:t>36</a:t>
            </a:fld>
            <a:endParaRPr lang="en-US" altLang="ja-JP"/>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B7417-8D99-4CB7-97D1-34CBD6601E14}" type="slidenum">
              <a:rPr lang="en-US" altLang="ja-JP"/>
              <a:pPr/>
              <a:t>37</a:t>
            </a:fld>
            <a:endParaRPr lang="en-US" altLang="ja-JP"/>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B7417-8D99-4CB7-97D1-34CBD6601E14}" type="slidenum">
              <a:rPr lang="en-US" altLang="ja-JP"/>
              <a:pPr/>
              <a:t>38</a:t>
            </a:fld>
            <a:endParaRPr lang="en-US" altLang="ja-JP"/>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A1E249-6DEB-4041-9BF2-4E3FCF1134DB}" type="slidenum">
              <a:rPr lang="en-US" altLang="ja-JP"/>
              <a:pPr/>
              <a:t>39</a:t>
            </a:fld>
            <a:endParaRPr lang="en-US" altLang="ja-JP"/>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847733-ADF9-4018-A686-8210A021870F}" type="slidenum">
              <a:rPr lang="en-US" altLang="ja-JP"/>
              <a:pPr/>
              <a:t>40</a:t>
            </a:fld>
            <a:endParaRPr lang="en-US" altLang="ja-JP"/>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B7417-8D99-4CB7-97D1-34CBD6601E14}" type="slidenum">
              <a:rPr lang="en-US" altLang="ja-JP"/>
              <a:pPr/>
              <a:t>41</a:t>
            </a:fld>
            <a:endParaRPr lang="en-US" altLang="ja-JP"/>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3D5181-A9C6-4F9A-A9B2-92C16C2C59DD}" type="slidenum">
              <a:rPr lang="en-US" altLang="ja-JP"/>
              <a:pPr/>
              <a:t>42</a:t>
            </a:fld>
            <a:endParaRPr lang="en-US" altLang="ja-JP"/>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FB9632-2710-41C7-8BFE-3B4DBDD97882}" type="slidenum">
              <a:rPr lang="en-US" altLang="ja-JP"/>
              <a:pPr/>
              <a:t>43</a:t>
            </a:fld>
            <a:endParaRPr lang="en-US" altLang="ja-JP"/>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4DB6A4-6C6C-41A6-9A69-BC4165C5F5F2}" type="slidenum">
              <a:rPr lang="en-US" altLang="ja-JP"/>
              <a:pPr/>
              <a:t>44</a:t>
            </a:fld>
            <a:endParaRPr lang="en-US" altLang="ja-JP"/>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6A7A97-D693-4E1A-A65E-2E6D8421D55D}" type="slidenum">
              <a:rPr lang="en-US" altLang="ja-JP"/>
              <a:pPr/>
              <a:t>45</a:t>
            </a:fld>
            <a:endParaRPr lang="en-US" altLang="ja-JP"/>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E90D15-6DF9-433B-AAA4-16EEC7F75DF9}" type="slidenum">
              <a:rPr lang="en-US" altLang="ja-JP"/>
              <a:pPr/>
              <a:t>46</a:t>
            </a:fld>
            <a:endParaRPr lang="en-US" altLang="ja-JP"/>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63AA3-E6D1-455C-8AC4-DAD02EBC0E94}" type="slidenum">
              <a:rPr lang="en-US" altLang="ja-JP"/>
              <a:pPr/>
              <a:t>47</a:t>
            </a:fld>
            <a:endParaRPr lang="en-US" altLang="ja-JP"/>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D28CA1-DAA1-4E33-8600-94E43BBB3A9E}" type="slidenum">
              <a:rPr lang="en-US" altLang="ja-JP"/>
              <a:pPr/>
              <a:t>48</a:t>
            </a:fld>
            <a:endParaRPr lang="en-US" altLang="ja-JP"/>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D2F6E5-F95F-4D27-BA78-BB3076279437}" type="slidenum">
              <a:rPr lang="en-US" altLang="ja-JP"/>
              <a:pPr/>
              <a:t>49</a:t>
            </a:fld>
            <a:endParaRPr lang="en-US" altLang="ja-JP"/>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1C7995-49B7-433B-8020-BE3304053B5A}" type="slidenum">
              <a:rPr lang="en-US" altLang="ja-JP"/>
              <a:pPr/>
              <a:t>50</a:t>
            </a:fld>
            <a:endParaRPr lang="en-US" altLang="ja-JP"/>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FEF630-A0D8-49B4-AB92-7E743CDD8E46}" type="slidenum">
              <a:rPr lang="en-US" altLang="ja-JP"/>
              <a:pPr/>
              <a:t>51</a:t>
            </a:fld>
            <a:endParaRPr lang="en-US" altLang="ja-JP"/>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9D5C76-991B-4BB1-AA88-229FE02BABB0}" type="slidenum">
              <a:rPr lang="en-US" altLang="ja-JP"/>
              <a:pPr/>
              <a:t>52</a:t>
            </a:fld>
            <a:endParaRPr lang="en-US" altLang="ja-JP"/>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CBB942-5CDE-40BD-A9E7-75D88A8C8710}" type="slidenum">
              <a:rPr lang="en-US" altLang="ja-JP"/>
              <a:pPr/>
              <a:t>53</a:t>
            </a:fld>
            <a:endParaRPr lang="en-US" altLang="ja-JP"/>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55A726-2485-4821-988E-761CE3FC3846}" type="slidenum">
              <a:rPr lang="en-US" altLang="ja-JP"/>
              <a:pPr/>
              <a:t>54</a:t>
            </a:fld>
            <a:endParaRPr lang="en-US" altLang="ja-JP"/>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03AA20-C199-423E-8AF5-3F7C918078C2}" type="slidenum">
              <a:rPr lang="en-US" altLang="ja-JP"/>
              <a:pPr/>
              <a:t>55</a:t>
            </a:fld>
            <a:endParaRPr lang="en-US" altLang="ja-JP"/>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B1CA5-079E-4F04-A7A9-CB150EC27AD2}" type="slidenum">
              <a:rPr lang="en-US" altLang="ja-JP"/>
              <a:pPr/>
              <a:t>56</a:t>
            </a:fld>
            <a:endParaRPr lang="en-US" altLang="ja-JP"/>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663C84-3CE6-41A0-AF54-B6FE22F2A86F}" type="slidenum">
              <a:rPr lang="en-US" altLang="ja-JP"/>
              <a:pPr/>
              <a:t>57</a:t>
            </a:fld>
            <a:endParaRPr lang="en-US" altLang="ja-JP"/>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BD3DFB-D73D-4BD1-98D3-41E28ECB197A}" type="slidenum">
              <a:rPr lang="en-US" altLang="ja-JP"/>
              <a:pPr/>
              <a:t>58</a:t>
            </a:fld>
            <a:endParaRPr lang="en-US" altLang="ja-JP"/>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CF0175-2D1F-4AA6-AA69-295A5E50A982}" type="slidenum">
              <a:rPr lang="en-US" altLang="ja-JP"/>
              <a:pPr/>
              <a:t>59</a:t>
            </a:fld>
            <a:endParaRPr lang="en-US" altLang="ja-JP"/>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82FE59-0252-4D8C-B2CB-103D151470A1}" type="slidenum">
              <a:rPr lang="en-US" altLang="ja-JP"/>
              <a:pPr/>
              <a:t>60</a:t>
            </a:fld>
            <a:endParaRPr lang="en-US" altLang="ja-JP"/>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50BF0B-67C8-4CB5-A52E-5EC65FF616C8}" type="slidenum">
              <a:rPr lang="en-US" altLang="ja-JP"/>
              <a:pPr/>
              <a:t>61</a:t>
            </a:fld>
            <a:endParaRPr lang="en-US" altLang="ja-JP"/>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D1E8AE-B3D0-4D05-BD9C-969AF034C7C4}" type="slidenum">
              <a:rPr lang="en-US" altLang="ja-JP"/>
              <a:pPr/>
              <a:t>62</a:t>
            </a:fld>
            <a:endParaRPr lang="en-US" altLang="ja-JP"/>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83F475-162B-45E8-9540-8EA2884C724C}" type="slidenum">
              <a:rPr lang="en-US" altLang="ja-JP"/>
              <a:pPr/>
              <a:t>63</a:t>
            </a:fld>
            <a:endParaRPr lang="en-US" altLang="ja-JP"/>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A216E5-E07B-4E02-AF47-70CAB5C8D348}" type="slidenum">
              <a:rPr lang="en-US" altLang="ja-JP"/>
              <a:pPr/>
              <a:t>64</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754396-B6B7-4C4E-BBE9-BE814EF07818}" type="slidenum">
              <a:rPr lang="en-US" altLang="ja-JP"/>
              <a:pPr/>
              <a:t>65</a:t>
            </a:fld>
            <a:endParaRPr lang="en-US" altLang="ja-JP"/>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946BE6-AB83-4F5C-A73C-62FAFD8E6CE0}" type="slidenum">
              <a:rPr lang="en-US" altLang="ja-JP"/>
              <a:pPr/>
              <a:t>66</a:t>
            </a:fld>
            <a:endParaRPr lang="en-US" altLang="ja-JP"/>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18D14F-75AD-4352-9E7D-A7A065F48567}" type="slidenum">
              <a:rPr lang="en-US" altLang="ja-JP"/>
              <a:pPr/>
              <a:t>67</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18D14F-75AD-4352-9E7D-A7A065F48567}" type="slidenum">
              <a:rPr lang="en-US" altLang="ja-JP"/>
              <a:pPr/>
              <a:t>68</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FD76D7-CC4E-444E-A0BB-D5445F04319E}" type="slidenum">
              <a:rPr lang="en-US" altLang="ja-JP"/>
              <a:pPr/>
              <a:t>69</a:t>
            </a:fld>
            <a:endParaRPr lang="en-US" altLang="ja-JP"/>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46A8C5-809F-4AE7-A272-D3893905422E}" type="slidenum">
              <a:rPr lang="en-US" altLang="ja-JP"/>
              <a:pPr/>
              <a:t>70</a:t>
            </a:fld>
            <a:endParaRPr lang="en-US" altLang="ja-JP"/>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46A8C5-809F-4AE7-A272-D3893905422E}" type="slidenum">
              <a:rPr lang="en-US" altLang="ja-JP"/>
              <a:pPr/>
              <a:t>71</a:t>
            </a:fld>
            <a:endParaRPr lang="en-US" altLang="ja-JP"/>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48CC7C-434E-41A0-9DBF-044474AA1FCE}" type="slidenum">
              <a:rPr lang="en-US" altLang="ja-JP"/>
              <a:pPr/>
              <a:t>72</a:t>
            </a:fld>
            <a:endParaRPr lang="en-US" altLang="ja-JP"/>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A95570-1330-46BA-A6CC-89C2E42663C7}" type="slidenum">
              <a:rPr lang="en-US" altLang="ja-JP"/>
              <a:pPr/>
              <a:t>73</a:t>
            </a:fld>
            <a:endParaRPr lang="en-US" altLang="ja-JP"/>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A0A61C-5FE6-4A5E-AC92-80FE9AE2E6C9}" type="slidenum">
              <a:rPr lang="en-US" altLang="ja-JP"/>
              <a:pPr/>
              <a:t>74</a:t>
            </a:fld>
            <a:endParaRPr lang="en-US" altLang="ja-JP"/>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75F8D9-6F50-4928-979F-C49D09D14AED}" type="slidenum">
              <a:rPr lang="en-US" altLang="ja-JP"/>
              <a:pPr/>
              <a:t>75</a:t>
            </a:fld>
            <a:endParaRPr lang="en-US" altLang="ja-JP"/>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54901-A0E0-460F-8DAC-04963B334437}" type="slidenum">
              <a:rPr lang="en-US" altLang="ja-JP"/>
              <a:pPr/>
              <a:t>76</a:t>
            </a:fld>
            <a:endParaRPr lang="en-US" altLang="ja-JP"/>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5CABCE-A189-4967-9F45-A4D7248E7B4F}" type="slidenum">
              <a:rPr lang="en-US" altLang="ja-JP"/>
              <a:pPr/>
              <a:t>77</a:t>
            </a:fld>
            <a:endParaRPr lang="en-US" altLang="ja-JP"/>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BB088-9014-46F7-ADFC-1D7A42C79324}" type="slidenum">
              <a:rPr lang="en-US" altLang="ja-JP"/>
              <a:pPr/>
              <a:t>78</a:t>
            </a:fld>
            <a:endParaRPr lang="en-US" altLang="ja-JP"/>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DF94F2-F31A-49FC-9E9A-EFDB1837D22D}" type="slidenum">
              <a:rPr lang="en-US" altLang="ja-JP"/>
              <a:pPr/>
              <a:t>79</a:t>
            </a:fld>
            <a:endParaRPr lang="en-US" altLang="ja-JP"/>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578930-8034-4F72-8EF5-72B26096AC8B}" type="slidenum">
              <a:rPr lang="en-US" altLang="ja-JP"/>
              <a:pPr/>
              <a:t>80</a:t>
            </a:fld>
            <a:endParaRPr lang="en-US" altLang="ja-JP"/>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0FB2BC-5B86-4D90-82AA-BD42A259E144}" type="slidenum">
              <a:rPr lang="en-US" altLang="ja-JP"/>
              <a:pPr/>
              <a:t>81</a:t>
            </a:fld>
            <a:endParaRPr lang="en-US" altLang="ja-JP"/>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F22E62-4966-4A73-997C-B1EEE4B33837}" type="slidenum">
              <a:rPr lang="en-US" altLang="ja-JP"/>
              <a:pPr/>
              <a:t>82</a:t>
            </a:fld>
            <a:endParaRPr lang="en-US" altLang="ja-JP"/>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5F2BEA-1CB5-4060-A361-AE1AE1C69D7D}" type="slidenum">
              <a:rPr lang="en-US" altLang="ja-JP"/>
              <a:pPr/>
              <a:t>83</a:t>
            </a:fld>
            <a:endParaRPr lang="en-US" altLang="ja-JP"/>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FF7BC7-32DC-49A1-B929-2495BB10113A}" type="slidenum">
              <a:rPr lang="en-US" altLang="ja-JP"/>
              <a:pPr/>
              <a:t>84</a:t>
            </a:fld>
            <a:endParaRPr lang="en-US" altLang="ja-JP"/>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27DF94-FB6E-45F8-A615-761A5D973CF6}" type="slidenum">
              <a:rPr lang="en-US" altLang="ja-JP"/>
              <a:pPr/>
              <a:t>85</a:t>
            </a:fld>
            <a:endParaRPr lang="en-US" altLang="ja-JP"/>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FEB308-155E-4EFF-B621-3360C0D8F26D}" type="slidenum">
              <a:rPr lang="en-US" altLang="ja-JP"/>
              <a:pPr/>
              <a:t>86</a:t>
            </a:fld>
            <a:endParaRPr lang="en-US" altLang="ja-JP"/>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AC8AC7-1CD7-4018-AD17-7B3B36380115}" type="slidenum">
              <a:rPr lang="en-US" altLang="ja-JP"/>
              <a:pPr/>
              <a:t>87</a:t>
            </a:fld>
            <a:endParaRPr lang="en-US" altLang="ja-JP"/>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ja-JP"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b="1">
                <a:solidFill>
                  <a:schemeClr val="bg1"/>
                </a:solidFill>
              </a:defRPr>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
        <p:nvSpPr>
          <p:cNvPr id="8" name="Rectangle 8"/>
          <p:cNvSpPr>
            <a:spLocks noChangeArrowheads="1"/>
          </p:cNvSpPr>
          <p:nvPr userDrawn="1"/>
        </p:nvSpPr>
        <p:spPr bwMode="auto">
          <a:xfrm>
            <a:off x="0" y="0"/>
            <a:ext cx="9144000" cy="6858000"/>
          </a:xfrm>
          <a:prstGeom prst="rect">
            <a:avLst/>
          </a:prstGeom>
          <a:solidFill>
            <a:srgbClr val="0000CC"/>
          </a:solidFill>
          <a:ln w="9525">
            <a:solidFill>
              <a:schemeClr val="tx1"/>
            </a:solidFill>
            <a:miter lim="800000"/>
            <a:headEnd/>
            <a:tailEnd/>
          </a:ln>
          <a:effectLst/>
        </p:spPr>
        <p:txBody>
          <a:bodyPr wrap="none" anchor="ctr"/>
          <a:lstStyle/>
          <a:p>
            <a:endParaRPr lang="ja-JP" altLang="en-US"/>
          </a:p>
        </p:txBody>
      </p:sp>
    </p:spTree>
    <p:extLst>
      <p:ext uri="{BB962C8B-B14F-4D97-AF65-F5344CB8AC3E}">
        <p14:creationId xmlns:p14="http://schemas.microsoft.com/office/powerpoint/2010/main" val="3315201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タイトル スライド">
    <p:spTree>
      <p:nvGrpSpPr>
        <p:cNvPr id="1" name=""/>
        <p:cNvGrpSpPr/>
        <p:nvPr/>
      </p:nvGrpSpPr>
      <p:grpSpPr>
        <a:xfrm>
          <a:off x="0" y="0"/>
          <a:ext cx="0" cy="0"/>
          <a:chOff x="0" y="0"/>
          <a:chExt cx="0" cy="0"/>
        </a:xfrm>
      </p:grpSpPr>
      <p:sp>
        <p:nvSpPr>
          <p:cNvPr id="40968" name="Rectangle 8"/>
          <p:cNvSpPr>
            <a:spLocks noChangeArrowheads="1"/>
          </p:cNvSpPr>
          <p:nvPr/>
        </p:nvSpPr>
        <p:spPr bwMode="auto">
          <a:xfrm>
            <a:off x="0" y="0"/>
            <a:ext cx="9144000" cy="6858000"/>
          </a:xfrm>
          <a:prstGeom prst="rect">
            <a:avLst/>
          </a:prstGeom>
          <a:solidFill>
            <a:srgbClr val="0000CC"/>
          </a:solidFill>
          <a:ln w="9525">
            <a:solidFill>
              <a:schemeClr val="tx1"/>
            </a:solidFill>
            <a:miter lim="800000"/>
            <a:headEnd/>
            <a:tailEnd/>
          </a:ln>
          <a:effectLst/>
        </p:spPr>
        <p:txBody>
          <a:bodyPr wrap="none" anchor="ctr"/>
          <a:lstStyle/>
          <a:p>
            <a:endParaRPr lang="ja-JP" altLang="en-US"/>
          </a:p>
        </p:txBody>
      </p:sp>
      <p:sp>
        <p:nvSpPr>
          <p:cNvPr id="40969" name="Rectangle 9"/>
          <p:cNvSpPr>
            <a:spLocks noGrp="1" noChangeArrowheads="1"/>
          </p:cNvSpPr>
          <p:nvPr>
            <p:ph type="ctrTitle"/>
          </p:nvPr>
        </p:nvSpPr>
        <p:spPr>
          <a:xfrm>
            <a:off x="685800" y="2286000"/>
            <a:ext cx="7772400" cy="1143000"/>
          </a:xfrm>
        </p:spPr>
        <p:txBody>
          <a:bodyPr/>
          <a:lstStyle>
            <a:lvl1pPr>
              <a:defRPr sz="3600">
                <a:solidFill>
                  <a:schemeClr val="bg1"/>
                </a:solidFill>
              </a:defRPr>
            </a:lvl1pPr>
          </a:lstStyle>
          <a:p>
            <a:r>
              <a:rPr lang="ja-JP" altLang="en-US"/>
              <a:t>マスタ タイトルの書式設定</a:t>
            </a:r>
          </a:p>
        </p:txBody>
      </p:sp>
      <p:sp>
        <p:nvSpPr>
          <p:cNvPr id="40970" name="Rectangle 10"/>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solidFill>
                  <a:schemeClr val="bg1"/>
                </a:solidFill>
              </a:defRPr>
            </a:lvl1pPr>
          </a:lstStyle>
          <a:p>
            <a:r>
              <a:rPr lang="ja-JP" altLang="en-US"/>
              <a:t>マスタ サブタイトルの書式設定</a:t>
            </a:r>
          </a:p>
        </p:txBody>
      </p:sp>
      <p:sp>
        <p:nvSpPr>
          <p:cNvPr id="40971" name="Rectangle 11"/>
          <p:cNvSpPr>
            <a:spLocks noGrp="1" noChangeArrowheads="1"/>
          </p:cNvSpPr>
          <p:nvPr>
            <p:ph type="dt" sz="half" idx="2"/>
          </p:nvPr>
        </p:nvSpPr>
        <p:spPr/>
        <p:txBody>
          <a:bodyPr/>
          <a:lstStyle>
            <a:lvl1pPr>
              <a:defRPr>
                <a:solidFill>
                  <a:schemeClr val="bg1"/>
                </a:solidFill>
                <a:latin typeface="+mn-lt"/>
                <a:ea typeface="+mn-ea"/>
              </a:defRPr>
            </a:lvl1pPr>
          </a:lstStyle>
          <a:p>
            <a:endParaRPr lang="en-US" altLang="ja-JP"/>
          </a:p>
        </p:txBody>
      </p:sp>
      <p:sp>
        <p:nvSpPr>
          <p:cNvPr id="40972" name="Rectangle 12"/>
          <p:cNvSpPr>
            <a:spLocks noGrp="1" noChangeArrowheads="1"/>
          </p:cNvSpPr>
          <p:nvPr>
            <p:ph type="ftr" sz="quarter" idx="3"/>
          </p:nvPr>
        </p:nvSpPr>
        <p:spPr/>
        <p:txBody>
          <a:bodyPr/>
          <a:lstStyle>
            <a:lvl1pPr>
              <a:defRPr>
                <a:solidFill>
                  <a:schemeClr val="bg1"/>
                </a:solidFill>
                <a:latin typeface="+mn-lt"/>
                <a:ea typeface="+mn-ea"/>
              </a:defRPr>
            </a:lvl1pPr>
          </a:lstStyle>
          <a:p>
            <a:endParaRPr lang="en-US" altLang="ja-JP"/>
          </a:p>
        </p:txBody>
      </p:sp>
      <p:sp>
        <p:nvSpPr>
          <p:cNvPr id="40973" name="Rectangle 13"/>
          <p:cNvSpPr>
            <a:spLocks noGrp="1" noChangeArrowheads="1"/>
          </p:cNvSpPr>
          <p:nvPr>
            <p:ph type="sldNum" sz="quarter" idx="4"/>
          </p:nvPr>
        </p:nvSpPr>
        <p:spPr/>
        <p:txBody>
          <a:bodyPr/>
          <a:lstStyle>
            <a:lvl1pPr>
              <a:defRPr sz="1400">
                <a:solidFill>
                  <a:schemeClr val="bg1"/>
                </a:solidFill>
                <a:latin typeface="+mn-lt"/>
                <a:ea typeface="+mn-ea"/>
              </a:defRPr>
            </a:lvl1pPr>
          </a:lstStyle>
          <a:p>
            <a:fld id="{40CB0876-75A8-4781-B035-ED65BA2EF1D6}" type="slidenum">
              <a:rPr lang="en-US" altLang="ja-JP"/>
              <a:pPr/>
              <a:t>‹#›</a:t>
            </a:fld>
            <a:endParaRPr lang="en-US" altLang="ja-JP"/>
          </a:p>
        </p:txBody>
      </p:sp>
    </p:spTree>
    <p:extLst>
      <p:ext uri="{BB962C8B-B14F-4D97-AF65-F5344CB8AC3E}">
        <p14:creationId xmlns:p14="http://schemas.microsoft.com/office/powerpoint/2010/main" val="4291536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4624"/>
            <a:ext cx="8229600" cy="1296144"/>
          </a:xfrm>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35782835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99348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66960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414820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109435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348237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2049922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2018929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302774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E0C5D96-A7F4-4CDE-89EA-218A15E8828C}" type="slidenum">
              <a:rPr kumimoji="1" lang="ja-JP" altLang="en-US" smtClean="0"/>
              <a:t>‹#›</a:t>
            </a:fld>
            <a:endParaRPr kumimoji="1" lang="ja-JP" altLang="en-US"/>
          </a:p>
        </p:txBody>
      </p:sp>
    </p:spTree>
    <p:extLst>
      <p:ext uri="{BB962C8B-B14F-4D97-AF65-F5344CB8AC3E}">
        <p14:creationId xmlns:p14="http://schemas.microsoft.com/office/powerpoint/2010/main" val="2203198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176213"/>
            <a:ext cx="8351837" cy="11430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66725" y="1485900"/>
            <a:ext cx="4137025" cy="47910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756150" y="1485900"/>
            <a:ext cx="4137025" cy="47910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685800" y="6248400"/>
            <a:ext cx="1905000" cy="457200"/>
          </a:xfrm>
        </p:spPr>
        <p:txBody>
          <a:bodyPr/>
          <a:lstStyle>
            <a:lvl1pPr>
              <a:defRPr/>
            </a:lvl1pPr>
          </a:lstStyle>
          <a:p>
            <a:endParaRPr lang="en-US" altLang="ja-JP"/>
          </a:p>
        </p:txBody>
      </p:sp>
      <p:sp>
        <p:nvSpPr>
          <p:cNvPr id="6" name="フッター プレースホルダ 5"/>
          <p:cNvSpPr>
            <a:spLocks noGrp="1"/>
          </p:cNvSpPr>
          <p:nvPr>
            <p:ph type="ftr" sz="quarter" idx="11"/>
          </p:nvPr>
        </p:nvSpPr>
        <p:spPr>
          <a:xfrm>
            <a:off x="3124200" y="6248400"/>
            <a:ext cx="2895600" cy="457200"/>
          </a:xfrm>
        </p:spPr>
        <p:txBody>
          <a:bodyPr/>
          <a:lstStyle>
            <a:lvl1pPr>
              <a:defRPr/>
            </a:lvl1pPr>
          </a:lstStyle>
          <a:p>
            <a:endParaRPr lang="en-US" altLang="ja-JP"/>
          </a:p>
        </p:txBody>
      </p:sp>
      <p:sp>
        <p:nvSpPr>
          <p:cNvPr id="7" name="スライド番号プレースホルダ 6"/>
          <p:cNvSpPr>
            <a:spLocks noGrp="1"/>
          </p:cNvSpPr>
          <p:nvPr>
            <p:ph type="sldNum" sz="quarter" idx="12"/>
          </p:nvPr>
        </p:nvSpPr>
        <p:spPr>
          <a:xfrm>
            <a:off x="6553200" y="6248400"/>
            <a:ext cx="1905000" cy="457200"/>
          </a:xfrm>
        </p:spPr>
        <p:txBody>
          <a:bodyPr/>
          <a:lstStyle>
            <a:lvl1pPr>
              <a:defRPr/>
            </a:lvl1pPr>
          </a:lstStyle>
          <a:p>
            <a:fld id="{29B566B2-9DB9-4A7C-AA85-0E1AF8120E77}" type="slidenum">
              <a:rPr lang="en-US" altLang="ja-JP"/>
              <a:pPr/>
              <a:t>‹#›</a:t>
            </a:fld>
            <a:endParaRPr lang="en-US" altLang="ja-JP"/>
          </a:p>
        </p:txBody>
      </p:sp>
    </p:spTree>
    <p:extLst>
      <p:ext uri="{BB962C8B-B14F-4D97-AF65-F5344CB8AC3E}">
        <p14:creationId xmlns:p14="http://schemas.microsoft.com/office/powerpoint/2010/main" val="258265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06613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484784"/>
            <a:ext cx="8229600" cy="4641379"/>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532C3E-E785-4488-A7D2-FDEB90346C6F}" type="datetimeFigureOut">
              <a:rPr kumimoji="1" lang="ja-JP" altLang="en-US" smtClean="0"/>
              <a:t>2013/12/3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C5D96-A7F4-4CDE-89EA-218A15E8828C}" type="slidenum">
              <a:rPr kumimoji="1" lang="ja-JP" altLang="en-US" smtClean="0"/>
              <a:t>‹#›</a:t>
            </a:fld>
            <a:endParaRPr kumimoji="1" lang="ja-JP" altLang="en-US"/>
          </a:p>
        </p:txBody>
      </p:sp>
      <p:sp>
        <p:nvSpPr>
          <p:cNvPr id="7" name="Line 7"/>
          <p:cNvSpPr>
            <a:spLocks noChangeShapeType="1"/>
          </p:cNvSpPr>
          <p:nvPr userDrawn="1"/>
        </p:nvSpPr>
        <p:spPr bwMode="auto">
          <a:xfrm>
            <a:off x="539552" y="1196752"/>
            <a:ext cx="8137525" cy="0"/>
          </a:xfrm>
          <a:prstGeom prst="line">
            <a:avLst/>
          </a:prstGeom>
          <a:noFill/>
          <a:ln w="57150">
            <a:solidFill>
              <a:srgbClr val="0000CC"/>
            </a:solidFill>
            <a:round/>
            <a:headEnd/>
            <a:tailEnd/>
          </a:ln>
          <a:effectLst/>
        </p:spPr>
        <p:txBody>
          <a:bodyPr/>
          <a:lstStyle/>
          <a:p>
            <a:endParaRPr lang="ja-JP" altLang="en-US"/>
          </a:p>
        </p:txBody>
      </p:sp>
    </p:spTree>
    <p:extLst>
      <p:ext uri="{BB962C8B-B14F-4D97-AF65-F5344CB8AC3E}">
        <p14:creationId xmlns:p14="http://schemas.microsoft.com/office/powerpoint/2010/main" val="242510968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txStyles>
    <p:titleStyle>
      <a:lvl1pPr algn="ctr" defTabSz="914400" rtl="0" eaLnBrk="1" latinLnBrk="0" hangingPunct="1">
        <a:spcBef>
          <a:spcPct val="0"/>
        </a:spcBef>
        <a:buNone/>
        <a:defRPr kumimoji="1" sz="3200" b="1" kern="1200">
          <a:solidFill>
            <a:srgbClr val="0000CC"/>
          </a:solidFill>
          <a:latin typeface="+mj-lt"/>
          <a:ea typeface="+mj-ea"/>
          <a:cs typeface="+mj-cs"/>
        </a:defRPr>
      </a:lvl1pPr>
    </p:titleStyle>
    <p:bodyStyle>
      <a:lvl1pPr marL="342900" indent="-342900" algn="l" defTabSz="914400" rtl="0" eaLnBrk="1" latinLnBrk="0" hangingPunct="1">
        <a:lnSpc>
          <a:spcPct val="150000"/>
        </a:lnSpc>
        <a:spcBef>
          <a:spcPts val="0"/>
        </a:spcBef>
        <a:spcAft>
          <a:spcPts val="0"/>
        </a:spcAft>
        <a:buFont typeface="Wingdings" pitchFamily="2" charset="2"/>
        <a:buChar char="n"/>
        <a:defRPr kumimoji="1" sz="2400" b="1" kern="1200">
          <a:solidFill>
            <a:srgbClr val="0000CC"/>
          </a:solidFill>
          <a:latin typeface="+mn-lt"/>
          <a:ea typeface="+mn-ea"/>
          <a:cs typeface="+mn-cs"/>
        </a:defRPr>
      </a:lvl1pPr>
      <a:lvl2pPr marL="742950" indent="-285750" algn="l" defTabSz="914400" rtl="0" eaLnBrk="1" latinLnBrk="0" hangingPunct="1">
        <a:lnSpc>
          <a:spcPct val="150000"/>
        </a:lnSpc>
        <a:spcBef>
          <a:spcPts val="0"/>
        </a:spcBef>
        <a:spcAft>
          <a:spcPts val="0"/>
        </a:spcAft>
        <a:buFont typeface="Wingdings" pitchFamily="2" charset="2"/>
        <a:buChar char="Ø"/>
        <a:defRPr kumimoji="1" sz="2000" b="1" kern="1200">
          <a:solidFill>
            <a:srgbClr val="0000CC"/>
          </a:solidFill>
          <a:latin typeface="+mn-lt"/>
          <a:ea typeface="+mn-ea"/>
          <a:cs typeface="+mn-cs"/>
        </a:defRPr>
      </a:lvl2pPr>
      <a:lvl3pPr marL="1143000" indent="-228600" algn="l" defTabSz="914400" rtl="0" eaLnBrk="1" latinLnBrk="0" hangingPunct="1">
        <a:lnSpc>
          <a:spcPct val="150000"/>
        </a:lnSpc>
        <a:spcBef>
          <a:spcPts val="0"/>
        </a:spcBef>
        <a:spcAft>
          <a:spcPts val="0"/>
        </a:spcAft>
        <a:buFont typeface="Wingdings" pitchFamily="2" charset="2"/>
        <a:buChar char="u"/>
        <a:defRPr kumimoji="1" sz="1800" b="1" kern="1200">
          <a:solidFill>
            <a:srgbClr val="0000CC"/>
          </a:solidFill>
          <a:latin typeface="+mn-lt"/>
          <a:ea typeface="+mn-ea"/>
          <a:cs typeface="+mn-cs"/>
        </a:defRPr>
      </a:lvl3pPr>
      <a:lvl4pPr marL="1600200" indent="-228600" algn="l" defTabSz="914400" rtl="0" eaLnBrk="1" latinLnBrk="0" hangingPunct="1">
        <a:lnSpc>
          <a:spcPct val="150000"/>
        </a:lnSpc>
        <a:spcBef>
          <a:spcPts val="0"/>
        </a:spcBef>
        <a:spcAft>
          <a:spcPts val="0"/>
        </a:spcAft>
        <a:buFont typeface="Wingdings" pitchFamily="2" charset="2"/>
        <a:buChar char="l"/>
        <a:defRPr kumimoji="1" sz="1800" b="1" kern="1200">
          <a:solidFill>
            <a:srgbClr val="0000CC"/>
          </a:solidFill>
          <a:latin typeface="+mn-lt"/>
          <a:ea typeface="+mn-ea"/>
          <a:cs typeface="+mn-cs"/>
        </a:defRPr>
      </a:lvl4pPr>
      <a:lvl5pPr marL="2057400" indent="-228600" algn="l" defTabSz="914400" rtl="0" eaLnBrk="1" latinLnBrk="0" hangingPunct="1">
        <a:lnSpc>
          <a:spcPct val="150000"/>
        </a:lnSpc>
        <a:spcBef>
          <a:spcPts val="0"/>
        </a:spcBef>
        <a:spcAft>
          <a:spcPts val="0"/>
        </a:spcAft>
        <a:buFont typeface="Arial" pitchFamily="34" charset="0"/>
        <a:buChar char="»"/>
        <a:defRPr kumimoji="1" sz="1800" b="1" kern="1200">
          <a:solidFill>
            <a:srgbClr val="0000CC"/>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notesSlide" Target="../notesSlides/notesSlide15.xml"/><Relationship Id="rId7"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oleObject" Target="../embeddings/oleObject1.bin"/><Relationship Id="rId4" Type="http://schemas.openxmlformats.org/officeDocument/2006/relationships/image" Target="../media/image5.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w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5.wmf"/><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45.xml"/><Relationship Id="rId7" Type="http://schemas.openxmlformats.org/officeDocument/2006/relationships/image" Target="../media/image8.wmf"/><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7.wmf"/><Relationship Id="rId4" Type="http://schemas.openxmlformats.org/officeDocument/2006/relationships/oleObject" Target="../embeddings/oleObject5.bin"/><Relationship Id="rId9" Type="http://schemas.openxmlformats.org/officeDocument/2006/relationships/image" Target="../media/image9.w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46.xml"/><Relationship Id="rId7" Type="http://schemas.openxmlformats.org/officeDocument/2006/relationships/image" Target="../media/image10.wmf"/><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7.wmf"/><Relationship Id="rId4" Type="http://schemas.openxmlformats.org/officeDocument/2006/relationships/oleObject" Target="../embeddings/oleObject8.bin"/><Relationship Id="rId9" Type="http://schemas.openxmlformats.org/officeDocument/2006/relationships/image" Target="../media/image11.wmf"/></Relationships>
</file>

<file path=ppt/slides/_rels/slide47.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notesSlide" Target="../notesSlides/notesSlide47.xml"/><Relationship Id="rId7" Type="http://schemas.openxmlformats.org/officeDocument/2006/relationships/oleObject" Target="../embeddings/oleObject12.bin"/><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12.wmf"/><Relationship Id="rId5" Type="http://schemas.openxmlformats.org/officeDocument/2006/relationships/oleObject" Target="../embeddings/oleObject11.bin"/><Relationship Id="rId10" Type="http://schemas.openxmlformats.org/officeDocument/2006/relationships/image" Target="../media/image14.wmf"/><Relationship Id="rId4" Type="http://schemas.openxmlformats.org/officeDocument/2006/relationships/image" Target="../media/image15.png"/><Relationship Id="rId9" Type="http://schemas.openxmlformats.org/officeDocument/2006/relationships/oleObject" Target="../embeddings/oleObject13.bin"/></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48.xml"/><Relationship Id="rId7" Type="http://schemas.openxmlformats.org/officeDocument/2006/relationships/image" Target="../media/image17.wmf"/><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18.wmf"/><Relationship Id="rId5" Type="http://schemas.openxmlformats.org/officeDocument/2006/relationships/image" Target="../media/image16.w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9.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notesSlide" Target="../notesSlides/notesSlide59.xml"/><Relationship Id="rId7" Type="http://schemas.openxmlformats.org/officeDocument/2006/relationships/oleObject" Target="../embeddings/oleObject19.bin"/><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image" Target="../media/image21.emf"/><Relationship Id="rId5" Type="http://schemas.openxmlformats.org/officeDocument/2006/relationships/oleObject" Target="../embeddings/Microsoft_Excel_97-2003_Worksheet1.xls"/><Relationship Id="rId4" Type="http://schemas.openxmlformats.org/officeDocument/2006/relationships/oleObject" Target="../embeddings/oleObject18.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66.xml"/><Relationship Id="rId7" Type="http://schemas.openxmlformats.org/officeDocument/2006/relationships/image" Target="../media/image25.wmf"/><Relationship Id="rId2" Type="http://schemas.openxmlformats.org/officeDocument/2006/relationships/slideLayout" Target="../slideLayouts/slideLayout3.xml"/><Relationship Id="rId1" Type="http://schemas.openxmlformats.org/officeDocument/2006/relationships/vmlDrawing" Target="../drawings/vmlDrawing8.vml"/><Relationship Id="rId6" Type="http://schemas.openxmlformats.org/officeDocument/2006/relationships/oleObject" Target="../embeddings/oleObject21.bin"/><Relationship Id="rId5" Type="http://schemas.openxmlformats.org/officeDocument/2006/relationships/image" Target="../media/image24.wmf"/><Relationship Id="rId4" Type="http://schemas.openxmlformats.org/officeDocument/2006/relationships/oleObject" Target="../embeddings/oleObject20.bin"/><Relationship Id="rId9" Type="http://schemas.openxmlformats.org/officeDocument/2006/relationships/image" Target="../media/image26.wmf"/></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3.xml"/><Relationship Id="rId1" Type="http://schemas.openxmlformats.org/officeDocument/2006/relationships/vmlDrawing" Target="../drawings/vmlDrawing9.vml"/><Relationship Id="rId5" Type="http://schemas.openxmlformats.org/officeDocument/2006/relationships/image" Target="../media/image27.wmf"/><Relationship Id="rId4" Type="http://schemas.openxmlformats.org/officeDocument/2006/relationships/oleObject" Target="../embeddings/oleObject23.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26.bin"/><Relationship Id="rId3" Type="http://schemas.openxmlformats.org/officeDocument/2006/relationships/notesSlide" Target="../notesSlides/notesSlide70.xml"/><Relationship Id="rId7" Type="http://schemas.openxmlformats.org/officeDocument/2006/relationships/image" Target="../media/image29.wmf"/><Relationship Id="rId2" Type="http://schemas.openxmlformats.org/officeDocument/2006/relationships/slideLayout" Target="../slideLayouts/slideLayout3.xml"/><Relationship Id="rId1" Type="http://schemas.openxmlformats.org/officeDocument/2006/relationships/vmlDrawing" Target="../drawings/vmlDrawing10.vml"/><Relationship Id="rId6" Type="http://schemas.openxmlformats.org/officeDocument/2006/relationships/oleObject" Target="../embeddings/oleObject25.bin"/><Relationship Id="rId11" Type="http://schemas.openxmlformats.org/officeDocument/2006/relationships/image" Target="../media/image31.wmf"/><Relationship Id="rId5" Type="http://schemas.openxmlformats.org/officeDocument/2006/relationships/image" Target="../media/image28.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30.w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71.xml"/><Relationship Id="rId7" Type="http://schemas.openxmlformats.org/officeDocument/2006/relationships/image" Target="../media/image33.wmf"/><Relationship Id="rId2" Type="http://schemas.openxmlformats.org/officeDocument/2006/relationships/slideLayout" Target="../slideLayouts/slideLayout3.xml"/><Relationship Id="rId1" Type="http://schemas.openxmlformats.org/officeDocument/2006/relationships/vmlDrawing" Target="../drawings/vmlDrawing11.vml"/><Relationship Id="rId6" Type="http://schemas.openxmlformats.org/officeDocument/2006/relationships/oleObject" Target="../embeddings/oleObject29.bin"/><Relationship Id="rId5" Type="http://schemas.openxmlformats.org/officeDocument/2006/relationships/image" Target="../media/image32.wmf"/><Relationship Id="rId4" Type="http://schemas.openxmlformats.org/officeDocument/2006/relationships/oleObject" Target="../embeddings/oleObject28.bin"/><Relationship Id="rId9" Type="http://schemas.openxmlformats.org/officeDocument/2006/relationships/image" Target="../media/image34.wmf"/></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3.xml"/><Relationship Id="rId1" Type="http://schemas.openxmlformats.org/officeDocument/2006/relationships/vmlDrawing" Target="../drawings/vmlDrawing12.vml"/><Relationship Id="rId6" Type="http://schemas.openxmlformats.org/officeDocument/2006/relationships/image" Target="../media/image35.wmf"/><Relationship Id="rId5" Type="http://schemas.openxmlformats.org/officeDocument/2006/relationships/oleObject" Target="../embeddings/oleObject31.bin"/><Relationship Id="rId4" Type="http://schemas.openxmlformats.org/officeDocument/2006/relationships/image" Target="../media/image36.wmf"/></Relationships>
</file>

<file path=ppt/slides/_rels/slide7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3.xml"/><Relationship Id="rId1" Type="http://schemas.openxmlformats.org/officeDocument/2006/relationships/vmlDrawing" Target="../drawings/vmlDrawing13.vml"/><Relationship Id="rId6" Type="http://schemas.openxmlformats.org/officeDocument/2006/relationships/image" Target="../media/image43.png"/><Relationship Id="rId5" Type="http://schemas.openxmlformats.org/officeDocument/2006/relationships/image" Target="../media/image37.wmf"/><Relationship Id="rId4" Type="http://schemas.openxmlformats.org/officeDocument/2006/relationships/oleObject" Target="../embeddings/oleObject32.bin"/></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notesSlide" Target="../notesSlides/notesSlide75.xml"/><Relationship Id="rId7" Type="http://schemas.openxmlformats.org/officeDocument/2006/relationships/image" Target="../media/image39.wmf"/><Relationship Id="rId2" Type="http://schemas.openxmlformats.org/officeDocument/2006/relationships/slideLayout" Target="../slideLayouts/slideLayout3.xml"/><Relationship Id="rId1" Type="http://schemas.openxmlformats.org/officeDocument/2006/relationships/vmlDrawing" Target="../drawings/vmlDrawing14.vml"/><Relationship Id="rId6" Type="http://schemas.openxmlformats.org/officeDocument/2006/relationships/oleObject" Target="../embeddings/oleObject34.bin"/><Relationship Id="rId5" Type="http://schemas.openxmlformats.org/officeDocument/2006/relationships/image" Target="../media/image38.wmf"/><Relationship Id="rId4" Type="http://schemas.openxmlformats.org/officeDocument/2006/relationships/oleObject" Target="../embeddings/oleObject33.bin"/><Relationship Id="rId9" Type="http://schemas.openxmlformats.org/officeDocument/2006/relationships/image" Target="../media/image40.wmf"/></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7" Type="http://schemas.openxmlformats.org/officeDocument/2006/relationships/image" Target="../media/image42.wmf"/><Relationship Id="rId2" Type="http://schemas.openxmlformats.org/officeDocument/2006/relationships/slideLayout" Target="../slideLayouts/slideLayout3.xml"/><Relationship Id="rId1" Type="http://schemas.openxmlformats.org/officeDocument/2006/relationships/vmlDrawing" Target="../drawings/vmlDrawing15.vml"/><Relationship Id="rId6" Type="http://schemas.openxmlformats.org/officeDocument/2006/relationships/oleObject" Target="../embeddings/oleObject37.bin"/><Relationship Id="rId5" Type="http://schemas.openxmlformats.org/officeDocument/2006/relationships/image" Target="../media/image41.wmf"/><Relationship Id="rId4" Type="http://schemas.openxmlformats.org/officeDocument/2006/relationships/oleObject" Target="../embeddings/oleObject36.bin"/></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0.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685800" y="997527"/>
            <a:ext cx="7772400" cy="2431473"/>
          </a:xfrm>
        </p:spPr>
        <p:txBody>
          <a:bodyPr/>
          <a:lstStyle/>
          <a:p>
            <a:pPr>
              <a:lnSpc>
                <a:spcPct val="150000"/>
              </a:lnSpc>
            </a:pPr>
            <a:r>
              <a:rPr lang="ja-JP" altLang="en-US" sz="3200" dirty="0" smtClean="0"/>
              <a:t>基礎オペレーションズリサーチ</a:t>
            </a:r>
            <a:r>
              <a:rPr lang="en-US" altLang="ja-JP" sz="3200" dirty="0" smtClean="0"/>
              <a:t/>
            </a:r>
            <a:br>
              <a:rPr lang="en-US" altLang="ja-JP" sz="3200" dirty="0" smtClean="0"/>
            </a:br>
            <a:r>
              <a:rPr lang="ja-JP" altLang="en-US" sz="5400" dirty="0" smtClean="0"/>
              <a:t>在庫</a:t>
            </a:r>
            <a:r>
              <a:rPr lang="ja-JP" altLang="en-US" sz="5400" dirty="0"/>
              <a:t>管理</a:t>
            </a:r>
          </a:p>
        </p:txBody>
      </p:sp>
      <p:sp>
        <p:nvSpPr>
          <p:cNvPr id="41987" name="Rectangle 3"/>
          <p:cNvSpPr>
            <a:spLocks noGrp="1" noChangeArrowheads="1"/>
          </p:cNvSpPr>
          <p:nvPr>
            <p:ph type="subTitle" idx="1"/>
          </p:nvPr>
        </p:nvSpPr>
        <p:spPr>
          <a:xfrm>
            <a:off x="1371600" y="4191000"/>
            <a:ext cx="6400800" cy="1447800"/>
          </a:xfrm>
        </p:spPr>
        <p:txBody>
          <a:bodyPr>
            <a:normAutofit/>
          </a:bodyPr>
          <a:lstStyle/>
          <a:p>
            <a:r>
              <a:rPr lang="ja-JP" altLang="en-US" sz="2800" dirty="0"/>
              <a:t>逆瀬川浩</a:t>
            </a:r>
            <a:r>
              <a:rPr lang="ja-JP" altLang="en-US" sz="2800" dirty="0" smtClean="0"/>
              <a:t>孝</a:t>
            </a:r>
            <a:endParaRPr lang="en-US" altLang="ja-JP" sz="2800" dirty="0" smtClean="0"/>
          </a:p>
          <a:p>
            <a:r>
              <a:rPr lang="ja-JP" altLang="en-US" sz="2800" dirty="0"/>
              <a:t>（早稲田</a:t>
            </a:r>
            <a:r>
              <a:rPr lang="ja-JP" altLang="en-US" sz="2800" dirty="0" smtClean="0"/>
              <a:t>大学経営システム工学科）</a:t>
            </a:r>
            <a:endParaRPr lang="ja-JP" altLang="en-US" sz="2800" dirty="0"/>
          </a:p>
        </p:txBody>
      </p:sp>
      <p:sp>
        <p:nvSpPr>
          <p:cNvPr id="41988" name="Line 4"/>
          <p:cNvSpPr>
            <a:spLocks noChangeShapeType="1"/>
          </p:cNvSpPr>
          <p:nvPr/>
        </p:nvSpPr>
        <p:spPr bwMode="auto">
          <a:xfrm>
            <a:off x="952500" y="3570288"/>
            <a:ext cx="7202488" cy="0"/>
          </a:xfrm>
          <a:prstGeom prst="line">
            <a:avLst/>
          </a:prstGeom>
          <a:noFill/>
          <a:ln w="57150">
            <a:solidFill>
              <a:schemeClr val="bg1"/>
            </a:solidFill>
            <a:round/>
            <a:headEnd/>
            <a:tailEnd/>
          </a:ln>
          <a:effectLst/>
        </p:spPr>
        <p:txBody>
          <a:bodyPr/>
          <a:lstStyle/>
          <a:p>
            <a:endParaRPr lang="ja-JP" altLang="en-US"/>
          </a:p>
        </p:txBody>
      </p:sp>
    </p:spTree>
    <p:extLst>
      <p:ext uri="{BB962C8B-B14F-4D97-AF65-F5344CB8AC3E}">
        <p14:creationId xmlns:p14="http://schemas.microsoft.com/office/powerpoint/2010/main" val="489449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在庫管理</a:t>
            </a:r>
            <a:r>
              <a:rPr lang="ja-JP" altLang="en-US" dirty="0" smtClean="0"/>
              <a:t>の</a:t>
            </a:r>
            <a:r>
              <a:rPr lang="ja-JP" altLang="en-US" dirty="0"/>
              <a:t>問題状況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コンビニの品揃え</a:t>
            </a:r>
            <a:endParaRPr kumimoji="1" lang="en-US" altLang="ja-JP" dirty="0" smtClean="0"/>
          </a:p>
          <a:p>
            <a:pPr lvl="1"/>
            <a:r>
              <a:rPr lang="ja-JP" altLang="en-US" dirty="0"/>
              <a:t>お客</a:t>
            </a:r>
            <a:r>
              <a:rPr lang="ja-JP" altLang="en-US" dirty="0" smtClean="0"/>
              <a:t>は気まぐれ、いつ来るか分からない</a:t>
            </a:r>
            <a:endParaRPr lang="en-US" altLang="ja-JP" dirty="0" smtClean="0"/>
          </a:p>
          <a:p>
            <a:pPr lvl="1"/>
            <a:r>
              <a:rPr kumimoji="1" lang="ja-JP" altLang="en-US" dirty="0"/>
              <a:t>いつ行って</a:t>
            </a:r>
            <a:r>
              <a:rPr kumimoji="1" lang="ja-JP" altLang="en-US" dirty="0" smtClean="0"/>
              <a:t>も、品切れがめったにない</a:t>
            </a:r>
            <a:endParaRPr kumimoji="1" lang="en-US" altLang="ja-JP" dirty="0" smtClean="0"/>
          </a:p>
          <a:p>
            <a:pPr lvl="1"/>
            <a:r>
              <a:rPr lang="ja-JP" altLang="en-US" dirty="0"/>
              <a:t>店</a:t>
            </a:r>
            <a:r>
              <a:rPr lang="ja-JP" altLang="en-US" dirty="0" smtClean="0"/>
              <a:t>の</a:t>
            </a:r>
            <a:r>
              <a:rPr lang="ja-JP" altLang="en-US" dirty="0"/>
              <a:t>スペース</a:t>
            </a:r>
            <a:r>
              <a:rPr lang="ja-JP" altLang="en-US" dirty="0" smtClean="0"/>
              <a:t>は限られている</a:t>
            </a:r>
            <a:endParaRPr lang="en-US" altLang="ja-JP" dirty="0" smtClean="0"/>
          </a:p>
          <a:p>
            <a:pPr lvl="1"/>
            <a:endParaRPr kumimoji="1" lang="en-US" altLang="ja-JP" dirty="0"/>
          </a:p>
          <a:p>
            <a:pPr lvl="1"/>
            <a:r>
              <a:rPr kumimoji="1" lang="ja-JP" altLang="en-US" dirty="0" smtClean="0"/>
              <a:t>？？？　</a:t>
            </a:r>
            <a:r>
              <a:rPr lang="ja-JP" altLang="en-US" dirty="0"/>
              <a:t>どう</a:t>
            </a:r>
            <a:r>
              <a:rPr lang="ja-JP" altLang="en-US" dirty="0" smtClean="0"/>
              <a:t>やって品揃えを確保しているのか</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5CE01C66-CC6A-42E9-A148-0184549BE2D1}" type="slidenum">
              <a:rPr lang="en-US" altLang="ja-JP" smtClean="0"/>
              <a:pPr/>
              <a:t>2</a:t>
            </a:fld>
            <a:endParaRPr lang="en-US" altLang="ja-JP"/>
          </a:p>
        </p:txBody>
      </p:sp>
      <p:pic>
        <p:nvPicPr>
          <p:cNvPr id="247811" name="Picture 3" descr="C:\Documents and Settings\sakasegawa\Local Settings\Temporary Internet Files\Content.IE5\MHGL0J2Z\MC90024053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139178" y="4025189"/>
            <a:ext cx="1357884" cy="1825142"/>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kumimoji="1" lang="en-US" altLang="ja-JP" b="1" dirty="0" smtClean="0">
                <a:solidFill>
                  <a:srgbClr val="FF0000"/>
                </a:solidFill>
                <a:latin typeface="+mj-ea"/>
                <a:ea typeface="+mj-ea"/>
              </a:rPr>
              <a:t>191</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521337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在庫管理の問題状況、その２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航空機の座席予約</a:t>
            </a:r>
            <a:endParaRPr kumimoji="1" lang="en-US" altLang="ja-JP" dirty="0" smtClean="0"/>
          </a:p>
          <a:p>
            <a:pPr lvl="1"/>
            <a:r>
              <a:rPr lang="ja-JP" altLang="en-US" dirty="0" smtClean="0"/>
              <a:t>正規料金の客だけでは座席は埋まらない</a:t>
            </a:r>
            <a:endParaRPr lang="en-US" altLang="ja-JP" dirty="0" smtClean="0"/>
          </a:p>
          <a:p>
            <a:pPr lvl="1"/>
            <a:r>
              <a:rPr lang="ja-JP" altLang="en-US" dirty="0" smtClean="0"/>
              <a:t>早期割引、団体割引など、安売りチケットをセールスする</a:t>
            </a:r>
            <a:endParaRPr lang="en-US" altLang="ja-JP" dirty="0" smtClean="0"/>
          </a:p>
          <a:p>
            <a:pPr lvl="1"/>
            <a:endParaRPr kumimoji="1" lang="en-US" altLang="ja-JP" dirty="0"/>
          </a:p>
          <a:p>
            <a:pPr lvl="1"/>
            <a:r>
              <a:rPr lang="ja-JP" altLang="en-US" dirty="0" smtClean="0"/>
              <a:t>あまり安売りすると、正規料金客を失う</a:t>
            </a:r>
            <a:endParaRPr lang="en-US" altLang="ja-JP" dirty="0" smtClean="0"/>
          </a:p>
          <a:p>
            <a:pPr lvl="1"/>
            <a:r>
              <a:rPr kumimoji="1" lang="ja-JP" altLang="en-US" dirty="0"/>
              <a:t>安売り</a:t>
            </a:r>
            <a:r>
              <a:rPr kumimoji="1" lang="ja-JP" altLang="en-US" dirty="0" smtClean="0"/>
              <a:t>を</a:t>
            </a:r>
            <a:r>
              <a:rPr kumimoji="1" lang="ja-JP" altLang="en-US" dirty="0"/>
              <a:t>控える</a:t>
            </a:r>
            <a:r>
              <a:rPr kumimoji="1" lang="ja-JP" altLang="en-US" dirty="0" smtClean="0"/>
              <a:t>と、空席のまま飛ぶことになる</a:t>
            </a:r>
            <a:endParaRPr kumimoji="1" lang="en-US" altLang="ja-JP" dirty="0" smtClean="0"/>
          </a:p>
          <a:p>
            <a:pPr lvl="1"/>
            <a:endParaRPr lang="en-US" altLang="ja-JP" dirty="0"/>
          </a:p>
          <a:p>
            <a:pPr lvl="1"/>
            <a:r>
              <a:rPr kumimoji="1" lang="ja-JP" altLang="en-US" dirty="0" smtClean="0"/>
              <a:t>さぁ、安売りチケットは何パーセントが最適か？</a:t>
            </a:r>
            <a:endParaRPr kumimoji="1" lang="ja-JP" altLang="en-US" dirty="0"/>
          </a:p>
        </p:txBody>
      </p:sp>
      <p:sp>
        <p:nvSpPr>
          <p:cNvPr id="4" name="スライド番号プレースホルダー 3"/>
          <p:cNvSpPr>
            <a:spLocks noGrp="1"/>
          </p:cNvSpPr>
          <p:nvPr>
            <p:ph type="sldNum" sz="quarter" idx="12"/>
          </p:nvPr>
        </p:nvSpPr>
        <p:spPr/>
        <p:txBody>
          <a:bodyPr/>
          <a:lstStyle/>
          <a:p>
            <a:fld id="{5CE01C66-CC6A-42E9-A148-0184549BE2D1}" type="slidenum">
              <a:rPr lang="en-US" altLang="ja-JP" smtClean="0"/>
              <a:pPr/>
              <a:t>3</a:t>
            </a:fld>
            <a:endParaRPr lang="en-US" altLang="ja-JP"/>
          </a:p>
        </p:txBody>
      </p:sp>
      <p:pic>
        <p:nvPicPr>
          <p:cNvPr id="248834" name="Picture 2" descr="C:\Documents and Settings\sakasegawa\Local Settings\Temporary Internet Files\Content.IE5\U0ST174F\MC90029003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2123" y="5591243"/>
            <a:ext cx="869133" cy="562824"/>
          </a:xfrm>
          <a:prstGeom prst="rect">
            <a:avLst/>
          </a:prstGeom>
          <a:noFill/>
          <a:extLst>
            <a:ext uri="{909E8E84-426E-40DD-AFC4-6F175D3DCCD1}">
              <a14:hiddenFill xmlns:a14="http://schemas.microsoft.com/office/drawing/2010/main">
                <a:solidFill>
                  <a:srgbClr val="FFFFFF"/>
                </a:solidFill>
              </a14:hiddenFill>
            </a:ext>
          </a:extLst>
        </p:spPr>
      </p:pic>
      <p:pic>
        <p:nvPicPr>
          <p:cNvPr id="248835" name="Picture 3" descr="C:\Documents and Settings\sakasegawa\Local Settings\Temporary Internet Files\Content.IE5\U0ST174F\MC90029003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1474" y="5607009"/>
            <a:ext cx="869133" cy="562824"/>
          </a:xfrm>
          <a:prstGeom prst="rect">
            <a:avLst/>
          </a:prstGeom>
          <a:noFill/>
          <a:extLst>
            <a:ext uri="{909E8E84-426E-40DD-AFC4-6F175D3DCCD1}">
              <a14:hiddenFill xmlns:a14="http://schemas.microsoft.com/office/drawing/2010/main">
                <a:solidFill>
                  <a:srgbClr val="FFFFFF"/>
                </a:solidFill>
              </a14:hiddenFill>
            </a:ext>
          </a:extLst>
        </p:spPr>
      </p:pic>
      <p:pic>
        <p:nvPicPr>
          <p:cNvPr id="248836" name="Picture 4" descr="C:\Documents and Settings\sakasegawa\Local Settings\Temporary Internet Files\Content.IE5\U0ST174F\MC900290037[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3943" y="5622774"/>
            <a:ext cx="869133" cy="56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0329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CA414CB0-05F0-4650-84C9-7D59A1645990}" type="slidenum">
              <a:rPr lang="en-US" altLang="ja-JP"/>
              <a:pPr/>
              <a:t>4</a:t>
            </a:fld>
            <a:endParaRPr lang="en-US" altLang="ja-JP"/>
          </a:p>
        </p:txBody>
      </p:sp>
      <p:sp>
        <p:nvSpPr>
          <p:cNvPr id="11266" name="Rectangle 2"/>
          <p:cNvSpPr>
            <a:spLocks noGrp="1" noChangeArrowheads="1"/>
          </p:cNvSpPr>
          <p:nvPr>
            <p:ph type="title"/>
          </p:nvPr>
        </p:nvSpPr>
        <p:spPr/>
        <p:txBody>
          <a:bodyPr/>
          <a:lstStyle/>
          <a:p>
            <a:r>
              <a:rPr lang="ja-JP" altLang="en-US"/>
              <a:t>在庫とは</a:t>
            </a:r>
          </a:p>
        </p:txBody>
      </p:sp>
      <p:sp>
        <p:nvSpPr>
          <p:cNvPr id="11267" name="Rectangle 3"/>
          <p:cNvSpPr>
            <a:spLocks noGrp="1" noChangeArrowheads="1"/>
          </p:cNvSpPr>
          <p:nvPr>
            <p:ph type="body" idx="1"/>
          </p:nvPr>
        </p:nvSpPr>
        <p:spPr/>
        <p:txBody>
          <a:bodyPr/>
          <a:lstStyle/>
          <a:p>
            <a:r>
              <a:rPr lang="ja-JP" altLang="en-US"/>
              <a:t>「もの」の流れの不揃いを調整する（バッファ）</a:t>
            </a:r>
          </a:p>
          <a:p>
            <a:endParaRPr lang="ja-JP" altLang="en-US"/>
          </a:p>
          <a:p>
            <a:r>
              <a:rPr lang="ja-JP" altLang="en-US"/>
              <a:t>上流の乱れ</a:t>
            </a:r>
          </a:p>
          <a:p>
            <a:pPr lvl="1"/>
            <a:r>
              <a:rPr lang="ja-JP" altLang="en-US"/>
              <a:t>供給過剰　＝＞　在庫増</a:t>
            </a:r>
          </a:p>
          <a:p>
            <a:pPr lvl="1"/>
            <a:r>
              <a:rPr lang="ja-JP" altLang="en-US"/>
              <a:t>供給不足　＝＞　在庫の取り崩し</a:t>
            </a:r>
          </a:p>
          <a:p>
            <a:r>
              <a:rPr lang="ja-JP" altLang="en-US"/>
              <a:t>下流の乱れ</a:t>
            </a:r>
          </a:p>
          <a:p>
            <a:pPr lvl="1"/>
            <a:r>
              <a:rPr lang="ja-JP" altLang="en-US"/>
              <a:t>需要増　＝＞　在庫の取り崩し</a:t>
            </a:r>
          </a:p>
          <a:p>
            <a:pPr lvl="1"/>
            <a:r>
              <a:rPr lang="ja-JP" altLang="en-US"/>
              <a:t>需要減　＝＞　在庫増</a:t>
            </a:r>
          </a:p>
        </p:txBody>
      </p:sp>
      <p:sp>
        <p:nvSpPr>
          <p:cNvPr id="6" name="テキスト ボックス 5"/>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kumimoji="1" lang="en-US" altLang="ja-JP" b="1" dirty="0" smtClean="0">
                <a:solidFill>
                  <a:srgbClr val="FF0000"/>
                </a:solidFill>
                <a:latin typeface="+mj-ea"/>
                <a:ea typeface="+mj-ea"/>
              </a:rPr>
              <a:t>192</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13924624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スライド番号プレースホルダ 5"/>
          <p:cNvSpPr>
            <a:spLocks noGrp="1"/>
          </p:cNvSpPr>
          <p:nvPr>
            <p:ph type="sldNum" sz="quarter" idx="12"/>
          </p:nvPr>
        </p:nvSpPr>
        <p:spPr/>
        <p:txBody>
          <a:bodyPr/>
          <a:lstStyle/>
          <a:p>
            <a:fld id="{9EEB86BB-0444-44AA-B687-DA5109B86751}" type="slidenum">
              <a:rPr lang="en-US" altLang="ja-JP"/>
              <a:pPr/>
              <a:t>5</a:t>
            </a:fld>
            <a:endParaRPr lang="en-US" altLang="ja-JP"/>
          </a:p>
        </p:txBody>
      </p:sp>
      <p:sp>
        <p:nvSpPr>
          <p:cNvPr id="45058" name="Rectangle 2"/>
          <p:cNvSpPr>
            <a:spLocks noGrp="1" noChangeArrowheads="1"/>
          </p:cNvSpPr>
          <p:nvPr>
            <p:ph type="title"/>
          </p:nvPr>
        </p:nvSpPr>
        <p:spPr/>
        <p:txBody>
          <a:bodyPr/>
          <a:lstStyle/>
          <a:p>
            <a:r>
              <a:rPr lang="ja-JP" altLang="en-US"/>
              <a:t>在庫管理の目的</a:t>
            </a:r>
          </a:p>
        </p:txBody>
      </p:sp>
      <p:sp>
        <p:nvSpPr>
          <p:cNvPr id="45059" name="Rectangle 3"/>
          <p:cNvSpPr>
            <a:spLocks noGrp="1" noChangeArrowheads="1"/>
          </p:cNvSpPr>
          <p:nvPr>
            <p:ph type="body" idx="1"/>
          </p:nvPr>
        </p:nvSpPr>
        <p:spPr/>
        <p:txBody>
          <a:bodyPr/>
          <a:lstStyle/>
          <a:p>
            <a:r>
              <a:rPr lang="ja-JP" altLang="en-US"/>
              <a:t>上流が制御不能</a:t>
            </a:r>
          </a:p>
          <a:p>
            <a:endParaRPr lang="ja-JP" altLang="en-US"/>
          </a:p>
          <a:p>
            <a:endParaRPr lang="ja-JP" altLang="en-US"/>
          </a:p>
          <a:p>
            <a:endParaRPr lang="ja-JP" altLang="en-US"/>
          </a:p>
          <a:p>
            <a:r>
              <a:rPr lang="ja-JP" altLang="en-US"/>
              <a:t>下流が制御不能</a:t>
            </a:r>
          </a:p>
        </p:txBody>
      </p:sp>
      <p:grpSp>
        <p:nvGrpSpPr>
          <p:cNvPr id="30" name="グループ化 29"/>
          <p:cNvGrpSpPr/>
          <p:nvPr/>
        </p:nvGrpSpPr>
        <p:grpSpPr>
          <a:xfrm>
            <a:off x="1317047" y="4829609"/>
            <a:ext cx="1422400" cy="631825"/>
            <a:chOff x="1603375" y="4691063"/>
            <a:chExt cx="1422400" cy="631825"/>
          </a:xfrm>
        </p:grpSpPr>
        <p:sp>
          <p:nvSpPr>
            <p:cNvPr id="45075" name="Line 19"/>
            <p:cNvSpPr>
              <a:spLocks noChangeShapeType="1"/>
            </p:cNvSpPr>
            <p:nvPr/>
          </p:nvSpPr>
          <p:spPr bwMode="auto">
            <a:xfrm>
              <a:off x="1603375" y="4691063"/>
              <a:ext cx="1588" cy="630237"/>
            </a:xfrm>
            <a:prstGeom prst="line">
              <a:avLst/>
            </a:prstGeom>
            <a:noFill/>
            <a:ln w="12700">
              <a:solidFill>
                <a:srgbClr val="000000"/>
              </a:solidFill>
              <a:round/>
              <a:headEnd/>
              <a:tailEnd/>
            </a:ln>
          </p:spPr>
          <p:txBody>
            <a:bodyPr/>
            <a:lstStyle/>
            <a:p>
              <a:endParaRPr lang="ja-JP" altLang="en-US"/>
            </a:p>
          </p:txBody>
        </p:sp>
        <p:sp>
          <p:nvSpPr>
            <p:cNvPr id="45076" name="Line 20"/>
            <p:cNvSpPr>
              <a:spLocks noChangeShapeType="1"/>
            </p:cNvSpPr>
            <p:nvPr/>
          </p:nvSpPr>
          <p:spPr bwMode="auto">
            <a:xfrm>
              <a:off x="1603375" y="5321300"/>
              <a:ext cx="1422400" cy="1588"/>
            </a:xfrm>
            <a:prstGeom prst="line">
              <a:avLst/>
            </a:prstGeom>
            <a:noFill/>
            <a:ln w="12700">
              <a:solidFill>
                <a:srgbClr val="000000"/>
              </a:solidFill>
              <a:round/>
              <a:headEnd/>
              <a:tailEnd/>
            </a:ln>
          </p:spPr>
          <p:txBody>
            <a:bodyPr/>
            <a:lstStyle/>
            <a:p>
              <a:endParaRPr lang="ja-JP" altLang="en-US"/>
            </a:p>
          </p:txBody>
        </p:sp>
        <p:sp>
          <p:nvSpPr>
            <p:cNvPr id="45077" name="Line 21"/>
            <p:cNvSpPr>
              <a:spLocks noChangeShapeType="1"/>
            </p:cNvSpPr>
            <p:nvPr/>
          </p:nvSpPr>
          <p:spPr bwMode="auto">
            <a:xfrm>
              <a:off x="1616075" y="5103813"/>
              <a:ext cx="635000" cy="1587"/>
            </a:xfrm>
            <a:prstGeom prst="line">
              <a:avLst/>
            </a:prstGeom>
            <a:noFill/>
            <a:ln w="12700">
              <a:solidFill>
                <a:srgbClr val="000000"/>
              </a:solidFill>
              <a:round/>
              <a:headEnd/>
              <a:tailEnd/>
            </a:ln>
          </p:spPr>
          <p:txBody>
            <a:bodyPr/>
            <a:lstStyle/>
            <a:p>
              <a:endParaRPr lang="ja-JP" altLang="en-US"/>
            </a:p>
          </p:txBody>
        </p:sp>
        <p:sp>
          <p:nvSpPr>
            <p:cNvPr id="45078" name="Line 22"/>
            <p:cNvSpPr>
              <a:spLocks noChangeShapeType="1"/>
            </p:cNvSpPr>
            <p:nvPr/>
          </p:nvSpPr>
          <p:spPr bwMode="auto">
            <a:xfrm>
              <a:off x="2263775" y="4902200"/>
              <a:ext cx="736600" cy="1588"/>
            </a:xfrm>
            <a:prstGeom prst="line">
              <a:avLst/>
            </a:prstGeom>
            <a:noFill/>
            <a:ln w="12700">
              <a:solidFill>
                <a:srgbClr val="000000"/>
              </a:solidFill>
              <a:round/>
              <a:headEnd/>
              <a:tailEnd/>
            </a:ln>
          </p:spPr>
          <p:txBody>
            <a:bodyPr/>
            <a:lstStyle/>
            <a:p>
              <a:endParaRPr lang="ja-JP" altLang="en-US"/>
            </a:p>
          </p:txBody>
        </p:sp>
      </p:grpSp>
      <p:grpSp>
        <p:nvGrpSpPr>
          <p:cNvPr id="29" name="グループ化 28"/>
          <p:cNvGrpSpPr/>
          <p:nvPr/>
        </p:nvGrpSpPr>
        <p:grpSpPr>
          <a:xfrm>
            <a:off x="6442940" y="4827877"/>
            <a:ext cx="1409700" cy="650875"/>
            <a:chOff x="5962650" y="4633913"/>
            <a:chExt cx="1409700" cy="650875"/>
          </a:xfrm>
        </p:grpSpPr>
        <p:sp>
          <p:nvSpPr>
            <p:cNvPr id="45073" name="Line 17"/>
            <p:cNvSpPr>
              <a:spLocks noChangeShapeType="1"/>
            </p:cNvSpPr>
            <p:nvPr/>
          </p:nvSpPr>
          <p:spPr bwMode="auto">
            <a:xfrm>
              <a:off x="5975350" y="4633913"/>
              <a:ext cx="1588" cy="638175"/>
            </a:xfrm>
            <a:prstGeom prst="line">
              <a:avLst/>
            </a:prstGeom>
            <a:noFill/>
            <a:ln w="12700">
              <a:solidFill>
                <a:srgbClr val="000000"/>
              </a:solidFill>
              <a:round/>
              <a:headEnd/>
              <a:tailEnd/>
            </a:ln>
          </p:spPr>
          <p:txBody>
            <a:bodyPr/>
            <a:lstStyle/>
            <a:p>
              <a:endParaRPr lang="ja-JP" altLang="en-US"/>
            </a:p>
          </p:txBody>
        </p:sp>
        <p:sp>
          <p:nvSpPr>
            <p:cNvPr id="45074" name="Line 18"/>
            <p:cNvSpPr>
              <a:spLocks noChangeShapeType="1"/>
            </p:cNvSpPr>
            <p:nvPr/>
          </p:nvSpPr>
          <p:spPr bwMode="auto">
            <a:xfrm>
              <a:off x="5962650" y="5283200"/>
              <a:ext cx="1409700" cy="1588"/>
            </a:xfrm>
            <a:prstGeom prst="line">
              <a:avLst/>
            </a:prstGeom>
            <a:noFill/>
            <a:ln w="12700">
              <a:solidFill>
                <a:srgbClr val="000000"/>
              </a:solidFill>
              <a:round/>
              <a:headEnd/>
              <a:tailEnd/>
            </a:ln>
          </p:spPr>
          <p:txBody>
            <a:bodyPr/>
            <a:lstStyle/>
            <a:p>
              <a:endParaRPr lang="ja-JP" altLang="en-US"/>
            </a:p>
          </p:txBody>
        </p:sp>
        <p:sp>
          <p:nvSpPr>
            <p:cNvPr id="45079" name="Freeform 23"/>
            <p:cNvSpPr>
              <a:spLocks/>
            </p:cNvSpPr>
            <p:nvPr/>
          </p:nvSpPr>
          <p:spPr bwMode="auto">
            <a:xfrm>
              <a:off x="6064250" y="4716463"/>
              <a:ext cx="1282700" cy="465137"/>
            </a:xfrm>
            <a:custGeom>
              <a:avLst/>
              <a:gdLst/>
              <a:ahLst/>
              <a:cxnLst>
                <a:cxn ang="0">
                  <a:pos x="8" y="279"/>
                </a:cxn>
                <a:cxn ang="0">
                  <a:pos x="8" y="255"/>
                </a:cxn>
                <a:cxn ang="0">
                  <a:pos x="16" y="227"/>
                </a:cxn>
                <a:cxn ang="0">
                  <a:pos x="16" y="203"/>
                </a:cxn>
                <a:cxn ang="0">
                  <a:pos x="24" y="175"/>
                </a:cxn>
                <a:cxn ang="0">
                  <a:pos x="24" y="151"/>
                </a:cxn>
                <a:cxn ang="0">
                  <a:pos x="32" y="123"/>
                </a:cxn>
                <a:cxn ang="0">
                  <a:pos x="40" y="99"/>
                </a:cxn>
                <a:cxn ang="0">
                  <a:pos x="56" y="75"/>
                </a:cxn>
                <a:cxn ang="0">
                  <a:pos x="72" y="52"/>
                </a:cxn>
                <a:cxn ang="0">
                  <a:pos x="96" y="28"/>
                </a:cxn>
                <a:cxn ang="0">
                  <a:pos x="128" y="9"/>
                </a:cxn>
                <a:cxn ang="0">
                  <a:pos x="168" y="9"/>
                </a:cxn>
                <a:cxn ang="0">
                  <a:pos x="200" y="42"/>
                </a:cxn>
                <a:cxn ang="0">
                  <a:pos x="224" y="80"/>
                </a:cxn>
                <a:cxn ang="0">
                  <a:pos x="248" y="113"/>
                </a:cxn>
                <a:cxn ang="0">
                  <a:pos x="280" y="127"/>
                </a:cxn>
                <a:cxn ang="0">
                  <a:pos x="304" y="127"/>
                </a:cxn>
                <a:cxn ang="0">
                  <a:pos x="320" y="123"/>
                </a:cxn>
                <a:cxn ang="0">
                  <a:pos x="352" y="104"/>
                </a:cxn>
                <a:cxn ang="0">
                  <a:pos x="376" y="75"/>
                </a:cxn>
                <a:cxn ang="0">
                  <a:pos x="408" y="71"/>
                </a:cxn>
                <a:cxn ang="0">
                  <a:pos x="440" y="80"/>
                </a:cxn>
                <a:cxn ang="0">
                  <a:pos x="472" y="94"/>
                </a:cxn>
                <a:cxn ang="0">
                  <a:pos x="504" y="113"/>
                </a:cxn>
                <a:cxn ang="0">
                  <a:pos x="520" y="137"/>
                </a:cxn>
                <a:cxn ang="0">
                  <a:pos x="536" y="156"/>
                </a:cxn>
                <a:cxn ang="0">
                  <a:pos x="552" y="184"/>
                </a:cxn>
                <a:cxn ang="0">
                  <a:pos x="576" y="208"/>
                </a:cxn>
                <a:cxn ang="0">
                  <a:pos x="600" y="231"/>
                </a:cxn>
                <a:cxn ang="0">
                  <a:pos x="632" y="241"/>
                </a:cxn>
                <a:cxn ang="0">
                  <a:pos x="672" y="231"/>
                </a:cxn>
                <a:cxn ang="0">
                  <a:pos x="704" y="217"/>
                </a:cxn>
                <a:cxn ang="0">
                  <a:pos x="736" y="198"/>
                </a:cxn>
                <a:cxn ang="0">
                  <a:pos x="752" y="175"/>
                </a:cxn>
                <a:cxn ang="0">
                  <a:pos x="768" y="151"/>
                </a:cxn>
                <a:cxn ang="0">
                  <a:pos x="784" y="127"/>
                </a:cxn>
                <a:cxn ang="0">
                  <a:pos x="808" y="109"/>
                </a:cxn>
              </a:cxnLst>
              <a:rect l="0" t="0" r="r" b="b"/>
              <a:pathLst>
                <a:path w="808" h="293">
                  <a:moveTo>
                    <a:pt x="0" y="293"/>
                  </a:moveTo>
                  <a:lnTo>
                    <a:pt x="8" y="279"/>
                  </a:lnTo>
                  <a:lnTo>
                    <a:pt x="8" y="269"/>
                  </a:lnTo>
                  <a:lnTo>
                    <a:pt x="8" y="255"/>
                  </a:lnTo>
                  <a:lnTo>
                    <a:pt x="8" y="241"/>
                  </a:lnTo>
                  <a:lnTo>
                    <a:pt x="16" y="227"/>
                  </a:lnTo>
                  <a:lnTo>
                    <a:pt x="16" y="217"/>
                  </a:lnTo>
                  <a:lnTo>
                    <a:pt x="16" y="203"/>
                  </a:lnTo>
                  <a:lnTo>
                    <a:pt x="16" y="189"/>
                  </a:lnTo>
                  <a:lnTo>
                    <a:pt x="24" y="175"/>
                  </a:lnTo>
                  <a:lnTo>
                    <a:pt x="24" y="161"/>
                  </a:lnTo>
                  <a:lnTo>
                    <a:pt x="24" y="151"/>
                  </a:lnTo>
                  <a:lnTo>
                    <a:pt x="32" y="137"/>
                  </a:lnTo>
                  <a:lnTo>
                    <a:pt x="32" y="123"/>
                  </a:lnTo>
                  <a:lnTo>
                    <a:pt x="40" y="109"/>
                  </a:lnTo>
                  <a:lnTo>
                    <a:pt x="40" y="99"/>
                  </a:lnTo>
                  <a:lnTo>
                    <a:pt x="48" y="85"/>
                  </a:lnTo>
                  <a:lnTo>
                    <a:pt x="56" y="75"/>
                  </a:lnTo>
                  <a:lnTo>
                    <a:pt x="64" y="61"/>
                  </a:lnTo>
                  <a:lnTo>
                    <a:pt x="72" y="52"/>
                  </a:lnTo>
                  <a:lnTo>
                    <a:pt x="88" y="38"/>
                  </a:lnTo>
                  <a:lnTo>
                    <a:pt x="96" y="28"/>
                  </a:lnTo>
                  <a:lnTo>
                    <a:pt x="112" y="19"/>
                  </a:lnTo>
                  <a:lnTo>
                    <a:pt x="128" y="9"/>
                  </a:lnTo>
                  <a:lnTo>
                    <a:pt x="144" y="0"/>
                  </a:lnTo>
                  <a:lnTo>
                    <a:pt x="168" y="9"/>
                  </a:lnTo>
                  <a:lnTo>
                    <a:pt x="184" y="23"/>
                  </a:lnTo>
                  <a:lnTo>
                    <a:pt x="200" y="42"/>
                  </a:lnTo>
                  <a:lnTo>
                    <a:pt x="208" y="57"/>
                  </a:lnTo>
                  <a:lnTo>
                    <a:pt x="224" y="80"/>
                  </a:lnTo>
                  <a:lnTo>
                    <a:pt x="240" y="94"/>
                  </a:lnTo>
                  <a:lnTo>
                    <a:pt x="248" y="113"/>
                  </a:lnTo>
                  <a:lnTo>
                    <a:pt x="264" y="123"/>
                  </a:lnTo>
                  <a:lnTo>
                    <a:pt x="280" y="127"/>
                  </a:lnTo>
                  <a:lnTo>
                    <a:pt x="288" y="127"/>
                  </a:lnTo>
                  <a:lnTo>
                    <a:pt x="304" y="127"/>
                  </a:lnTo>
                  <a:lnTo>
                    <a:pt x="312" y="123"/>
                  </a:lnTo>
                  <a:lnTo>
                    <a:pt x="320" y="123"/>
                  </a:lnTo>
                  <a:lnTo>
                    <a:pt x="336" y="113"/>
                  </a:lnTo>
                  <a:lnTo>
                    <a:pt x="352" y="104"/>
                  </a:lnTo>
                  <a:lnTo>
                    <a:pt x="360" y="85"/>
                  </a:lnTo>
                  <a:lnTo>
                    <a:pt x="376" y="75"/>
                  </a:lnTo>
                  <a:lnTo>
                    <a:pt x="392" y="75"/>
                  </a:lnTo>
                  <a:lnTo>
                    <a:pt x="408" y="71"/>
                  </a:lnTo>
                  <a:lnTo>
                    <a:pt x="424" y="71"/>
                  </a:lnTo>
                  <a:lnTo>
                    <a:pt x="440" y="80"/>
                  </a:lnTo>
                  <a:lnTo>
                    <a:pt x="456" y="85"/>
                  </a:lnTo>
                  <a:lnTo>
                    <a:pt x="472" y="94"/>
                  </a:lnTo>
                  <a:lnTo>
                    <a:pt x="488" y="104"/>
                  </a:lnTo>
                  <a:lnTo>
                    <a:pt x="504" y="113"/>
                  </a:lnTo>
                  <a:lnTo>
                    <a:pt x="512" y="127"/>
                  </a:lnTo>
                  <a:lnTo>
                    <a:pt x="520" y="137"/>
                  </a:lnTo>
                  <a:lnTo>
                    <a:pt x="528" y="146"/>
                  </a:lnTo>
                  <a:lnTo>
                    <a:pt x="536" y="156"/>
                  </a:lnTo>
                  <a:lnTo>
                    <a:pt x="544" y="170"/>
                  </a:lnTo>
                  <a:lnTo>
                    <a:pt x="552" y="184"/>
                  </a:lnTo>
                  <a:lnTo>
                    <a:pt x="560" y="198"/>
                  </a:lnTo>
                  <a:lnTo>
                    <a:pt x="576" y="208"/>
                  </a:lnTo>
                  <a:lnTo>
                    <a:pt x="584" y="222"/>
                  </a:lnTo>
                  <a:lnTo>
                    <a:pt x="600" y="231"/>
                  </a:lnTo>
                  <a:lnTo>
                    <a:pt x="616" y="236"/>
                  </a:lnTo>
                  <a:lnTo>
                    <a:pt x="632" y="241"/>
                  </a:lnTo>
                  <a:lnTo>
                    <a:pt x="648" y="241"/>
                  </a:lnTo>
                  <a:lnTo>
                    <a:pt x="672" y="231"/>
                  </a:lnTo>
                  <a:lnTo>
                    <a:pt x="696" y="227"/>
                  </a:lnTo>
                  <a:lnTo>
                    <a:pt x="704" y="217"/>
                  </a:lnTo>
                  <a:lnTo>
                    <a:pt x="720" y="208"/>
                  </a:lnTo>
                  <a:lnTo>
                    <a:pt x="736" y="198"/>
                  </a:lnTo>
                  <a:lnTo>
                    <a:pt x="744" y="184"/>
                  </a:lnTo>
                  <a:lnTo>
                    <a:pt x="752" y="175"/>
                  </a:lnTo>
                  <a:lnTo>
                    <a:pt x="760" y="161"/>
                  </a:lnTo>
                  <a:lnTo>
                    <a:pt x="768" y="151"/>
                  </a:lnTo>
                  <a:lnTo>
                    <a:pt x="776" y="142"/>
                  </a:lnTo>
                  <a:lnTo>
                    <a:pt x="784" y="127"/>
                  </a:lnTo>
                  <a:lnTo>
                    <a:pt x="800" y="118"/>
                  </a:lnTo>
                  <a:lnTo>
                    <a:pt x="808" y="109"/>
                  </a:lnTo>
                </a:path>
              </a:pathLst>
            </a:custGeom>
            <a:noFill/>
            <a:ln w="12700">
              <a:solidFill>
                <a:srgbClr val="000000"/>
              </a:solidFill>
              <a:prstDash val="solid"/>
              <a:round/>
              <a:headEnd/>
              <a:tailEnd/>
            </a:ln>
          </p:spPr>
          <p:txBody>
            <a:bodyPr/>
            <a:lstStyle/>
            <a:p>
              <a:endParaRPr lang="ja-JP" altLang="en-US"/>
            </a:p>
          </p:txBody>
        </p:sp>
      </p:grpSp>
      <p:sp>
        <p:nvSpPr>
          <p:cNvPr id="45082" name="Rectangle 26"/>
          <p:cNvSpPr>
            <a:spLocks noChangeArrowheads="1"/>
          </p:cNvSpPr>
          <p:nvPr/>
        </p:nvSpPr>
        <p:spPr bwMode="auto">
          <a:xfrm>
            <a:off x="3796145" y="2235200"/>
            <a:ext cx="1597892" cy="1479550"/>
          </a:xfrm>
          <a:prstGeom prst="rect">
            <a:avLst/>
          </a:prstGeom>
          <a:noFill/>
          <a:ln w="38100">
            <a:solidFill>
              <a:srgbClr val="000000"/>
            </a:solidFill>
            <a:miter lim="800000"/>
            <a:headEnd/>
            <a:tailEnd/>
          </a:ln>
        </p:spPr>
        <p:txBody>
          <a:bodyPr/>
          <a:lstStyle/>
          <a:p>
            <a:endParaRPr lang="ja-JP" altLang="en-US"/>
          </a:p>
        </p:txBody>
      </p:sp>
      <p:grpSp>
        <p:nvGrpSpPr>
          <p:cNvPr id="28" name="グループ化 27"/>
          <p:cNvGrpSpPr/>
          <p:nvPr/>
        </p:nvGrpSpPr>
        <p:grpSpPr>
          <a:xfrm>
            <a:off x="6342351" y="2588202"/>
            <a:ext cx="1422400" cy="631825"/>
            <a:chOff x="6046788" y="2403475"/>
            <a:chExt cx="1422400" cy="631825"/>
          </a:xfrm>
        </p:grpSpPr>
        <p:sp>
          <p:nvSpPr>
            <p:cNvPr id="45085" name="Line 29"/>
            <p:cNvSpPr>
              <a:spLocks noChangeShapeType="1"/>
            </p:cNvSpPr>
            <p:nvPr/>
          </p:nvSpPr>
          <p:spPr bwMode="auto">
            <a:xfrm>
              <a:off x="6046788" y="2403475"/>
              <a:ext cx="1587" cy="630238"/>
            </a:xfrm>
            <a:prstGeom prst="line">
              <a:avLst/>
            </a:prstGeom>
            <a:noFill/>
            <a:ln w="12700">
              <a:solidFill>
                <a:srgbClr val="000000"/>
              </a:solidFill>
              <a:round/>
              <a:headEnd/>
              <a:tailEnd/>
            </a:ln>
          </p:spPr>
          <p:txBody>
            <a:bodyPr/>
            <a:lstStyle/>
            <a:p>
              <a:endParaRPr lang="ja-JP" altLang="en-US"/>
            </a:p>
          </p:txBody>
        </p:sp>
        <p:sp>
          <p:nvSpPr>
            <p:cNvPr id="45086" name="Line 30"/>
            <p:cNvSpPr>
              <a:spLocks noChangeShapeType="1"/>
            </p:cNvSpPr>
            <p:nvPr/>
          </p:nvSpPr>
          <p:spPr bwMode="auto">
            <a:xfrm>
              <a:off x="6046788" y="3033713"/>
              <a:ext cx="1422400" cy="1587"/>
            </a:xfrm>
            <a:prstGeom prst="line">
              <a:avLst/>
            </a:prstGeom>
            <a:noFill/>
            <a:ln w="12700">
              <a:solidFill>
                <a:srgbClr val="000000"/>
              </a:solidFill>
              <a:round/>
              <a:headEnd/>
              <a:tailEnd/>
            </a:ln>
          </p:spPr>
          <p:txBody>
            <a:bodyPr/>
            <a:lstStyle/>
            <a:p>
              <a:endParaRPr lang="ja-JP" altLang="en-US"/>
            </a:p>
          </p:txBody>
        </p:sp>
        <p:sp>
          <p:nvSpPr>
            <p:cNvPr id="45087" name="Line 31"/>
            <p:cNvSpPr>
              <a:spLocks noChangeShapeType="1"/>
            </p:cNvSpPr>
            <p:nvPr/>
          </p:nvSpPr>
          <p:spPr bwMode="auto">
            <a:xfrm>
              <a:off x="6059488" y="2816225"/>
              <a:ext cx="635000" cy="1588"/>
            </a:xfrm>
            <a:prstGeom prst="line">
              <a:avLst/>
            </a:prstGeom>
            <a:noFill/>
            <a:ln w="12700">
              <a:solidFill>
                <a:srgbClr val="000000"/>
              </a:solidFill>
              <a:round/>
              <a:headEnd/>
              <a:tailEnd/>
            </a:ln>
          </p:spPr>
          <p:txBody>
            <a:bodyPr/>
            <a:lstStyle/>
            <a:p>
              <a:endParaRPr lang="ja-JP" altLang="en-US"/>
            </a:p>
          </p:txBody>
        </p:sp>
        <p:sp>
          <p:nvSpPr>
            <p:cNvPr id="45088" name="Line 32"/>
            <p:cNvSpPr>
              <a:spLocks noChangeShapeType="1"/>
            </p:cNvSpPr>
            <p:nvPr/>
          </p:nvSpPr>
          <p:spPr bwMode="auto">
            <a:xfrm>
              <a:off x="6707188" y="2614613"/>
              <a:ext cx="736600" cy="1587"/>
            </a:xfrm>
            <a:prstGeom prst="line">
              <a:avLst/>
            </a:prstGeom>
            <a:noFill/>
            <a:ln w="12700">
              <a:solidFill>
                <a:srgbClr val="000000"/>
              </a:solidFill>
              <a:round/>
              <a:headEnd/>
              <a:tailEnd/>
            </a:ln>
          </p:spPr>
          <p:txBody>
            <a:bodyPr/>
            <a:lstStyle/>
            <a:p>
              <a:endParaRPr lang="ja-JP" altLang="en-US"/>
            </a:p>
          </p:txBody>
        </p:sp>
      </p:grpSp>
      <p:grpSp>
        <p:nvGrpSpPr>
          <p:cNvPr id="27" name="グループ化 26"/>
          <p:cNvGrpSpPr/>
          <p:nvPr/>
        </p:nvGrpSpPr>
        <p:grpSpPr>
          <a:xfrm>
            <a:off x="1279668" y="2552989"/>
            <a:ext cx="1409700" cy="650875"/>
            <a:chOff x="1741488" y="2359025"/>
            <a:chExt cx="1409700" cy="650875"/>
          </a:xfrm>
        </p:grpSpPr>
        <p:sp>
          <p:nvSpPr>
            <p:cNvPr id="45083" name="Line 27"/>
            <p:cNvSpPr>
              <a:spLocks noChangeShapeType="1"/>
            </p:cNvSpPr>
            <p:nvPr/>
          </p:nvSpPr>
          <p:spPr bwMode="auto">
            <a:xfrm>
              <a:off x="1754188" y="2359025"/>
              <a:ext cx="1587" cy="638175"/>
            </a:xfrm>
            <a:prstGeom prst="line">
              <a:avLst/>
            </a:prstGeom>
            <a:noFill/>
            <a:ln w="12700">
              <a:solidFill>
                <a:srgbClr val="000000"/>
              </a:solidFill>
              <a:round/>
              <a:headEnd/>
              <a:tailEnd/>
            </a:ln>
          </p:spPr>
          <p:txBody>
            <a:bodyPr/>
            <a:lstStyle/>
            <a:p>
              <a:endParaRPr lang="ja-JP" altLang="en-US"/>
            </a:p>
          </p:txBody>
        </p:sp>
        <p:sp>
          <p:nvSpPr>
            <p:cNvPr id="45084" name="Line 28"/>
            <p:cNvSpPr>
              <a:spLocks noChangeShapeType="1"/>
            </p:cNvSpPr>
            <p:nvPr/>
          </p:nvSpPr>
          <p:spPr bwMode="auto">
            <a:xfrm>
              <a:off x="1741488" y="3008313"/>
              <a:ext cx="1409700" cy="1587"/>
            </a:xfrm>
            <a:prstGeom prst="line">
              <a:avLst/>
            </a:prstGeom>
            <a:noFill/>
            <a:ln w="12700">
              <a:solidFill>
                <a:srgbClr val="000000"/>
              </a:solidFill>
              <a:round/>
              <a:headEnd/>
              <a:tailEnd/>
            </a:ln>
          </p:spPr>
          <p:txBody>
            <a:bodyPr/>
            <a:lstStyle/>
            <a:p>
              <a:endParaRPr lang="ja-JP" altLang="en-US"/>
            </a:p>
          </p:txBody>
        </p:sp>
        <p:sp>
          <p:nvSpPr>
            <p:cNvPr id="45089" name="Freeform 33"/>
            <p:cNvSpPr>
              <a:spLocks/>
            </p:cNvSpPr>
            <p:nvPr/>
          </p:nvSpPr>
          <p:spPr bwMode="auto">
            <a:xfrm>
              <a:off x="1843088" y="2441575"/>
              <a:ext cx="1282700" cy="465138"/>
            </a:xfrm>
            <a:custGeom>
              <a:avLst/>
              <a:gdLst/>
              <a:ahLst/>
              <a:cxnLst>
                <a:cxn ang="0">
                  <a:pos x="8" y="279"/>
                </a:cxn>
                <a:cxn ang="0">
                  <a:pos x="8" y="255"/>
                </a:cxn>
                <a:cxn ang="0">
                  <a:pos x="16" y="227"/>
                </a:cxn>
                <a:cxn ang="0">
                  <a:pos x="16" y="203"/>
                </a:cxn>
                <a:cxn ang="0">
                  <a:pos x="24" y="175"/>
                </a:cxn>
                <a:cxn ang="0">
                  <a:pos x="24" y="151"/>
                </a:cxn>
                <a:cxn ang="0">
                  <a:pos x="32" y="123"/>
                </a:cxn>
                <a:cxn ang="0">
                  <a:pos x="40" y="99"/>
                </a:cxn>
                <a:cxn ang="0">
                  <a:pos x="56" y="75"/>
                </a:cxn>
                <a:cxn ang="0">
                  <a:pos x="72" y="52"/>
                </a:cxn>
                <a:cxn ang="0">
                  <a:pos x="96" y="28"/>
                </a:cxn>
                <a:cxn ang="0">
                  <a:pos x="128" y="9"/>
                </a:cxn>
                <a:cxn ang="0">
                  <a:pos x="168" y="9"/>
                </a:cxn>
                <a:cxn ang="0">
                  <a:pos x="200" y="42"/>
                </a:cxn>
                <a:cxn ang="0">
                  <a:pos x="224" y="80"/>
                </a:cxn>
                <a:cxn ang="0">
                  <a:pos x="248" y="113"/>
                </a:cxn>
                <a:cxn ang="0">
                  <a:pos x="280" y="127"/>
                </a:cxn>
                <a:cxn ang="0">
                  <a:pos x="304" y="127"/>
                </a:cxn>
                <a:cxn ang="0">
                  <a:pos x="320" y="123"/>
                </a:cxn>
                <a:cxn ang="0">
                  <a:pos x="352" y="104"/>
                </a:cxn>
                <a:cxn ang="0">
                  <a:pos x="376" y="75"/>
                </a:cxn>
                <a:cxn ang="0">
                  <a:pos x="408" y="71"/>
                </a:cxn>
                <a:cxn ang="0">
                  <a:pos x="440" y="80"/>
                </a:cxn>
                <a:cxn ang="0">
                  <a:pos x="472" y="94"/>
                </a:cxn>
                <a:cxn ang="0">
                  <a:pos x="504" y="113"/>
                </a:cxn>
                <a:cxn ang="0">
                  <a:pos x="520" y="137"/>
                </a:cxn>
                <a:cxn ang="0">
                  <a:pos x="536" y="156"/>
                </a:cxn>
                <a:cxn ang="0">
                  <a:pos x="552" y="184"/>
                </a:cxn>
                <a:cxn ang="0">
                  <a:pos x="576" y="208"/>
                </a:cxn>
                <a:cxn ang="0">
                  <a:pos x="600" y="231"/>
                </a:cxn>
                <a:cxn ang="0">
                  <a:pos x="632" y="241"/>
                </a:cxn>
                <a:cxn ang="0">
                  <a:pos x="672" y="231"/>
                </a:cxn>
                <a:cxn ang="0">
                  <a:pos x="704" y="217"/>
                </a:cxn>
                <a:cxn ang="0">
                  <a:pos x="736" y="198"/>
                </a:cxn>
                <a:cxn ang="0">
                  <a:pos x="752" y="175"/>
                </a:cxn>
                <a:cxn ang="0">
                  <a:pos x="768" y="151"/>
                </a:cxn>
                <a:cxn ang="0">
                  <a:pos x="784" y="127"/>
                </a:cxn>
                <a:cxn ang="0">
                  <a:pos x="808" y="109"/>
                </a:cxn>
              </a:cxnLst>
              <a:rect l="0" t="0" r="r" b="b"/>
              <a:pathLst>
                <a:path w="808" h="293">
                  <a:moveTo>
                    <a:pt x="0" y="293"/>
                  </a:moveTo>
                  <a:lnTo>
                    <a:pt x="8" y="279"/>
                  </a:lnTo>
                  <a:lnTo>
                    <a:pt x="8" y="269"/>
                  </a:lnTo>
                  <a:lnTo>
                    <a:pt x="8" y="255"/>
                  </a:lnTo>
                  <a:lnTo>
                    <a:pt x="8" y="241"/>
                  </a:lnTo>
                  <a:lnTo>
                    <a:pt x="16" y="227"/>
                  </a:lnTo>
                  <a:lnTo>
                    <a:pt x="16" y="217"/>
                  </a:lnTo>
                  <a:lnTo>
                    <a:pt x="16" y="203"/>
                  </a:lnTo>
                  <a:lnTo>
                    <a:pt x="16" y="189"/>
                  </a:lnTo>
                  <a:lnTo>
                    <a:pt x="24" y="175"/>
                  </a:lnTo>
                  <a:lnTo>
                    <a:pt x="24" y="161"/>
                  </a:lnTo>
                  <a:lnTo>
                    <a:pt x="24" y="151"/>
                  </a:lnTo>
                  <a:lnTo>
                    <a:pt x="32" y="137"/>
                  </a:lnTo>
                  <a:lnTo>
                    <a:pt x="32" y="123"/>
                  </a:lnTo>
                  <a:lnTo>
                    <a:pt x="40" y="109"/>
                  </a:lnTo>
                  <a:lnTo>
                    <a:pt x="40" y="99"/>
                  </a:lnTo>
                  <a:lnTo>
                    <a:pt x="48" y="85"/>
                  </a:lnTo>
                  <a:lnTo>
                    <a:pt x="56" y="75"/>
                  </a:lnTo>
                  <a:lnTo>
                    <a:pt x="64" y="61"/>
                  </a:lnTo>
                  <a:lnTo>
                    <a:pt x="72" y="52"/>
                  </a:lnTo>
                  <a:lnTo>
                    <a:pt x="88" y="38"/>
                  </a:lnTo>
                  <a:lnTo>
                    <a:pt x="96" y="28"/>
                  </a:lnTo>
                  <a:lnTo>
                    <a:pt x="112" y="19"/>
                  </a:lnTo>
                  <a:lnTo>
                    <a:pt x="128" y="9"/>
                  </a:lnTo>
                  <a:lnTo>
                    <a:pt x="144" y="0"/>
                  </a:lnTo>
                  <a:lnTo>
                    <a:pt x="168" y="9"/>
                  </a:lnTo>
                  <a:lnTo>
                    <a:pt x="184" y="23"/>
                  </a:lnTo>
                  <a:lnTo>
                    <a:pt x="200" y="42"/>
                  </a:lnTo>
                  <a:lnTo>
                    <a:pt x="208" y="57"/>
                  </a:lnTo>
                  <a:lnTo>
                    <a:pt x="224" y="80"/>
                  </a:lnTo>
                  <a:lnTo>
                    <a:pt x="240" y="94"/>
                  </a:lnTo>
                  <a:lnTo>
                    <a:pt x="248" y="113"/>
                  </a:lnTo>
                  <a:lnTo>
                    <a:pt x="264" y="123"/>
                  </a:lnTo>
                  <a:lnTo>
                    <a:pt x="280" y="127"/>
                  </a:lnTo>
                  <a:lnTo>
                    <a:pt x="288" y="127"/>
                  </a:lnTo>
                  <a:lnTo>
                    <a:pt x="304" y="127"/>
                  </a:lnTo>
                  <a:lnTo>
                    <a:pt x="312" y="123"/>
                  </a:lnTo>
                  <a:lnTo>
                    <a:pt x="320" y="123"/>
                  </a:lnTo>
                  <a:lnTo>
                    <a:pt x="336" y="113"/>
                  </a:lnTo>
                  <a:lnTo>
                    <a:pt x="352" y="104"/>
                  </a:lnTo>
                  <a:lnTo>
                    <a:pt x="360" y="85"/>
                  </a:lnTo>
                  <a:lnTo>
                    <a:pt x="376" y="75"/>
                  </a:lnTo>
                  <a:lnTo>
                    <a:pt x="392" y="75"/>
                  </a:lnTo>
                  <a:lnTo>
                    <a:pt x="408" y="71"/>
                  </a:lnTo>
                  <a:lnTo>
                    <a:pt x="424" y="71"/>
                  </a:lnTo>
                  <a:lnTo>
                    <a:pt x="440" y="80"/>
                  </a:lnTo>
                  <a:lnTo>
                    <a:pt x="456" y="85"/>
                  </a:lnTo>
                  <a:lnTo>
                    <a:pt x="472" y="94"/>
                  </a:lnTo>
                  <a:lnTo>
                    <a:pt x="488" y="104"/>
                  </a:lnTo>
                  <a:lnTo>
                    <a:pt x="504" y="113"/>
                  </a:lnTo>
                  <a:lnTo>
                    <a:pt x="512" y="127"/>
                  </a:lnTo>
                  <a:lnTo>
                    <a:pt x="520" y="137"/>
                  </a:lnTo>
                  <a:lnTo>
                    <a:pt x="528" y="146"/>
                  </a:lnTo>
                  <a:lnTo>
                    <a:pt x="536" y="156"/>
                  </a:lnTo>
                  <a:lnTo>
                    <a:pt x="544" y="170"/>
                  </a:lnTo>
                  <a:lnTo>
                    <a:pt x="552" y="184"/>
                  </a:lnTo>
                  <a:lnTo>
                    <a:pt x="560" y="198"/>
                  </a:lnTo>
                  <a:lnTo>
                    <a:pt x="576" y="208"/>
                  </a:lnTo>
                  <a:lnTo>
                    <a:pt x="584" y="222"/>
                  </a:lnTo>
                  <a:lnTo>
                    <a:pt x="600" y="231"/>
                  </a:lnTo>
                  <a:lnTo>
                    <a:pt x="616" y="236"/>
                  </a:lnTo>
                  <a:lnTo>
                    <a:pt x="632" y="241"/>
                  </a:lnTo>
                  <a:lnTo>
                    <a:pt x="648" y="241"/>
                  </a:lnTo>
                  <a:lnTo>
                    <a:pt x="672" y="231"/>
                  </a:lnTo>
                  <a:lnTo>
                    <a:pt x="696" y="227"/>
                  </a:lnTo>
                  <a:lnTo>
                    <a:pt x="704" y="217"/>
                  </a:lnTo>
                  <a:lnTo>
                    <a:pt x="720" y="208"/>
                  </a:lnTo>
                  <a:lnTo>
                    <a:pt x="736" y="198"/>
                  </a:lnTo>
                  <a:lnTo>
                    <a:pt x="744" y="184"/>
                  </a:lnTo>
                  <a:lnTo>
                    <a:pt x="752" y="175"/>
                  </a:lnTo>
                  <a:lnTo>
                    <a:pt x="760" y="161"/>
                  </a:lnTo>
                  <a:lnTo>
                    <a:pt x="768" y="151"/>
                  </a:lnTo>
                  <a:lnTo>
                    <a:pt x="776" y="142"/>
                  </a:lnTo>
                  <a:lnTo>
                    <a:pt x="784" y="127"/>
                  </a:lnTo>
                  <a:lnTo>
                    <a:pt x="800" y="118"/>
                  </a:lnTo>
                  <a:lnTo>
                    <a:pt x="808" y="109"/>
                  </a:lnTo>
                </a:path>
              </a:pathLst>
            </a:custGeom>
            <a:noFill/>
            <a:ln w="12700">
              <a:solidFill>
                <a:srgbClr val="000000"/>
              </a:solidFill>
              <a:prstDash val="solid"/>
              <a:round/>
              <a:headEnd/>
              <a:tailEnd/>
            </a:ln>
          </p:spPr>
          <p:txBody>
            <a:bodyPr/>
            <a:lstStyle/>
            <a:p>
              <a:endParaRPr lang="ja-JP" altLang="en-US"/>
            </a:p>
          </p:txBody>
        </p:sp>
      </p:grpSp>
      <p:sp>
        <p:nvSpPr>
          <p:cNvPr id="45090" name="AutoShape 34"/>
          <p:cNvSpPr>
            <a:spLocks noChangeArrowheads="1"/>
          </p:cNvSpPr>
          <p:nvPr/>
        </p:nvSpPr>
        <p:spPr bwMode="auto">
          <a:xfrm>
            <a:off x="3047999" y="2687781"/>
            <a:ext cx="681471" cy="535132"/>
          </a:xfrm>
          <a:prstGeom prst="rightArrow">
            <a:avLst>
              <a:gd name="adj1" fmla="val 50000"/>
              <a:gd name="adj2" fmla="val 76445"/>
            </a:avLst>
          </a:prstGeom>
          <a:solidFill>
            <a:schemeClr val="accent1"/>
          </a:solidFill>
          <a:ln w="9525" algn="ctr">
            <a:solidFill>
              <a:schemeClr val="tx1"/>
            </a:solidFill>
            <a:miter lim="800000"/>
            <a:headEnd/>
            <a:tailEnd/>
          </a:ln>
          <a:effectLst/>
        </p:spPr>
        <p:txBody>
          <a:bodyPr wrap="none" anchor="ctr"/>
          <a:lstStyle/>
          <a:p>
            <a:endParaRPr lang="ja-JP" altLang="en-US"/>
          </a:p>
        </p:txBody>
      </p:sp>
      <p:sp>
        <p:nvSpPr>
          <p:cNvPr id="26" name="Rectangle 26"/>
          <p:cNvSpPr>
            <a:spLocks noChangeArrowheads="1"/>
          </p:cNvSpPr>
          <p:nvPr/>
        </p:nvSpPr>
        <p:spPr bwMode="auto">
          <a:xfrm>
            <a:off x="3805381" y="4479637"/>
            <a:ext cx="1597892" cy="1479550"/>
          </a:xfrm>
          <a:prstGeom prst="rect">
            <a:avLst/>
          </a:prstGeom>
          <a:noFill/>
          <a:ln w="38100">
            <a:solidFill>
              <a:srgbClr val="000000"/>
            </a:solidFill>
            <a:miter lim="800000"/>
            <a:headEnd/>
            <a:tailEnd/>
          </a:ln>
        </p:spPr>
        <p:txBody>
          <a:bodyPr/>
          <a:lstStyle/>
          <a:p>
            <a:endParaRPr lang="ja-JP" altLang="en-US"/>
          </a:p>
        </p:txBody>
      </p:sp>
      <p:sp>
        <p:nvSpPr>
          <p:cNvPr id="31" name="AutoShape 34"/>
          <p:cNvSpPr>
            <a:spLocks noChangeArrowheads="1"/>
          </p:cNvSpPr>
          <p:nvPr/>
        </p:nvSpPr>
        <p:spPr bwMode="auto">
          <a:xfrm>
            <a:off x="5440217" y="2669308"/>
            <a:ext cx="681471" cy="535132"/>
          </a:xfrm>
          <a:prstGeom prst="rightArrow">
            <a:avLst>
              <a:gd name="adj1" fmla="val 50000"/>
              <a:gd name="adj2" fmla="val 76445"/>
            </a:avLst>
          </a:prstGeom>
          <a:solidFill>
            <a:schemeClr val="accent1"/>
          </a:solidFill>
          <a:ln w="9525" algn="ctr">
            <a:solidFill>
              <a:schemeClr val="tx1"/>
            </a:solidFill>
            <a:miter lim="800000"/>
            <a:headEnd/>
            <a:tailEnd/>
          </a:ln>
          <a:effectLst/>
        </p:spPr>
        <p:txBody>
          <a:bodyPr wrap="none" anchor="ctr"/>
          <a:lstStyle/>
          <a:p>
            <a:endParaRPr lang="ja-JP" altLang="en-US"/>
          </a:p>
        </p:txBody>
      </p:sp>
      <p:sp>
        <p:nvSpPr>
          <p:cNvPr id="32" name="AutoShape 34"/>
          <p:cNvSpPr>
            <a:spLocks noChangeArrowheads="1"/>
          </p:cNvSpPr>
          <p:nvPr/>
        </p:nvSpPr>
        <p:spPr bwMode="auto">
          <a:xfrm>
            <a:off x="3066471" y="4904509"/>
            <a:ext cx="681471" cy="535132"/>
          </a:xfrm>
          <a:prstGeom prst="rightArrow">
            <a:avLst>
              <a:gd name="adj1" fmla="val 50000"/>
              <a:gd name="adj2" fmla="val 76445"/>
            </a:avLst>
          </a:prstGeom>
          <a:solidFill>
            <a:schemeClr val="accent1"/>
          </a:solidFill>
          <a:ln w="9525" algn="ctr">
            <a:solidFill>
              <a:schemeClr val="tx1"/>
            </a:solidFill>
            <a:miter lim="800000"/>
            <a:headEnd/>
            <a:tailEnd/>
          </a:ln>
          <a:effectLst/>
        </p:spPr>
        <p:txBody>
          <a:bodyPr wrap="none" anchor="ctr"/>
          <a:lstStyle/>
          <a:p>
            <a:endParaRPr lang="ja-JP" altLang="en-US"/>
          </a:p>
        </p:txBody>
      </p:sp>
      <p:sp>
        <p:nvSpPr>
          <p:cNvPr id="33" name="AutoShape 34"/>
          <p:cNvSpPr>
            <a:spLocks noChangeArrowheads="1"/>
          </p:cNvSpPr>
          <p:nvPr/>
        </p:nvSpPr>
        <p:spPr bwMode="auto">
          <a:xfrm>
            <a:off x="5458689" y="4886036"/>
            <a:ext cx="681471" cy="535132"/>
          </a:xfrm>
          <a:prstGeom prst="rightArrow">
            <a:avLst>
              <a:gd name="adj1" fmla="val 50000"/>
              <a:gd name="adj2" fmla="val 76445"/>
            </a:avLst>
          </a:prstGeom>
          <a:solidFill>
            <a:schemeClr val="accent1"/>
          </a:solidFill>
          <a:ln w="9525" algn="ctr">
            <a:solidFill>
              <a:schemeClr val="tx1"/>
            </a:solidFill>
            <a:miter lim="800000"/>
            <a:headEnd/>
            <a:tailEnd/>
          </a:ln>
          <a:effectLst/>
        </p:spPr>
        <p:txBody>
          <a:bodyPr wrap="none" anchor="ctr"/>
          <a:lstStyle/>
          <a:p>
            <a:endParaRPr lang="ja-JP" altLang="en-US"/>
          </a:p>
        </p:txBody>
      </p:sp>
      <p:sp>
        <p:nvSpPr>
          <p:cNvPr id="34" name="テキスト ボックス 33"/>
          <p:cNvSpPr txBox="1"/>
          <p:nvPr/>
        </p:nvSpPr>
        <p:spPr>
          <a:xfrm>
            <a:off x="4139952" y="2492896"/>
            <a:ext cx="544946" cy="830997"/>
          </a:xfrm>
          <a:prstGeom prst="rect">
            <a:avLst/>
          </a:prstGeom>
          <a:noFill/>
        </p:spPr>
        <p:txBody>
          <a:bodyPr wrap="square" rtlCol="0">
            <a:spAutoFit/>
          </a:bodyPr>
          <a:lstStyle/>
          <a:p>
            <a:r>
              <a:rPr kumimoji="1" lang="ja-JP" altLang="en-US" sz="4800" dirty="0" smtClean="0"/>
              <a:t>？</a:t>
            </a:r>
            <a:endParaRPr kumimoji="1" lang="ja-JP" altLang="en-US" sz="4800" dirty="0"/>
          </a:p>
        </p:txBody>
      </p:sp>
      <p:sp>
        <p:nvSpPr>
          <p:cNvPr id="35" name="テキスト ボックス 34"/>
          <p:cNvSpPr txBox="1"/>
          <p:nvPr/>
        </p:nvSpPr>
        <p:spPr>
          <a:xfrm>
            <a:off x="4211960" y="4797152"/>
            <a:ext cx="544946" cy="830997"/>
          </a:xfrm>
          <a:prstGeom prst="rect">
            <a:avLst/>
          </a:prstGeom>
          <a:noFill/>
        </p:spPr>
        <p:txBody>
          <a:bodyPr wrap="square" rtlCol="0">
            <a:spAutoFit/>
          </a:bodyPr>
          <a:lstStyle/>
          <a:p>
            <a:r>
              <a:rPr kumimoji="1" lang="ja-JP" altLang="en-US" sz="4800" dirty="0" smtClean="0"/>
              <a:t>？</a:t>
            </a:r>
            <a:endParaRPr kumimoji="1" lang="ja-JP" altLang="en-US" sz="4800" dirty="0"/>
          </a:p>
        </p:txBody>
      </p:sp>
    </p:spTree>
    <p:extLst>
      <p:ext uri="{BB962C8B-B14F-4D97-AF65-F5344CB8AC3E}">
        <p14:creationId xmlns:p14="http://schemas.microsoft.com/office/powerpoint/2010/main" val="4105158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9E8CE0CB-3C26-4A8C-B108-1BBB95832801}" type="slidenum">
              <a:rPr lang="en-US" altLang="ja-JP"/>
              <a:pPr/>
              <a:t>6</a:t>
            </a:fld>
            <a:endParaRPr lang="en-US" altLang="ja-JP"/>
          </a:p>
        </p:txBody>
      </p:sp>
      <p:sp>
        <p:nvSpPr>
          <p:cNvPr id="55298" name="Rectangle 2"/>
          <p:cNvSpPr>
            <a:spLocks noGrp="1" noChangeArrowheads="1"/>
          </p:cNvSpPr>
          <p:nvPr>
            <p:ph type="title"/>
          </p:nvPr>
        </p:nvSpPr>
        <p:spPr/>
        <p:txBody>
          <a:bodyPr/>
          <a:lstStyle/>
          <a:p>
            <a:r>
              <a:rPr lang="ja-JP" altLang="en-US"/>
              <a:t>流れの乱れ</a:t>
            </a:r>
          </a:p>
        </p:txBody>
      </p:sp>
      <p:sp>
        <p:nvSpPr>
          <p:cNvPr id="55299" name="Rectangle 3"/>
          <p:cNvSpPr>
            <a:spLocks noGrp="1" noChangeArrowheads="1"/>
          </p:cNvSpPr>
          <p:nvPr>
            <p:ph type="body" idx="1"/>
          </p:nvPr>
        </p:nvSpPr>
        <p:spPr>
          <a:xfrm>
            <a:off x="823913" y="1485900"/>
            <a:ext cx="7926387" cy="4791075"/>
          </a:xfrm>
        </p:spPr>
        <p:txBody>
          <a:bodyPr/>
          <a:lstStyle/>
          <a:p>
            <a:r>
              <a:rPr lang="ja-JP" altLang="en-US"/>
              <a:t>出力が不確定に変動する場合、</a:t>
            </a:r>
            <a:r>
              <a:rPr lang="en-US" altLang="ja-JP">
                <a:latin typeface="Times New Roman"/>
              </a:rPr>
              <a:t>…</a:t>
            </a:r>
            <a:endParaRPr lang="en-US" altLang="ja-JP"/>
          </a:p>
          <a:p>
            <a:pPr lvl="1"/>
            <a:r>
              <a:rPr lang="ja-JP" altLang="en-US"/>
              <a:t>入力を制御する（コンビニ、保険会社）</a:t>
            </a:r>
          </a:p>
          <a:p>
            <a:r>
              <a:rPr lang="ja-JP" altLang="en-US"/>
              <a:t>入力が不確定に変動する場、</a:t>
            </a:r>
            <a:r>
              <a:rPr lang="en-US" altLang="ja-JP">
                <a:latin typeface="Times New Roman"/>
              </a:rPr>
              <a:t>…</a:t>
            </a:r>
            <a:endParaRPr lang="en-US" altLang="ja-JP"/>
          </a:p>
          <a:p>
            <a:pPr lvl="1"/>
            <a:r>
              <a:rPr lang="ja-JP" altLang="en-US"/>
              <a:t>出力を制御する（ダムの水量）　　　　</a:t>
            </a:r>
          </a:p>
          <a:p>
            <a:r>
              <a:rPr lang="ja-JP" altLang="en-US"/>
              <a:t>入力、出力とも不確定に変動する場合、</a:t>
            </a:r>
            <a:r>
              <a:rPr lang="en-US" altLang="ja-JP">
                <a:latin typeface="Times New Roman"/>
              </a:rPr>
              <a:t>…</a:t>
            </a:r>
            <a:endParaRPr lang="en-US" altLang="ja-JP"/>
          </a:p>
          <a:p>
            <a:pPr lvl="1"/>
            <a:r>
              <a:rPr lang="ja-JP" altLang="en-US"/>
              <a:t>生産ライン（原料配送の遅延、機械の故障、</a:t>
            </a:r>
            <a:r>
              <a:rPr lang="en-US" altLang="ja-JP">
                <a:latin typeface="Times New Roman"/>
              </a:rPr>
              <a:t>…</a:t>
            </a:r>
            <a:r>
              <a:rPr lang="ja-JP" altLang="en-US"/>
              <a:t>）、資金保有</a:t>
            </a:r>
          </a:p>
          <a:p>
            <a:endParaRPr lang="en-US" altLang="ja-JP"/>
          </a:p>
        </p:txBody>
      </p:sp>
    </p:spTree>
    <p:extLst>
      <p:ext uri="{BB962C8B-B14F-4D97-AF65-F5344CB8AC3E}">
        <p14:creationId xmlns:p14="http://schemas.microsoft.com/office/powerpoint/2010/main" val="2782772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35146EDB-EA7A-4D5C-B8A8-8788DB25F1C1}" type="slidenum">
              <a:rPr lang="en-US" altLang="ja-JP"/>
              <a:pPr/>
              <a:t>7</a:t>
            </a:fld>
            <a:endParaRPr lang="en-US" altLang="ja-JP"/>
          </a:p>
        </p:txBody>
      </p:sp>
      <p:sp>
        <p:nvSpPr>
          <p:cNvPr id="13314" name="Rectangle 2"/>
          <p:cNvSpPr>
            <a:spLocks noGrp="1" noChangeArrowheads="1"/>
          </p:cNvSpPr>
          <p:nvPr>
            <p:ph type="title"/>
          </p:nvPr>
        </p:nvSpPr>
        <p:spPr/>
        <p:txBody>
          <a:bodyPr/>
          <a:lstStyle/>
          <a:p>
            <a:r>
              <a:rPr lang="ja-JP" altLang="en-US"/>
              <a:t>生産システムの在庫</a:t>
            </a:r>
          </a:p>
        </p:txBody>
      </p:sp>
      <p:sp>
        <p:nvSpPr>
          <p:cNvPr id="13315" name="Rectangle 3"/>
          <p:cNvSpPr>
            <a:spLocks noGrp="1" noChangeArrowheads="1"/>
          </p:cNvSpPr>
          <p:nvPr>
            <p:ph type="body" idx="1"/>
          </p:nvPr>
        </p:nvSpPr>
        <p:spPr>
          <a:xfrm>
            <a:off x="755650" y="1485900"/>
            <a:ext cx="7704138" cy="4511675"/>
          </a:xfrm>
        </p:spPr>
        <p:txBody>
          <a:bodyPr>
            <a:normAutofit lnSpcReduction="10000"/>
          </a:bodyPr>
          <a:lstStyle/>
          <a:p>
            <a:r>
              <a:rPr lang="ja-JP" altLang="en-US"/>
              <a:t>在庫＝棚卸資産</a:t>
            </a:r>
          </a:p>
          <a:p>
            <a:pPr lvl="1"/>
            <a:r>
              <a:rPr lang="ja-JP" altLang="en-US"/>
              <a:t>形態（原材料、部品、半製品、製品、商品）</a:t>
            </a:r>
          </a:p>
          <a:p>
            <a:pPr lvl="1"/>
            <a:r>
              <a:rPr lang="ja-JP" altLang="en-US"/>
              <a:t>場所（倉庫、棚、仕掛り、製品倉庫）</a:t>
            </a:r>
          </a:p>
          <a:p>
            <a:r>
              <a:rPr lang="ja-JP" altLang="en-US"/>
              <a:t>調達、生産、販売プロセスの中での在庫</a:t>
            </a:r>
          </a:p>
          <a:p>
            <a:endParaRPr lang="ja-JP" altLang="en-US"/>
          </a:p>
          <a:p>
            <a:r>
              <a:rPr lang="ja-JP" altLang="en-US"/>
              <a:t>多品種少量生産、短納期生産への移行</a:t>
            </a:r>
          </a:p>
          <a:p>
            <a:r>
              <a:rPr lang="ja-JP" altLang="en-US"/>
              <a:t>必要なときに必要なものを</a:t>
            </a:r>
          </a:p>
          <a:p>
            <a:pPr lvl="1"/>
            <a:r>
              <a:rPr lang="ja-JP" altLang="en-US"/>
              <a:t>ジャストインタイム（</a:t>
            </a:r>
            <a:r>
              <a:rPr lang="en-US" altLang="ja-JP"/>
              <a:t>Just In Time</a:t>
            </a:r>
            <a:r>
              <a:rPr lang="ja-JP" altLang="en-US"/>
              <a:t>、かんばん方式）</a:t>
            </a:r>
          </a:p>
          <a:p>
            <a:pPr lvl="1"/>
            <a:r>
              <a:rPr lang="en-US" altLang="ja-JP"/>
              <a:t>MRP II</a:t>
            </a:r>
            <a:r>
              <a:rPr lang="ja-JP" altLang="en-US"/>
              <a:t>（</a:t>
            </a:r>
            <a:r>
              <a:rPr lang="en-US" altLang="ja-JP"/>
              <a:t>Manufacturing Resource Planning</a:t>
            </a:r>
            <a:r>
              <a:rPr lang="ja-JP" altLang="en-US"/>
              <a:t>）</a:t>
            </a:r>
          </a:p>
        </p:txBody>
      </p:sp>
    </p:spTree>
    <p:extLst>
      <p:ext uri="{BB962C8B-B14F-4D97-AF65-F5344CB8AC3E}">
        <p14:creationId xmlns:p14="http://schemas.microsoft.com/office/powerpoint/2010/main" val="3516616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F47841DC-17AF-4565-8B79-91D796ABC5B4}" type="slidenum">
              <a:rPr lang="en-US" altLang="ja-JP"/>
              <a:pPr/>
              <a:t>8</a:t>
            </a:fld>
            <a:endParaRPr lang="en-US" altLang="ja-JP"/>
          </a:p>
        </p:txBody>
      </p:sp>
      <p:sp>
        <p:nvSpPr>
          <p:cNvPr id="15362" name="Rectangle 2"/>
          <p:cNvSpPr>
            <a:spLocks noGrp="1" noChangeArrowheads="1"/>
          </p:cNvSpPr>
          <p:nvPr>
            <p:ph type="title"/>
          </p:nvPr>
        </p:nvSpPr>
        <p:spPr/>
        <p:txBody>
          <a:bodyPr/>
          <a:lstStyle/>
          <a:p>
            <a:r>
              <a:rPr lang="ja-JP" altLang="en-US"/>
              <a:t>ゼロ在庫</a:t>
            </a:r>
          </a:p>
        </p:txBody>
      </p:sp>
      <p:sp>
        <p:nvSpPr>
          <p:cNvPr id="15363" name="Rectangle 3"/>
          <p:cNvSpPr>
            <a:spLocks noGrp="1" noChangeArrowheads="1"/>
          </p:cNvSpPr>
          <p:nvPr>
            <p:ph type="body" idx="1"/>
          </p:nvPr>
        </p:nvSpPr>
        <p:spPr/>
        <p:txBody>
          <a:bodyPr/>
          <a:lstStyle/>
          <a:p>
            <a:r>
              <a:rPr kumimoji="0" lang="ja-JP" altLang="en-US"/>
              <a:t>在庫は企業の宝？　墓場？</a:t>
            </a:r>
          </a:p>
          <a:p>
            <a:r>
              <a:rPr kumimoji="0" lang="ja-JP" altLang="en-US"/>
              <a:t>ラ</a:t>
            </a:r>
            <a:r>
              <a:rPr lang="ja-JP" altLang="en-US"/>
              <a:t>ンダム変動なのか？　傾向変動なのか？</a:t>
            </a:r>
          </a:p>
          <a:p>
            <a:r>
              <a:rPr lang="ja-JP" altLang="en-US"/>
              <a:t>在庫が不足する要因は必然的なものか？</a:t>
            </a:r>
          </a:p>
          <a:p>
            <a:pPr lvl="1"/>
            <a:r>
              <a:rPr lang="ja-JP" altLang="en-US"/>
              <a:t>非能率な生産ライン（レイアウト、工程間バランス）</a:t>
            </a:r>
          </a:p>
          <a:p>
            <a:pPr lvl="1"/>
            <a:r>
              <a:rPr lang="ja-JP" altLang="en-US"/>
              <a:t>不良品の発生</a:t>
            </a:r>
          </a:p>
          <a:p>
            <a:pPr lvl="1"/>
            <a:r>
              <a:rPr lang="ja-JP" altLang="en-US"/>
              <a:t>機械・設備の故障</a:t>
            </a:r>
          </a:p>
          <a:p>
            <a:pPr lvl="1"/>
            <a:r>
              <a:rPr lang="ja-JP" altLang="en-US"/>
              <a:t>調達の遅れ</a:t>
            </a:r>
          </a:p>
          <a:p>
            <a:r>
              <a:rPr lang="ja-JP" altLang="en-US"/>
              <a:t>原因の追求なしに安易に在庫に頼る傾向あり</a:t>
            </a:r>
          </a:p>
          <a:p>
            <a:endParaRPr lang="en-US" altLang="ja-JP"/>
          </a:p>
        </p:txBody>
      </p:sp>
    </p:spTree>
    <p:extLst>
      <p:ext uri="{BB962C8B-B14F-4D97-AF65-F5344CB8AC3E}">
        <p14:creationId xmlns:p14="http://schemas.microsoft.com/office/powerpoint/2010/main" val="1933961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953D420E-E1C7-4515-BE3A-4997856DE534}" type="slidenum">
              <a:rPr lang="en-US" altLang="ja-JP"/>
              <a:pPr/>
              <a:t>9</a:t>
            </a:fld>
            <a:endParaRPr lang="en-US" altLang="ja-JP"/>
          </a:p>
        </p:txBody>
      </p:sp>
      <p:sp>
        <p:nvSpPr>
          <p:cNvPr id="14338" name="Rectangle 2"/>
          <p:cNvSpPr>
            <a:spLocks noGrp="1" noChangeArrowheads="1"/>
          </p:cNvSpPr>
          <p:nvPr>
            <p:ph type="title"/>
          </p:nvPr>
        </p:nvSpPr>
        <p:spPr/>
        <p:txBody>
          <a:bodyPr/>
          <a:lstStyle/>
          <a:p>
            <a:r>
              <a:rPr lang="ja-JP" altLang="en-US"/>
              <a:t>在庫管理から物流管理へ</a:t>
            </a:r>
          </a:p>
        </p:txBody>
      </p:sp>
      <p:sp>
        <p:nvSpPr>
          <p:cNvPr id="14339" name="Rectangle 3"/>
          <p:cNvSpPr>
            <a:spLocks noGrp="1" noChangeArrowheads="1"/>
          </p:cNvSpPr>
          <p:nvPr>
            <p:ph type="body" idx="1"/>
          </p:nvPr>
        </p:nvSpPr>
        <p:spPr/>
        <p:txBody>
          <a:bodyPr/>
          <a:lstStyle/>
          <a:p>
            <a:r>
              <a:rPr lang="en-US" altLang="ja-JP"/>
              <a:t>SCM</a:t>
            </a:r>
            <a:r>
              <a:rPr lang="ja-JP" altLang="en-US"/>
              <a:t>（</a:t>
            </a:r>
            <a:r>
              <a:rPr lang="en-US" altLang="ja-JP"/>
              <a:t>Supply Chain Management</a:t>
            </a:r>
            <a:r>
              <a:rPr lang="ja-JP" altLang="en-US"/>
              <a:t>）</a:t>
            </a:r>
          </a:p>
          <a:p>
            <a:pPr lvl="1"/>
            <a:r>
              <a:rPr lang="en-US" altLang="ja-JP"/>
              <a:t>Product Out</a:t>
            </a:r>
          </a:p>
          <a:p>
            <a:pPr lvl="1"/>
            <a:r>
              <a:rPr lang="ja-JP" altLang="en-US"/>
              <a:t>調達、生産、販売、物流</a:t>
            </a:r>
          </a:p>
          <a:p>
            <a:pPr lvl="1"/>
            <a:r>
              <a:rPr lang="ja-JP" altLang="en-US"/>
              <a:t>資材サプライヤー、製造業、卸、小売、顧客</a:t>
            </a:r>
          </a:p>
          <a:p>
            <a:r>
              <a:rPr lang="en-US" altLang="ja-JP"/>
              <a:t>DCM</a:t>
            </a:r>
            <a:r>
              <a:rPr lang="ja-JP" altLang="en-US"/>
              <a:t>（</a:t>
            </a:r>
            <a:r>
              <a:rPr lang="en-US" altLang="ja-JP"/>
              <a:t>Demand Chain Management</a:t>
            </a:r>
            <a:r>
              <a:rPr lang="ja-JP" altLang="en-US"/>
              <a:t>）</a:t>
            </a:r>
          </a:p>
          <a:p>
            <a:pPr lvl="1"/>
            <a:r>
              <a:rPr lang="en-US" altLang="ja-JP"/>
              <a:t>Market In</a:t>
            </a:r>
          </a:p>
          <a:p>
            <a:r>
              <a:rPr lang="ja-JP" altLang="en-US"/>
              <a:t>情報の流れ</a:t>
            </a:r>
          </a:p>
          <a:p>
            <a:pPr lvl="1"/>
            <a:r>
              <a:rPr lang="en-US" altLang="ja-JP"/>
              <a:t>POS</a:t>
            </a:r>
            <a:r>
              <a:rPr lang="ja-JP" altLang="en-US"/>
              <a:t>データ</a:t>
            </a:r>
          </a:p>
          <a:p>
            <a:pPr lvl="1"/>
            <a:r>
              <a:rPr lang="ja-JP" altLang="en-US"/>
              <a:t>無線</a:t>
            </a:r>
            <a:r>
              <a:rPr lang="en-US" altLang="ja-JP"/>
              <a:t>IC</a:t>
            </a:r>
            <a:r>
              <a:rPr lang="ja-JP" altLang="en-US"/>
              <a:t>タグ（</a:t>
            </a:r>
            <a:r>
              <a:rPr lang="en-US" altLang="ja-JP"/>
              <a:t>RFID</a:t>
            </a:r>
            <a:r>
              <a:rPr lang="ja-JP" altLang="en-US"/>
              <a:t>）の利用</a:t>
            </a:r>
          </a:p>
        </p:txBody>
      </p:sp>
    </p:spTree>
    <p:extLst>
      <p:ext uri="{BB962C8B-B14F-4D97-AF65-F5344CB8AC3E}">
        <p14:creationId xmlns:p14="http://schemas.microsoft.com/office/powerpoint/2010/main" val="1249701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010A1902-F987-4006-863C-DCDAF0CBEAA8}" type="slidenum">
              <a:rPr lang="en-US" altLang="ja-JP"/>
              <a:pPr/>
              <a:t>10</a:t>
            </a:fld>
            <a:endParaRPr lang="en-US" altLang="ja-JP"/>
          </a:p>
        </p:txBody>
      </p:sp>
      <p:sp>
        <p:nvSpPr>
          <p:cNvPr id="23554" name="Rectangle 2"/>
          <p:cNvSpPr>
            <a:spLocks noGrp="1" noChangeArrowheads="1"/>
          </p:cNvSpPr>
          <p:nvPr>
            <p:ph type="title"/>
          </p:nvPr>
        </p:nvSpPr>
        <p:spPr/>
        <p:txBody>
          <a:bodyPr/>
          <a:lstStyle/>
          <a:p>
            <a:r>
              <a:rPr lang="ja-JP" altLang="en-US"/>
              <a:t>商品在庫</a:t>
            </a:r>
          </a:p>
        </p:txBody>
      </p:sp>
      <p:sp>
        <p:nvSpPr>
          <p:cNvPr id="23555" name="Rectangle 3"/>
          <p:cNvSpPr>
            <a:spLocks noGrp="1" noChangeArrowheads="1"/>
          </p:cNvSpPr>
          <p:nvPr>
            <p:ph type="body" idx="1"/>
          </p:nvPr>
        </p:nvSpPr>
        <p:spPr/>
        <p:txBody>
          <a:bodyPr/>
          <a:lstStyle/>
          <a:p>
            <a:r>
              <a:rPr lang="ja-JP" altLang="en-US"/>
              <a:t>多品種、少量</a:t>
            </a:r>
          </a:p>
          <a:p>
            <a:r>
              <a:rPr lang="ja-JP" altLang="en-US"/>
              <a:t>品揃え、納入に手間がかかる</a:t>
            </a:r>
          </a:p>
          <a:p>
            <a:r>
              <a:rPr lang="ja-JP" altLang="en-US"/>
              <a:t>異分野商品の取り扱い</a:t>
            </a:r>
          </a:p>
          <a:p>
            <a:r>
              <a:rPr lang="ja-JP" altLang="en-US"/>
              <a:t>値下げしても売れない</a:t>
            </a:r>
          </a:p>
          <a:p>
            <a:r>
              <a:rPr lang="ja-JP" altLang="en-US"/>
              <a:t>気まぐれ消費、急激な落ち込み</a:t>
            </a:r>
          </a:p>
          <a:p>
            <a:endParaRPr lang="ja-JP" altLang="en-US"/>
          </a:p>
          <a:p>
            <a:r>
              <a:rPr lang="ja-JP" altLang="en-US"/>
              <a:t>単品管理　</a:t>
            </a:r>
          </a:p>
        </p:txBody>
      </p:sp>
    </p:spTree>
    <p:extLst>
      <p:ext uri="{BB962C8B-B14F-4D97-AF65-F5344CB8AC3E}">
        <p14:creationId xmlns:p14="http://schemas.microsoft.com/office/powerpoint/2010/main" val="19685729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72F5DA2B-F48B-48E9-A671-191F58A91560}" type="slidenum">
              <a:rPr lang="en-US" altLang="ja-JP"/>
              <a:pPr/>
              <a:t>11</a:t>
            </a:fld>
            <a:endParaRPr lang="en-US" altLang="ja-JP"/>
          </a:p>
        </p:txBody>
      </p:sp>
      <p:sp>
        <p:nvSpPr>
          <p:cNvPr id="8194" name="Rectangle 2"/>
          <p:cNvSpPr>
            <a:spLocks noGrp="1" noChangeArrowheads="1"/>
          </p:cNvSpPr>
          <p:nvPr>
            <p:ph type="title"/>
          </p:nvPr>
        </p:nvSpPr>
        <p:spPr/>
        <p:txBody>
          <a:bodyPr/>
          <a:lstStyle/>
          <a:p>
            <a:r>
              <a:rPr lang="ja-JP" altLang="en-US"/>
              <a:t>在庫の </a:t>
            </a:r>
            <a:r>
              <a:rPr lang="en-US" altLang="ja-JP">
                <a:solidFill>
                  <a:srgbClr val="3333FF"/>
                </a:solidFill>
              </a:rPr>
              <a:t>×</a:t>
            </a:r>
          </a:p>
        </p:txBody>
      </p:sp>
      <p:sp>
        <p:nvSpPr>
          <p:cNvPr id="8195" name="Rectangle 3"/>
          <p:cNvSpPr>
            <a:spLocks noGrp="1" noChangeArrowheads="1"/>
          </p:cNvSpPr>
          <p:nvPr>
            <p:ph type="body" idx="1"/>
          </p:nvPr>
        </p:nvSpPr>
        <p:spPr/>
        <p:txBody>
          <a:bodyPr/>
          <a:lstStyle/>
          <a:p>
            <a:r>
              <a:rPr lang="ja-JP" altLang="en-US"/>
              <a:t>「在庫は企業の墓場」</a:t>
            </a:r>
          </a:p>
          <a:p>
            <a:r>
              <a:rPr lang="ja-JP" altLang="en-US"/>
              <a:t>負債の増大（資本の固定化、金利負担）</a:t>
            </a:r>
          </a:p>
          <a:p>
            <a:r>
              <a:rPr lang="ja-JP" altLang="en-US"/>
              <a:t>資本の機会損失</a:t>
            </a:r>
          </a:p>
          <a:p>
            <a:r>
              <a:rPr lang="ja-JP" altLang="en-US"/>
              <a:t>在庫品の陳腐化、デッドストック化（流行遅れ）</a:t>
            </a:r>
          </a:p>
          <a:p>
            <a:r>
              <a:rPr lang="ja-JP" altLang="en-US"/>
              <a:t>保管費（管理要員、スペース）の増大</a:t>
            </a:r>
          </a:p>
          <a:p>
            <a:endParaRPr lang="ja-JP" altLang="en-US"/>
          </a:p>
          <a:p>
            <a:r>
              <a:rPr lang="ja-JP" altLang="en-US"/>
              <a:t>保管費率は約１，２割</a:t>
            </a:r>
          </a:p>
        </p:txBody>
      </p:sp>
    </p:spTree>
    <p:extLst>
      <p:ext uri="{BB962C8B-B14F-4D97-AF65-F5344CB8AC3E}">
        <p14:creationId xmlns:p14="http://schemas.microsoft.com/office/powerpoint/2010/main" val="2207026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9F716032-B59D-49FE-A558-868A789ADA1C}" type="slidenum">
              <a:rPr lang="en-US" altLang="ja-JP"/>
              <a:pPr/>
              <a:t>12</a:t>
            </a:fld>
            <a:endParaRPr lang="en-US" altLang="ja-JP"/>
          </a:p>
        </p:txBody>
      </p:sp>
      <p:sp>
        <p:nvSpPr>
          <p:cNvPr id="9218" name="Rectangle 2"/>
          <p:cNvSpPr>
            <a:spLocks noGrp="1" noChangeArrowheads="1"/>
          </p:cNvSpPr>
          <p:nvPr>
            <p:ph type="title"/>
          </p:nvPr>
        </p:nvSpPr>
        <p:spPr/>
        <p:txBody>
          <a:bodyPr/>
          <a:lstStyle/>
          <a:p>
            <a:r>
              <a:rPr lang="ja-JP" altLang="en-US"/>
              <a:t>在庫の </a:t>
            </a:r>
            <a:r>
              <a:rPr lang="ja-JP" altLang="en-US">
                <a:solidFill>
                  <a:srgbClr val="FF5050"/>
                </a:solidFill>
              </a:rPr>
              <a:t>○</a:t>
            </a:r>
          </a:p>
        </p:txBody>
      </p:sp>
      <p:sp>
        <p:nvSpPr>
          <p:cNvPr id="9219" name="Rectangle 3"/>
          <p:cNvSpPr>
            <a:spLocks noGrp="1" noChangeArrowheads="1"/>
          </p:cNvSpPr>
          <p:nvPr>
            <p:ph type="body" idx="1"/>
          </p:nvPr>
        </p:nvSpPr>
        <p:spPr/>
        <p:txBody>
          <a:bodyPr/>
          <a:lstStyle/>
          <a:p>
            <a:r>
              <a:rPr lang="ja-JP" altLang="en-US"/>
              <a:t>需要の変動に対処（調達、生産、販売）</a:t>
            </a:r>
          </a:p>
          <a:p>
            <a:r>
              <a:rPr lang="ja-JP" altLang="en-US"/>
              <a:t>機会損失に伴う信用失墜防止</a:t>
            </a:r>
          </a:p>
          <a:p>
            <a:r>
              <a:rPr lang="ja-JP" altLang="en-US"/>
              <a:t>発注費（調達費）の適正化（臨時調達を防止）</a:t>
            </a:r>
          </a:p>
          <a:p>
            <a:r>
              <a:rPr lang="ja-JP" altLang="en-US"/>
              <a:t>短納期化</a:t>
            </a:r>
          </a:p>
          <a:p>
            <a:r>
              <a:rPr lang="ja-JP" altLang="en-US"/>
              <a:t>欠品に起因する混乱の回避</a:t>
            </a:r>
          </a:p>
        </p:txBody>
      </p:sp>
    </p:spTree>
    <p:extLst>
      <p:ext uri="{BB962C8B-B14F-4D97-AF65-F5344CB8AC3E}">
        <p14:creationId xmlns:p14="http://schemas.microsoft.com/office/powerpoint/2010/main" val="1493275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8599E685-FC1E-4C52-9A18-723B57692086}" type="slidenum">
              <a:rPr lang="en-US" altLang="ja-JP"/>
              <a:pPr/>
              <a:t>13</a:t>
            </a:fld>
            <a:endParaRPr lang="en-US" altLang="ja-JP"/>
          </a:p>
        </p:txBody>
      </p:sp>
      <p:sp>
        <p:nvSpPr>
          <p:cNvPr id="61442" name="Rectangle 2"/>
          <p:cNvSpPr>
            <a:spLocks noGrp="1" noChangeArrowheads="1"/>
          </p:cNvSpPr>
          <p:nvPr>
            <p:ph type="title"/>
          </p:nvPr>
        </p:nvSpPr>
        <p:spPr/>
        <p:txBody>
          <a:bodyPr/>
          <a:lstStyle/>
          <a:p>
            <a:r>
              <a:rPr lang="ja-JP" altLang="en-US"/>
              <a:t>在庫管理、応用編</a:t>
            </a:r>
          </a:p>
        </p:txBody>
      </p:sp>
      <p:sp>
        <p:nvSpPr>
          <p:cNvPr id="61443" name="Rectangle 3"/>
          <p:cNvSpPr>
            <a:spLocks noGrp="1" noChangeArrowheads="1"/>
          </p:cNvSpPr>
          <p:nvPr>
            <p:ph type="body" idx="1"/>
          </p:nvPr>
        </p:nvSpPr>
        <p:spPr/>
        <p:txBody>
          <a:bodyPr/>
          <a:lstStyle/>
          <a:p>
            <a:r>
              <a:rPr lang="ja-JP" altLang="en-US"/>
              <a:t>レベニューマネジメント（イールドマネジメント）</a:t>
            </a:r>
          </a:p>
          <a:p>
            <a:pPr lvl="1"/>
            <a:r>
              <a:rPr lang="ja-JP" altLang="en-US"/>
              <a:t>チケットの販売　：　売れ残りチケット ＝ 在庫</a:t>
            </a:r>
          </a:p>
          <a:p>
            <a:pPr lvl="1"/>
            <a:r>
              <a:rPr lang="ja-JP" altLang="en-US"/>
              <a:t>ホテルの予約　　：　空き室 ＝ 在庫</a:t>
            </a:r>
          </a:p>
          <a:p>
            <a:endParaRPr lang="ja-JP" altLang="en-US"/>
          </a:p>
          <a:p>
            <a:r>
              <a:rPr lang="ja-JP" altLang="en-US"/>
              <a:t>保険会社の保険金支払準備資金</a:t>
            </a:r>
          </a:p>
          <a:p>
            <a:pPr lvl="1"/>
            <a:r>
              <a:rPr lang="ja-JP" altLang="en-US"/>
              <a:t>ランダムな支払請求に対して即応しなければいけない</a:t>
            </a:r>
          </a:p>
        </p:txBody>
      </p:sp>
    </p:spTree>
    <p:extLst>
      <p:ext uri="{BB962C8B-B14F-4D97-AF65-F5344CB8AC3E}">
        <p14:creationId xmlns:p14="http://schemas.microsoft.com/office/powerpoint/2010/main" val="1892779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698500" y="2686050"/>
            <a:ext cx="7772400" cy="1143000"/>
          </a:xfrm>
        </p:spPr>
        <p:txBody>
          <a:bodyPr/>
          <a:lstStyle/>
          <a:p>
            <a:r>
              <a:rPr lang="ja-JP" altLang="en-US" sz="4000"/>
              <a:t>グラフによる分析法</a:t>
            </a:r>
          </a:p>
        </p:txBody>
      </p:sp>
      <p:sp>
        <p:nvSpPr>
          <p:cNvPr id="43011" name="Rectangle 3"/>
          <p:cNvSpPr>
            <a:spLocks noGrp="1" noChangeArrowheads="1"/>
          </p:cNvSpPr>
          <p:nvPr>
            <p:ph type="subTitle" idx="1"/>
          </p:nvPr>
        </p:nvSpPr>
        <p:spPr/>
        <p:txBody>
          <a:bodyPr/>
          <a:lstStyle/>
          <a:p>
            <a:r>
              <a:rPr lang="ja-JP" altLang="en-US"/>
              <a:t>　</a:t>
            </a:r>
          </a:p>
        </p:txBody>
      </p:sp>
    </p:spTree>
    <p:extLst>
      <p:ext uri="{BB962C8B-B14F-4D97-AF65-F5344CB8AC3E}">
        <p14:creationId xmlns:p14="http://schemas.microsoft.com/office/powerpoint/2010/main" val="3636398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在庫のグラフ表現</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総流入量</a:t>
                </a:r>
                <a14:m>
                  <m:oMath xmlns:m="http://schemas.openxmlformats.org/officeDocument/2006/math">
                    <m:r>
                      <a:rPr kumimoji="1" lang="en-US" altLang="ja-JP" b="1" i="0" smtClean="0">
                        <a:latin typeface="Cambria Math"/>
                      </a:rPr>
                      <m:t> </m:t>
                    </m:r>
                    <m:r>
                      <a:rPr kumimoji="1" lang="en-US" altLang="ja-JP" b="1" i="1" smtClean="0">
                        <a:latin typeface="Cambria Math"/>
                      </a:rPr>
                      <m:t>𝑰</m:t>
                    </m:r>
                    <m:d>
                      <m:dPr>
                        <m:ctrlPr>
                          <a:rPr kumimoji="1" lang="en-US" altLang="ja-JP" b="1" i="1" smtClean="0">
                            <a:latin typeface="Cambria Math"/>
                          </a:rPr>
                        </m:ctrlPr>
                      </m:dPr>
                      <m:e>
                        <m:r>
                          <a:rPr kumimoji="1" lang="en-US" altLang="ja-JP" b="1" i="1" smtClean="0">
                            <a:latin typeface="Cambria Math"/>
                          </a:rPr>
                          <m:t>𝒕</m:t>
                        </m:r>
                      </m:e>
                    </m:d>
                  </m:oMath>
                </a14:m>
                <a:r>
                  <a:rPr kumimoji="1" lang="ja-JP" altLang="en-US" dirty="0" smtClean="0"/>
                  <a:t> － 総流出量</a:t>
                </a:r>
                <a14:m>
                  <m:oMath xmlns:m="http://schemas.openxmlformats.org/officeDocument/2006/math">
                    <m:r>
                      <a:rPr lang="en-US" altLang="ja-JP" b="1" i="1" smtClean="0">
                        <a:latin typeface="Cambria Math"/>
                      </a:rPr>
                      <m:t> </m:t>
                    </m:r>
                    <m:r>
                      <a:rPr lang="en-US" altLang="ja-JP" b="1" i="1" smtClean="0">
                        <a:latin typeface="Cambria Math"/>
                      </a:rPr>
                      <m:t>𝑶</m:t>
                    </m:r>
                    <m:d>
                      <m:dPr>
                        <m:ctrlPr>
                          <a:rPr lang="en-US" altLang="ja-JP" b="1" i="1" smtClean="0">
                            <a:latin typeface="Cambria Math"/>
                          </a:rPr>
                        </m:ctrlPr>
                      </m:dPr>
                      <m:e>
                        <m:r>
                          <a:rPr lang="en-US" altLang="ja-JP" i="1">
                            <a:latin typeface="Cambria Math"/>
                          </a:rPr>
                          <m:t>𝒕</m:t>
                        </m:r>
                      </m:e>
                    </m:d>
                  </m:oMath>
                </a14:m>
                <a:r>
                  <a:rPr kumimoji="1" lang="ja-JP" altLang="en-US" dirty="0" smtClean="0"/>
                  <a:t> ＝ 現在の在庫量 </a:t>
                </a:r>
                <a14:m>
                  <m:oMath xmlns:m="http://schemas.openxmlformats.org/officeDocument/2006/math">
                    <m:r>
                      <a:rPr lang="en-US" altLang="ja-JP" b="1" i="1" smtClean="0">
                        <a:latin typeface="Cambria Math"/>
                      </a:rPr>
                      <m:t>𝒁</m:t>
                    </m:r>
                    <m:r>
                      <a:rPr lang="en-US" altLang="ja-JP" i="1">
                        <a:latin typeface="Cambria Math"/>
                      </a:rPr>
                      <m:t>(</m:t>
                    </m:r>
                    <m:r>
                      <a:rPr lang="en-US" altLang="ja-JP" i="1">
                        <a:latin typeface="Cambria Math"/>
                      </a:rPr>
                      <m:t>𝒕</m:t>
                    </m:r>
                    <m:r>
                      <a:rPr lang="en-US" altLang="ja-JP" i="1">
                        <a:latin typeface="Cambria Math"/>
                      </a:rPr>
                      <m:t>)</m:t>
                    </m:r>
                  </m:oMath>
                </a14:m>
                <a:endParaRPr kumimoji="1" lang="en-US" altLang="ja-JP" dirty="0" smtClean="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4"/>
                <a:stretch>
                  <a:fillRect l="-963"/>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5CE01C66-CC6A-42E9-A148-0184549BE2D1}" type="slidenum">
              <a:rPr lang="en-US" altLang="ja-JP" smtClean="0"/>
              <a:pPr/>
              <a:t>15</a:t>
            </a:fld>
            <a:endParaRPr lang="en-US" altLang="ja-JP"/>
          </a:p>
        </p:txBody>
      </p:sp>
      <p:grpSp>
        <p:nvGrpSpPr>
          <p:cNvPr id="10" name="グループ化 9"/>
          <p:cNvGrpSpPr/>
          <p:nvPr/>
        </p:nvGrpSpPr>
        <p:grpSpPr>
          <a:xfrm>
            <a:off x="1042219" y="2566219"/>
            <a:ext cx="1750142" cy="1012723"/>
            <a:chOff x="1042219" y="2566219"/>
            <a:chExt cx="1750142" cy="1012723"/>
          </a:xfrm>
        </p:grpSpPr>
        <p:cxnSp>
          <p:nvCxnSpPr>
            <p:cNvPr id="6" name="直線矢印コネクタ 5"/>
            <p:cNvCxnSpPr/>
            <p:nvPr/>
          </p:nvCxnSpPr>
          <p:spPr bwMode="auto">
            <a:xfrm>
              <a:off x="1042219" y="3578942"/>
              <a:ext cx="1750142"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7" name="直線矢印コネクタ 6"/>
            <p:cNvCxnSpPr/>
            <p:nvPr/>
          </p:nvCxnSpPr>
          <p:spPr bwMode="auto">
            <a:xfrm flipV="1">
              <a:off x="1042219" y="2566219"/>
              <a:ext cx="0" cy="101272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
        <p:nvSpPr>
          <p:cNvPr id="9" name="正方形/長方形 8"/>
          <p:cNvSpPr/>
          <p:nvPr/>
        </p:nvSpPr>
        <p:spPr bwMode="auto">
          <a:xfrm>
            <a:off x="3726426" y="2428568"/>
            <a:ext cx="1317522" cy="1337187"/>
          </a:xfrm>
          <a:prstGeom prst="rect">
            <a:avLst/>
          </a:prstGeom>
          <a:solidFill>
            <a:schemeClr val="bg1"/>
          </a:solidFill>
          <a:ln w="2857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altLang="ja-JP" dirty="0" smtClean="0"/>
          </a:p>
          <a:p>
            <a:pPr marL="0" marR="0" indent="0" algn="ctr" defTabSz="914400" rtl="0" eaLnBrk="1" fontAlgn="base" latinLnBrk="0" hangingPunct="1">
              <a:lnSpc>
                <a:spcPct val="100000"/>
              </a:lnSpc>
              <a:spcBef>
                <a:spcPct val="0"/>
              </a:spcBef>
              <a:spcAft>
                <a:spcPct val="0"/>
              </a:spcAft>
              <a:buClrTx/>
              <a:buSzTx/>
              <a:buFontTx/>
              <a:buNone/>
              <a:tabLst/>
            </a:pPr>
            <a:r>
              <a:rPr lang="ja-JP" altLang="en-US" dirty="0" smtClean="0">
                <a:solidFill>
                  <a:srgbClr val="0000CC"/>
                </a:solidFill>
              </a:rPr>
              <a:t>倉庫</a:t>
            </a:r>
            <a:endParaRPr kumimoji="1" lang="ja-JP" altLang="en-US" sz="2400" b="0" i="0" u="none" strike="noStrike" cap="none" normalizeH="0" baseline="0" dirty="0" smtClean="0">
              <a:ln>
                <a:noFill/>
              </a:ln>
              <a:solidFill>
                <a:srgbClr val="0000CC"/>
              </a:solidFill>
              <a:effectLst/>
            </a:endParaRPr>
          </a:p>
        </p:txBody>
      </p:sp>
      <p:grpSp>
        <p:nvGrpSpPr>
          <p:cNvPr id="11" name="グループ化 10"/>
          <p:cNvGrpSpPr/>
          <p:nvPr/>
        </p:nvGrpSpPr>
        <p:grpSpPr>
          <a:xfrm>
            <a:off x="6046839" y="2600631"/>
            <a:ext cx="1750142" cy="1012723"/>
            <a:chOff x="1042219" y="2566219"/>
            <a:chExt cx="1750142" cy="1012723"/>
          </a:xfrm>
        </p:grpSpPr>
        <p:cxnSp>
          <p:nvCxnSpPr>
            <p:cNvPr id="12" name="直線矢印コネクタ 11"/>
            <p:cNvCxnSpPr/>
            <p:nvPr/>
          </p:nvCxnSpPr>
          <p:spPr bwMode="auto">
            <a:xfrm>
              <a:off x="1042219" y="3578942"/>
              <a:ext cx="1750142"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13" name="直線矢印コネクタ 12"/>
            <p:cNvCxnSpPr/>
            <p:nvPr/>
          </p:nvCxnSpPr>
          <p:spPr bwMode="auto">
            <a:xfrm flipV="1">
              <a:off x="1042219" y="2566219"/>
              <a:ext cx="0" cy="101272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
        <p:nvSpPr>
          <p:cNvPr id="14" name="右矢印 13"/>
          <p:cNvSpPr/>
          <p:nvPr/>
        </p:nvSpPr>
        <p:spPr bwMode="auto">
          <a:xfrm>
            <a:off x="2989006" y="2910348"/>
            <a:ext cx="432620" cy="353962"/>
          </a:xfrm>
          <a:prstGeom prst="rightArrow">
            <a:avLst/>
          </a:prstGeom>
          <a:solidFill>
            <a:srgbClr val="00B0F0"/>
          </a:solidFill>
          <a:ln w="19050"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5" name="右矢印 14"/>
          <p:cNvSpPr/>
          <p:nvPr/>
        </p:nvSpPr>
        <p:spPr bwMode="auto">
          <a:xfrm>
            <a:off x="5388077" y="2895599"/>
            <a:ext cx="432620" cy="353962"/>
          </a:xfrm>
          <a:prstGeom prst="rightArrow">
            <a:avLst/>
          </a:prstGeom>
          <a:solidFill>
            <a:srgbClr val="00B0F0"/>
          </a:solidFill>
          <a:ln w="19050"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6" name="正方形/長方形 15"/>
          <p:cNvSpPr/>
          <p:nvPr/>
        </p:nvSpPr>
        <p:spPr bwMode="auto">
          <a:xfrm>
            <a:off x="1040138" y="3097161"/>
            <a:ext cx="88491" cy="481781"/>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7" name="正方形/長方形 16"/>
          <p:cNvSpPr/>
          <p:nvPr/>
        </p:nvSpPr>
        <p:spPr bwMode="auto">
          <a:xfrm>
            <a:off x="1556330" y="3175819"/>
            <a:ext cx="88491" cy="403123"/>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8" name="正方形/長方形 17"/>
          <p:cNvSpPr/>
          <p:nvPr/>
        </p:nvSpPr>
        <p:spPr bwMode="auto">
          <a:xfrm>
            <a:off x="2249505" y="2910348"/>
            <a:ext cx="88491" cy="64892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9" name="正方形/長方形 18"/>
          <p:cNvSpPr/>
          <p:nvPr/>
        </p:nvSpPr>
        <p:spPr bwMode="auto">
          <a:xfrm>
            <a:off x="6048274" y="3209617"/>
            <a:ext cx="88491" cy="403123"/>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1" name="正方形/長方形 20"/>
          <p:cNvSpPr/>
          <p:nvPr/>
        </p:nvSpPr>
        <p:spPr bwMode="auto">
          <a:xfrm>
            <a:off x="6225256" y="3357101"/>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2" name="正方形/長方形 21"/>
          <p:cNvSpPr/>
          <p:nvPr/>
        </p:nvSpPr>
        <p:spPr bwMode="auto">
          <a:xfrm>
            <a:off x="6313747" y="3209617"/>
            <a:ext cx="88491" cy="403123"/>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3" name="正方形/長方形 22"/>
          <p:cNvSpPr/>
          <p:nvPr/>
        </p:nvSpPr>
        <p:spPr bwMode="auto">
          <a:xfrm>
            <a:off x="6136765" y="3396430"/>
            <a:ext cx="88491" cy="216310"/>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4" name="正方形/長方形 23"/>
          <p:cNvSpPr/>
          <p:nvPr/>
        </p:nvSpPr>
        <p:spPr bwMode="auto">
          <a:xfrm>
            <a:off x="6402238" y="3357101"/>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5" name="正方形/長方形 24"/>
          <p:cNvSpPr/>
          <p:nvPr/>
        </p:nvSpPr>
        <p:spPr bwMode="auto">
          <a:xfrm>
            <a:off x="6490729" y="3401346"/>
            <a:ext cx="88491" cy="211394"/>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6" name="正方形/長方形 25"/>
          <p:cNvSpPr/>
          <p:nvPr/>
        </p:nvSpPr>
        <p:spPr bwMode="auto">
          <a:xfrm>
            <a:off x="6559556" y="3357101"/>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7" name="正方形/長方形 26"/>
          <p:cNvSpPr/>
          <p:nvPr/>
        </p:nvSpPr>
        <p:spPr bwMode="auto">
          <a:xfrm>
            <a:off x="6648047" y="3209617"/>
            <a:ext cx="88491" cy="403123"/>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8" name="正方形/長方形 27"/>
          <p:cNvSpPr/>
          <p:nvPr/>
        </p:nvSpPr>
        <p:spPr bwMode="auto">
          <a:xfrm>
            <a:off x="6736538" y="3357101"/>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9" name="正方形/長方形 28"/>
          <p:cNvSpPr/>
          <p:nvPr/>
        </p:nvSpPr>
        <p:spPr bwMode="auto">
          <a:xfrm>
            <a:off x="6825029" y="3401346"/>
            <a:ext cx="88491" cy="211394"/>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30" name="正方形/長方形 29"/>
          <p:cNvSpPr/>
          <p:nvPr/>
        </p:nvSpPr>
        <p:spPr bwMode="auto">
          <a:xfrm>
            <a:off x="7002010" y="3357101"/>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31" name="正方形/長方形 30"/>
          <p:cNvSpPr/>
          <p:nvPr/>
        </p:nvSpPr>
        <p:spPr bwMode="auto">
          <a:xfrm>
            <a:off x="6913519" y="3396430"/>
            <a:ext cx="88491" cy="216310"/>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grpSp>
        <p:nvGrpSpPr>
          <p:cNvPr id="32" name="グループ化 31"/>
          <p:cNvGrpSpPr/>
          <p:nvPr/>
        </p:nvGrpSpPr>
        <p:grpSpPr>
          <a:xfrm>
            <a:off x="1032983" y="4503174"/>
            <a:ext cx="1750142" cy="1012723"/>
            <a:chOff x="1042219" y="2566219"/>
            <a:chExt cx="1750142" cy="1012723"/>
          </a:xfrm>
        </p:grpSpPr>
        <p:cxnSp>
          <p:nvCxnSpPr>
            <p:cNvPr id="33" name="直線矢印コネクタ 32"/>
            <p:cNvCxnSpPr/>
            <p:nvPr/>
          </p:nvCxnSpPr>
          <p:spPr bwMode="auto">
            <a:xfrm>
              <a:off x="1042219" y="3578942"/>
              <a:ext cx="1750142"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34" name="直線矢印コネクタ 33"/>
            <p:cNvCxnSpPr/>
            <p:nvPr/>
          </p:nvCxnSpPr>
          <p:spPr bwMode="auto">
            <a:xfrm flipV="1">
              <a:off x="1042219" y="2566219"/>
              <a:ext cx="0" cy="101272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
        <p:nvSpPr>
          <p:cNvPr id="35" name="下矢印 34"/>
          <p:cNvSpPr/>
          <p:nvPr/>
        </p:nvSpPr>
        <p:spPr bwMode="auto">
          <a:xfrm>
            <a:off x="1290483" y="3834579"/>
            <a:ext cx="1253613" cy="491613"/>
          </a:xfrm>
          <a:prstGeom prst="downArrow">
            <a:avLst/>
          </a:prstGeom>
          <a:solidFill>
            <a:srgbClr val="FFC000"/>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rgbClr val="0000CC"/>
                </a:solidFill>
                <a:effectLst/>
                <a:latin typeface="Times New Roman" pitchFamily="18" charset="0"/>
                <a:ea typeface="ＭＳ Ｐゴシック" charset="-128"/>
              </a:rPr>
              <a:t>累積</a:t>
            </a:r>
          </a:p>
        </p:txBody>
      </p:sp>
      <p:sp>
        <p:nvSpPr>
          <p:cNvPr id="43" name="フリーフォーム 42"/>
          <p:cNvSpPr/>
          <p:nvPr/>
        </p:nvSpPr>
        <p:spPr>
          <a:xfrm>
            <a:off x="3770670" y="5171767"/>
            <a:ext cx="983226" cy="845575"/>
          </a:xfrm>
          <a:custGeom>
            <a:avLst/>
            <a:gdLst>
              <a:gd name="connsiteX0" fmla="*/ 108155 w 983226"/>
              <a:gd name="connsiteY0" fmla="*/ 845575 h 845575"/>
              <a:gd name="connsiteX1" fmla="*/ 580103 w 983226"/>
              <a:gd name="connsiteY1" fmla="*/ 845575 h 845575"/>
              <a:gd name="connsiteX2" fmla="*/ 629265 w 983226"/>
              <a:gd name="connsiteY2" fmla="*/ 304800 h 845575"/>
              <a:gd name="connsiteX3" fmla="*/ 983226 w 983226"/>
              <a:gd name="connsiteY3" fmla="*/ 285136 h 845575"/>
              <a:gd name="connsiteX4" fmla="*/ 0 w 983226"/>
              <a:gd name="connsiteY4" fmla="*/ 373626 h 845575"/>
              <a:gd name="connsiteX5" fmla="*/ 19665 w 983226"/>
              <a:gd name="connsiteY5" fmla="*/ 157317 h 845575"/>
              <a:gd name="connsiteX6" fmla="*/ 19665 w 983226"/>
              <a:gd name="connsiteY6" fmla="*/ 9833 h 845575"/>
              <a:gd name="connsiteX7" fmla="*/ 68826 w 983226"/>
              <a:gd name="connsiteY7" fmla="*/ 0 h 845575"/>
              <a:gd name="connsiteX8" fmla="*/ 314632 w 983226"/>
              <a:gd name="connsiteY8" fmla="*/ 0 h 84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3226" h="845575">
                <a:moveTo>
                  <a:pt x="108155" y="845575"/>
                </a:moveTo>
                <a:lnTo>
                  <a:pt x="580103" y="845575"/>
                </a:lnTo>
                <a:lnTo>
                  <a:pt x="629265" y="304800"/>
                </a:lnTo>
                <a:lnTo>
                  <a:pt x="983226" y="285136"/>
                </a:lnTo>
                <a:lnTo>
                  <a:pt x="0" y="373626"/>
                </a:lnTo>
                <a:cubicBezTo>
                  <a:pt x="4503" y="328597"/>
                  <a:pt x="18187" y="197220"/>
                  <a:pt x="19665" y="157317"/>
                </a:cubicBezTo>
                <a:cubicBezTo>
                  <a:pt x="21485" y="108189"/>
                  <a:pt x="19665" y="58994"/>
                  <a:pt x="19665" y="9833"/>
                </a:cubicBezTo>
                <a:lnTo>
                  <a:pt x="68826" y="0"/>
                </a:lnTo>
                <a:lnTo>
                  <a:pt x="314632" y="0"/>
                </a:lnTo>
              </a:path>
            </a:pathLst>
          </a:custGeom>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44" name="フリーフォーム 43"/>
          <p:cNvSpPr/>
          <p:nvPr/>
        </p:nvSpPr>
        <p:spPr>
          <a:xfrm>
            <a:off x="3401961" y="4758813"/>
            <a:ext cx="1720645" cy="1258529"/>
          </a:xfrm>
          <a:custGeom>
            <a:avLst/>
            <a:gdLst>
              <a:gd name="connsiteX0" fmla="*/ 1347020 w 1720645"/>
              <a:gd name="connsiteY0" fmla="*/ 1101213 h 1258529"/>
              <a:gd name="connsiteX1" fmla="*/ 1347020 w 1720645"/>
              <a:gd name="connsiteY1" fmla="*/ 1101213 h 1258529"/>
              <a:gd name="connsiteX2" fmla="*/ 1366684 w 1720645"/>
              <a:gd name="connsiteY2" fmla="*/ 1012722 h 1258529"/>
              <a:gd name="connsiteX3" fmla="*/ 1376516 w 1720645"/>
              <a:gd name="connsiteY3" fmla="*/ 983226 h 1258529"/>
              <a:gd name="connsiteX4" fmla="*/ 1396181 w 1720645"/>
              <a:gd name="connsiteY4" fmla="*/ 865239 h 1258529"/>
              <a:gd name="connsiteX5" fmla="*/ 1406013 w 1720645"/>
              <a:gd name="connsiteY5" fmla="*/ 786581 h 1258529"/>
              <a:gd name="connsiteX6" fmla="*/ 216310 w 1720645"/>
              <a:gd name="connsiteY6" fmla="*/ 865239 h 1258529"/>
              <a:gd name="connsiteX7" fmla="*/ 0 w 1720645"/>
              <a:gd name="connsiteY7" fmla="*/ 117987 h 1258529"/>
              <a:gd name="connsiteX8" fmla="*/ 206478 w 1720645"/>
              <a:gd name="connsiteY8" fmla="*/ 255639 h 1258529"/>
              <a:gd name="connsiteX9" fmla="*/ 206478 w 1720645"/>
              <a:gd name="connsiteY9" fmla="*/ 255639 h 1258529"/>
              <a:gd name="connsiteX10" fmla="*/ 304800 w 1720645"/>
              <a:gd name="connsiteY10" fmla="*/ 324464 h 1258529"/>
              <a:gd name="connsiteX11" fmla="*/ 353962 w 1720645"/>
              <a:gd name="connsiteY11" fmla="*/ 353961 h 1258529"/>
              <a:gd name="connsiteX12" fmla="*/ 471949 w 1720645"/>
              <a:gd name="connsiteY12" fmla="*/ 432619 h 1258529"/>
              <a:gd name="connsiteX13" fmla="*/ 540774 w 1720645"/>
              <a:gd name="connsiteY13" fmla="*/ 471948 h 1258529"/>
              <a:gd name="connsiteX14" fmla="*/ 707923 w 1720645"/>
              <a:gd name="connsiteY14" fmla="*/ 580103 h 1258529"/>
              <a:gd name="connsiteX15" fmla="*/ 786581 w 1720645"/>
              <a:gd name="connsiteY15" fmla="*/ 619432 h 1258529"/>
              <a:gd name="connsiteX16" fmla="*/ 953729 w 1720645"/>
              <a:gd name="connsiteY16" fmla="*/ 727587 h 1258529"/>
              <a:gd name="connsiteX17" fmla="*/ 1022555 w 1720645"/>
              <a:gd name="connsiteY17" fmla="*/ 766916 h 1258529"/>
              <a:gd name="connsiteX18" fmla="*/ 1071716 w 1720645"/>
              <a:gd name="connsiteY18" fmla="*/ 796413 h 1258529"/>
              <a:gd name="connsiteX19" fmla="*/ 1101213 w 1720645"/>
              <a:gd name="connsiteY19" fmla="*/ 825910 h 1258529"/>
              <a:gd name="connsiteX20" fmla="*/ 1140542 w 1720645"/>
              <a:gd name="connsiteY20" fmla="*/ 855406 h 1258529"/>
              <a:gd name="connsiteX21" fmla="*/ 1170039 w 1720645"/>
              <a:gd name="connsiteY21" fmla="*/ 884903 h 1258529"/>
              <a:gd name="connsiteX22" fmla="*/ 1288026 w 1720645"/>
              <a:gd name="connsiteY22" fmla="*/ 953729 h 1258529"/>
              <a:gd name="connsiteX23" fmla="*/ 1317523 w 1720645"/>
              <a:gd name="connsiteY23" fmla="*/ 983226 h 1258529"/>
              <a:gd name="connsiteX24" fmla="*/ 1366684 w 1720645"/>
              <a:gd name="connsiteY24" fmla="*/ 1022555 h 1258529"/>
              <a:gd name="connsiteX25" fmla="*/ 1465007 w 1720645"/>
              <a:gd name="connsiteY25" fmla="*/ 1071716 h 1258529"/>
              <a:gd name="connsiteX26" fmla="*/ 1533833 w 1720645"/>
              <a:gd name="connsiteY26" fmla="*/ 1120877 h 1258529"/>
              <a:gd name="connsiteX27" fmla="*/ 1573162 w 1720645"/>
              <a:gd name="connsiteY27" fmla="*/ 1140542 h 1258529"/>
              <a:gd name="connsiteX28" fmla="*/ 1632155 w 1720645"/>
              <a:gd name="connsiteY28" fmla="*/ 1199535 h 1258529"/>
              <a:gd name="connsiteX29" fmla="*/ 1671484 w 1720645"/>
              <a:gd name="connsiteY29" fmla="*/ 1229032 h 1258529"/>
              <a:gd name="connsiteX30" fmla="*/ 1720645 w 1720645"/>
              <a:gd name="connsiteY30" fmla="*/ 1258529 h 1258529"/>
              <a:gd name="connsiteX31" fmla="*/ 275304 w 1720645"/>
              <a:gd name="connsiteY31" fmla="*/ 816077 h 1258529"/>
              <a:gd name="connsiteX32" fmla="*/ 285136 w 1720645"/>
              <a:gd name="connsiteY32" fmla="*/ 707922 h 1258529"/>
              <a:gd name="connsiteX33" fmla="*/ 294968 w 1720645"/>
              <a:gd name="connsiteY33" fmla="*/ 639097 h 1258529"/>
              <a:gd name="connsiteX34" fmla="*/ 324465 w 1720645"/>
              <a:gd name="connsiteY34" fmla="*/ 383458 h 1258529"/>
              <a:gd name="connsiteX35" fmla="*/ 334297 w 1720645"/>
              <a:gd name="connsiteY35" fmla="*/ 353961 h 1258529"/>
              <a:gd name="connsiteX36" fmla="*/ 462116 w 1720645"/>
              <a:gd name="connsiteY36" fmla="*/ 363793 h 1258529"/>
              <a:gd name="connsiteX37" fmla="*/ 521110 w 1720645"/>
              <a:gd name="connsiteY37" fmla="*/ 383458 h 1258529"/>
              <a:gd name="connsiteX38" fmla="*/ 668594 w 1720645"/>
              <a:gd name="connsiteY38" fmla="*/ 412955 h 1258529"/>
              <a:gd name="connsiteX39" fmla="*/ 737420 w 1720645"/>
              <a:gd name="connsiteY39" fmla="*/ 432619 h 1258529"/>
              <a:gd name="connsiteX40" fmla="*/ 806245 w 1720645"/>
              <a:gd name="connsiteY40" fmla="*/ 442452 h 1258529"/>
              <a:gd name="connsiteX41" fmla="*/ 1042220 w 1720645"/>
              <a:gd name="connsiteY41" fmla="*/ 462116 h 1258529"/>
              <a:gd name="connsiteX42" fmla="*/ 1111045 w 1720645"/>
              <a:gd name="connsiteY42" fmla="*/ 471948 h 1258529"/>
              <a:gd name="connsiteX43" fmla="*/ 1150374 w 1720645"/>
              <a:gd name="connsiteY43" fmla="*/ 481781 h 1258529"/>
              <a:gd name="connsiteX44" fmla="*/ 1268362 w 1720645"/>
              <a:gd name="connsiteY44" fmla="*/ 501445 h 1258529"/>
              <a:gd name="connsiteX45" fmla="*/ 1366684 w 1720645"/>
              <a:gd name="connsiteY45" fmla="*/ 0 h 1258529"/>
              <a:gd name="connsiteX46" fmla="*/ 953729 w 1720645"/>
              <a:gd name="connsiteY46" fmla="*/ 796413 h 125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720645" h="1258529">
                <a:moveTo>
                  <a:pt x="1347020" y="1101213"/>
                </a:moveTo>
                <a:lnTo>
                  <a:pt x="1347020" y="1101213"/>
                </a:lnTo>
                <a:cubicBezTo>
                  <a:pt x="1353575" y="1071716"/>
                  <a:pt x="1359356" y="1042036"/>
                  <a:pt x="1366684" y="1012722"/>
                </a:cubicBezTo>
                <a:cubicBezTo>
                  <a:pt x="1369198" y="1002668"/>
                  <a:pt x="1374483" y="993389"/>
                  <a:pt x="1376516" y="983226"/>
                </a:cubicBezTo>
                <a:cubicBezTo>
                  <a:pt x="1384336" y="944129"/>
                  <a:pt x="1389626" y="904568"/>
                  <a:pt x="1396181" y="865239"/>
                </a:cubicBezTo>
                <a:cubicBezTo>
                  <a:pt x="1407091" y="799782"/>
                  <a:pt x="1406013" y="826180"/>
                  <a:pt x="1406013" y="786581"/>
                </a:cubicBezTo>
                <a:lnTo>
                  <a:pt x="216310" y="865239"/>
                </a:lnTo>
                <a:lnTo>
                  <a:pt x="0" y="117987"/>
                </a:lnTo>
                <a:cubicBezTo>
                  <a:pt x="118680" y="206998"/>
                  <a:pt x="50745" y="159804"/>
                  <a:pt x="206478" y="255639"/>
                </a:cubicBezTo>
                <a:lnTo>
                  <a:pt x="206478" y="255639"/>
                </a:lnTo>
                <a:cubicBezTo>
                  <a:pt x="239252" y="278581"/>
                  <a:pt x="271513" y="302273"/>
                  <a:pt x="304800" y="324464"/>
                </a:cubicBezTo>
                <a:cubicBezTo>
                  <a:pt x="320701" y="335065"/>
                  <a:pt x="337917" y="343579"/>
                  <a:pt x="353962" y="353961"/>
                </a:cubicBezTo>
                <a:cubicBezTo>
                  <a:pt x="393646" y="379639"/>
                  <a:pt x="432620" y="406400"/>
                  <a:pt x="471949" y="432619"/>
                </a:cubicBezTo>
                <a:cubicBezTo>
                  <a:pt x="493934" y="447276"/>
                  <a:pt x="518367" y="457944"/>
                  <a:pt x="540774" y="471948"/>
                </a:cubicBezTo>
                <a:cubicBezTo>
                  <a:pt x="597050" y="507120"/>
                  <a:pt x="648566" y="550425"/>
                  <a:pt x="707923" y="580103"/>
                </a:cubicBezTo>
                <a:cubicBezTo>
                  <a:pt x="734142" y="593213"/>
                  <a:pt x="761444" y="604350"/>
                  <a:pt x="786581" y="619432"/>
                </a:cubicBezTo>
                <a:cubicBezTo>
                  <a:pt x="843486" y="653575"/>
                  <a:pt x="897454" y="692415"/>
                  <a:pt x="953729" y="727587"/>
                </a:cubicBezTo>
                <a:cubicBezTo>
                  <a:pt x="976136" y="741591"/>
                  <a:pt x="999731" y="753602"/>
                  <a:pt x="1022555" y="766916"/>
                </a:cubicBezTo>
                <a:cubicBezTo>
                  <a:pt x="1039062" y="776545"/>
                  <a:pt x="1055329" y="786581"/>
                  <a:pt x="1071716" y="796413"/>
                </a:cubicBezTo>
                <a:cubicBezTo>
                  <a:pt x="1083639" y="803567"/>
                  <a:pt x="1090655" y="816861"/>
                  <a:pt x="1101213" y="825910"/>
                </a:cubicBezTo>
                <a:cubicBezTo>
                  <a:pt x="1113655" y="836574"/>
                  <a:pt x="1128100" y="844742"/>
                  <a:pt x="1140542" y="855406"/>
                </a:cubicBezTo>
                <a:cubicBezTo>
                  <a:pt x="1151100" y="864455"/>
                  <a:pt x="1158469" y="877190"/>
                  <a:pt x="1170039" y="884903"/>
                </a:cubicBezTo>
                <a:cubicBezTo>
                  <a:pt x="1207923" y="910159"/>
                  <a:pt x="1248697" y="930787"/>
                  <a:pt x="1288026" y="953729"/>
                </a:cubicBezTo>
                <a:cubicBezTo>
                  <a:pt x="1300037" y="960735"/>
                  <a:pt x="1307058" y="974069"/>
                  <a:pt x="1317523" y="983226"/>
                </a:cubicBezTo>
                <a:cubicBezTo>
                  <a:pt x="1333316" y="997045"/>
                  <a:pt x="1349492" y="1010520"/>
                  <a:pt x="1366684" y="1022555"/>
                </a:cubicBezTo>
                <a:cubicBezTo>
                  <a:pt x="1435057" y="1070417"/>
                  <a:pt x="1394335" y="1036380"/>
                  <a:pt x="1465007" y="1071716"/>
                </a:cubicBezTo>
                <a:cubicBezTo>
                  <a:pt x="1485798" y="1082112"/>
                  <a:pt x="1516030" y="1109750"/>
                  <a:pt x="1533833" y="1120877"/>
                </a:cubicBezTo>
                <a:cubicBezTo>
                  <a:pt x="1546262" y="1128645"/>
                  <a:pt x="1560733" y="1132774"/>
                  <a:pt x="1573162" y="1140542"/>
                </a:cubicBezTo>
                <a:cubicBezTo>
                  <a:pt x="1658852" y="1194099"/>
                  <a:pt x="1576787" y="1144167"/>
                  <a:pt x="1632155" y="1199535"/>
                </a:cubicBezTo>
                <a:cubicBezTo>
                  <a:pt x="1643742" y="1211122"/>
                  <a:pt x="1658149" y="1219507"/>
                  <a:pt x="1671484" y="1229032"/>
                </a:cubicBezTo>
                <a:cubicBezTo>
                  <a:pt x="1699169" y="1248808"/>
                  <a:pt x="1695316" y="1245865"/>
                  <a:pt x="1720645" y="1258529"/>
                </a:cubicBezTo>
                <a:lnTo>
                  <a:pt x="275304" y="816077"/>
                </a:lnTo>
                <a:cubicBezTo>
                  <a:pt x="278581" y="780025"/>
                  <a:pt x="281138" y="743901"/>
                  <a:pt x="285136" y="707922"/>
                </a:cubicBezTo>
                <a:cubicBezTo>
                  <a:pt x="287695" y="684889"/>
                  <a:pt x="292583" y="662149"/>
                  <a:pt x="294968" y="639097"/>
                </a:cubicBezTo>
                <a:cubicBezTo>
                  <a:pt x="308473" y="508552"/>
                  <a:pt x="298452" y="474507"/>
                  <a:pt x="324465" y="383458"/>
                </a:cubicBezTo>
                <a:cubicBezTo>
                  <a:pt x="327312" y="373493"/>
                  <a:pt x="331020" y="363793"/>
                  <a:pt x="334297" y="353961"/>
                </a:cubicBezTo>
                <a:cubicBezTo>
                  <a:pt x="376903" y="357238"/>
                  <a:pt x="419907" y="357128"/>
                  <a:pt x="462116" y="363793"/>
                </a:cubicBezTo>
                <a:cubicBezTo>
                  <a:pt x="482591" y="367026"/>
                  <a:pt x="501179" y="377763"/>
                  <a:pt x="521110" y="383458"/>
                </a:cubicBezTo>
                <a:cubicBezTo>
                  <a:pt x="683125" y="429748"/>
                  <a:pt x="520814" y="381288"/>
                  <a:pt x="668594" y="412955"/>
                </a:cubicBezTo>
                <a:cubicBezTo>
                  <a:pt x="691924" y="417954"/>
                  <a:pt x="714090" y="427620"/>
                  <a:pt x="737420" y="432619"/>
                </a:cubicBezTo>
                <a:cubicBezTo>
                  <a:pt x="760080" y="437475"/>
                  <a:pt x="783386" y="438642"/>
                  <a:pt x="806245" y="442452"/>
                </a:cubicBezTo>
                <a:cubicBezTo>
                  <a:pt x="948784" y="466209"/>
                  <a:pt x="718456" y="445076"/>
                  <a:pt x="1042220" y="462116"/>
                </a:cubicBezTo>
                <a:cubicBezTo>
                  <a:pt x="1065162" y="465393"/>
                  <a:pt x="1088244" y="467802"/>
                  <a:pt x="1111045" y="471948"/>
                </a:cubicBezTo>
                <a:cubicBezTo>
                  <a:pt x="1124340" y="474365"/>
                  <a:pt x="1137092" y="479291"/>
                  <a:pt x="1150374" y="481781"/>
                </a:cubicBezTo>
                <a:cubicBezTo>
                  <a:pt x="1189563" y="489129"/>
                  <a:pt x="1268362" y="501445"/>
                  <a:pt x="1268362" y="501445"/>
                </a:cubicBezTo>
                <a:cubicBezTo>
                  <a:pt x="1529742" y="475308"/>
                  <a:pt x="1366684" y="524550"/>
                  <a:pt x="1366684" y="0"/>
                </a:cubicBezTo>
                <a:lnTo>
                  <a:pt x="953729" y="796413"/>
                </a:lnTo>
              </a:path>
            </a:pathLst>
          </a:custGeom>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cxnSp>
        <p:nvCxnSpPr>
          <p:cNvPr id="50" name="直線コネクタ 49"/>
          <p:cNvCxnSpPr/>
          <p:nvPr/>
        </p:nvCxnSpPr>
        <p:spPr bwMode="auto">
          <a:xfrm>
            <a:off x="1073213" y="5171767"/>
            <a:ext cx="481780" cy="9833"/>
          </a:xfrm>
          <a:prstGeom prst="line">
            <a:avLst/>
          </a:prstGeom>
          <a:solidFill>
            <a:schemeClr val="accent1"/>
          </a:solidFill>
          <a:ln w="28575" cap="flat" cmpd="sng" algn="ctr">
            <a:solidFill>
              <a:srgbClr val="0000CC"/>
            </a:solidFill>
            <a:prstDash val="solid"/>
            <a:round/>
            <a:headEnd type="none" w="med" len="med"/>
            <a:tailEnd type="none" w="med" len="med"/>
          </a:ln>
          <a:effectLst/>
        </p:spPr>
      </p:cxnSp>
      <p:cxnSp>
        <p:nvCxnSpPr>
          <p:cNvPr id="53" name="直線コネクタ 52"/>
          <p:cNvCxnSpPr/>
          <p:nvPr/>
        </p:nvCxnSpPr>
        <p:spPr bwMode="auto">
          <a:xfrm>
            <a:off x="1554993" y="4925961"/>
            <a:ext cx="727587" cy="0"/>
          </a:xfrm>
          <a:prstGeom prst="line">
            <a:avLst/>
          </a:prstGeom>
          <a:solidFill>
            <a:schemeClr val="accent1"/>
          </a:solidFill>
          <a:ln w="28575" cap="flat" cmpd="sng" algn="ctr">
            <a:solidFill>
              <a:srgbClr val="0000CC"/>
            </a:solidFill>
            <a:prstDash val="solid"/>
            <a:round/>
            <a:headEnd type="none" w="med" len="med"/>
            <a:tailEnd type="none" w="med" len="med"/>
          </a:ln>
          <a:effectLst/>
        </p:spPr>
      </p:cxnSp>
      <p:cxnSp>
        <p:nvCxnSpPr>
          <p:cNvPr id="55" name="直線コネクタ 54"/>
          <p:cNvCxnSpPr/>
          <p:nvPr/>
        </p:nvCxnSpPr>
        <p:spPr bwMode="auto">
          <a:xfrm>
            <a:off x="2282580" y="4503174"/>
            <a:ext cx="481780" cy="9833"/>
          </a:xfrm>
          <a:prstGeom prst="line">
            <a:avLst/>
          </a:prstGeom>
          <a:solidFill>
            <a:schemeClr val="accent1"/>
          </a:solidFill>
          <a:ln w="28575" cap="flat" cmpd="sng" algn="ctr">
            <a:solidFill>
              <a:srgbClr val="0000CC"/>
            </a:solidFill>
            <a:prstDash val="solid"/>
            <a:round/>
            <a:headEnd type="none" w="med" len="med"/>
            <a:tailEnd type="none" w="med" len="med"/>
          </a:ln>
          <a:effectLst/>
        </p:spPr>
      </p:cxnSp>
      <p:cxnSp>
        <p:nvCxnSpPr>
          <p:cNvPr id="57" name="直線コネクタ 56"/>
          <p:cNvCxnSpPr/>
          <p:nvPr/>
        </p:nvCxnSpPr>
        <p:spPr bwMode="auto">
          <a:xfrm>
            <a:off x="1073213" y="5181600"/>
            <a:ext cx="0" cy="33429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8" name="直線コネクタ 57"/>
          <p:cNvCxnSpPr/>
          <p:nvPr/>
        </p:nvCxnSpPr>
        <p:spPr bwMode="auto">
          <a:xfrm>
            <a:off x="2282580" y="4513007"/>
            <a:ext cx="0" cy="45228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9" name="直線コネクタ 58"/>
          <p:cNvCxnSpPr/>
          <p:nvPr/>
        </p:nvCxnSpPr>
        <p:spPr bwMode="auto">
          <a:xfrm flipH="1">
            <a:off x="1545159" y="4965290"/>
            <a:ext cx="9834" cy="21631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63" name="下矢印 62"/>
          <p:cNvSpPr/>
          <p:nvPr/>
        </p:nvSpPr>
        <p:spPr bwMode="auto">
          <a:xfrm>
            <a:off x="6159908" y="3844411"/>
            <a:ext cx="1253613" cy="491613"/>
          </a:xfrm>
          <a:prstGeom prst="downArrow">
            <a:avLst/>
          </a:prstGeom>
          <a:solidFill>
            <a:srgbClr val="FFC000"/>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rgbClr val="0000CC"/>
                </a:solidFill>
                <a:effectLst/>
                <a:latin typeface="Times New Roman" pitchFamily="18" charset="0"/>
                <a:ea typeface="ＭＳ Ｐゴシック" charset="-128"/>
              </a:rPr>
              <a:t>累積</a:t>
            </a:r>
          </a:p>
        </p:txBody>
      </p:sp>
      <p:grpSp>
        <p:nvGrpSpPr>
          <p:cNvPr id="64" name="グループ化 63"/>
          <p:cNvGrpSpPr/>
          <p:nvPr/>
        </p:nvGrpSpPr>
        <p:grpSpPr>
          <a:xfrm>
            <a:off x="6041925" y="4419599"/>
            <a:ext cx="1750142" cy="1012723"/>
            <a:chOff x="1042219" y="2566219"/>
            <a:chExt cx="1750142" cy="1012723"/>
          </a:xfrm>
        </p:grpSpPr>
        <p:cxnSp>
          <p:nvCxnSpPr>
            <p:cNvPr id="65" name="直線矢印コネクタ 64"/>
            <p:cNvCxnSpPr/>
            <p:nvPr/>
          </p:nvCxnSpPr>
          <p:spPr bwMode="auto">
            <a:xfrm>
              <a:off x="1042219" y="3578942"/>
              <a:ext cx="1750142"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66" name="直線矢印コネクタ 65"/>
            <p:cNvCxnSpPr/>
            <p:nvPr/>
          </p:nvCxnSpPr>
          <p:spPr bwMode="auto">
            <a:xfrm flipV="1">
              <a:off x="1042219" y="2566219"/>
              <a:ext cx="0" cy="101272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
        <p:nvSpPr>
          <p:cNvPr id="67" name="正方形/長方形 66"/>
          <p:cNvSpPr/>
          <p:nvPr/>
        </p:nvSpPr>
        <p:spPr bwMode="auto">
          <a:xfrm>
            <a:off x="7085590" y="3356077"/>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68" name="正方形/長方形 67"/>
          <p:cNvSpPr/>
          <p:nvPr/>
        </p:nvSpPr>
        <p:spPr bwMode="auto">
          <a:xfrm>
            <a:off x="7174081" y="3208593"/>
            <a:ext cx="88491" cy="403123"/>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69" name="正方形/長方形 68"/>
          <p:cNvSpPr/>
          <p:nvPr/>
        </p:nvSpPr>
        <p:spPr bwMode="auto">
          <a:xfrm>
            <a:off x="7262572" y="3356077"/>
            <a:ext cx="88491" cy="255639"/>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70" name="正方形/長方形 69"/>
          <p:cNvSpPr/>
          <p:nvPr/>
        </p:nvSpPr>
        <p:spPr bwMode="auto">
          <a:xfrm>
            <a:off x="7351063" y="3400322"/>
            <a:ext cx="88491" cy="211394"/>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72" name="正方形/長方形 71"/>
          <p:cNvSpPr/>
          <p:nvPr/>
        </p:nvSpPr>
        <p:spPr bwMode="auto">
          <a:xfrm>
            <a:off x="7439553" y="3395406"/>
            <a:ext cx="88491" cy="216310"/>
          </a:xfrm>
          <a:prstGeom prst="rect">
            <a:avLst/>
          </a:prstGeom>
          <a:solidFill>
            <a:srgbClr val="6699FF"/>
          </a:solidFill>
          <a:ln w="952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73" name="フリーフォーム 72"/>
          <p:cNvSpPr/>
          <p:nvPr/>
        </p:nvSpPr>
        <p:spPr>
          <a:xfrm>
            <a:off x="6115050" y="5073444"/>
            <a:ext cx="584200" cy="330405"/>
          </a:xfrm>
          <a:custGeom>
            <a:avLst/>
            <a:gdLst>
              <a:gd name="connsiteX0" fmla="*/ 0 w 584200"/>
              <a:gd name="connsiteY0" fmla="*/ 476250 h 476250"/>
              <a:gd name="connsiteX1" fmla="*/ 0 w 584200"/>
              <a:gd name="connsiteY1" fmla="*/ 336550 h 476250"/>
              <a:gd name="connsiteX2" fmla="*/ 120650 w 584200"/>
              <a:gd name="connsiteY2" fmla="*/ 336550 h 476250"/>
              <a:gd name="connsiteX3" fmla="*/ 120650 w 584200"/>
              <a:gd name="connsiteY3" fmla="*/ 228600 h 476250"/>
              <a:gd name="connsiteX4" fmla="*/ 241300 w 584200"/>
              <a:gd name="connsiteY4" fmla="*/ 228600 h 476250"/>
              <a:gd name="connsiteX5" fmla="*/ 241300 w 584200"/>
              <a:gd name="connsiteY5" fmla="*/ 177800 h 476250"/>
              <a:gd name="connsiteX6" fmla="*/ 336550 w 584200"/>
              <a:gd name="connsiteY6" fmla="*/ 177800 h 476250"/>
              <a:gd name="connsiteX7" fmla="*/ 336550 w 584200"/>
              <a:gd name="connsiteY7" fmla="*/ 107950 h 476250"/>
              <a:gd name="connsiteX8" fmla="*/ 520700 w 584200"/>
              <a:gd name="connsiteY8" fmla="*/ 107950 h 476250"/>
              <a:gd name="connsiteX9" fmla="*/ 520700 w 584200"/>
              <a:gd name="connsiteY9" fmla="*/ 38100 h 476250"/>
              <a:gd name="connsiteX10" fmla="*/ 577850 w 584200"/>
              <a:gd name="connsiteY10" fmla="*/ 38100 h 476250"/>
              <a:gd name="connsiteX11" fmla="*/ 577850 w 584200"/>
              <a:gd name="connsiteY11" fmla="*/ 0 h 476250"/>
              <a:gd name="connsiteX12" fmla="*/ 584200 w 584200"/>
              <a:gd name="connsiteY1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4200" h="476250">
                <a:moveTo>
                  <a:pt x="0" y="476250"/>
                </a:moveTo>
                <a:lnTo>
                  <a:pt x="0" y="336550"/>
                </a:lnTo>
                <a:lnTo>
                  <a:pt x="120650" y="336550"/>
                </a:lnTo>
                <a:lnTo>
                  <a:pt x="120650" y="228600"/>
                </a:lnTo>
                <a:lnTo>
                  <a:pt x="241300" y="228600"/>
                </a:lnTo>
                <a:lnTo>
                  <a:pt x="241300" y="177800"/>
                </a:lnTo>
                <a:lnTo>
                  <a:pt x="336550" y="177800"/>
                </a:lnTo>
                <a:lnTo>
                  <a:pt x="336550" y="107950"/>
                </a:lnTo>
                <a:lnTo>
                  <a:pt x="520700" y="107950"/>
                </a:lnTo>
                <a:lnTo>
                  <a:pt x="520700" y="38100"/>
                </a:lnTo>
                <a:lnTo>
                  <a:pt x="577850" y="38100"/>
                </a:lnTo>
                <a:lnTo>
                  <a:pt x="577850" y="0"/>
                </a:lnTo>
                <a:lnTo>
                  <a:pt x="584200" y="0"/>
                </a:lnTo>
              </a:path>
            </a:pathLst>
          </a:custGeom>
          <a:ln>
            <a:solidFill>
              <a:srgbClr val="0000CC"/>
            </a:solid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74" name="フリーフォーム 73"/>
          <p:cNvSpPr/>
          <p:nvPr/>
        </p:nvSpPr>
        <p:spPr>
          <a:xfrm>
            <a:off x="6690860" y="4708320"/>
            <a:ext cx="584200" cy="367173"/>
          </a:xfrm>
          <a:custGeom>
            <a:avLst/>
            <a:gdLst>
              <a:gd name="connsiteX0" fmla="*/ 0 w 584200"/>
              <a:gd name="connsiteY0" fmla="*/ 476250 h 476250"/>
              <a:gd name="connsiteX1" fmla="*/ 0 w 584200"/>
              <a:gd name="connsiteY1" fmla="*/ 336550 h 476250"/>
              <a:gd name="connsiteX2" fmla="*/ 120650 w 584200"/>
              <a:gd name="connsiteY2" fmla="*/ 336550 h 476250"/>
              <a:gd name="connsiteX3" fmla="*/ 120650 w 584200"/>
              <a:gd name="connsiteY3" fmla="*/ 228600 h 476250"/>
              <a:gd name="connsiteX4" fmla="*/ 241300 w 584200"/>
              <a:gd name="connsiteY4" fmla="*/ 228600 h 476250"/>
              <a:gd name="connsiteX5" fmla="*/ 241300 w 584200"/>
              <a:gd name="connsiteY5" fmla="*/ 177800 h 476250"/>
              <a:gd name="connsiteX6" fmla="*/ 336550 w 584200"/>
              <a:gd name="connsiteY6" fmla="*/ 177800 h 476250"/>
              <a:gd name="connsiteX7" fmla="*/ 336550 w 584200"/>
              <a:gd name="connsiteY7" fmla="*/ 107950 h 476250"/>
              <a:gd name="connsiteX8" fmla="*/ 520700 w 584200"/>
              <a:gd name="connsiteY8" fmla="*/ 107950 h 476250"/>
              <a:gd name="connsiteX9" fmla="*/ 520700 w 584200"/>
              <a:gd name="connsiteY9" fmla="*/ 38100 h 476250"/>
              <a:gd name="connsiteX10" fmla="*/ 577850 w 584200"/>
              <a:gd name="connsiteY10" fmla="*/ 38100 h 476250"/>
              <a:gd name="connsiteX11" fmla="*/ 577850 w 584200"/>
              <a:gd name="connsiteY11" fmla="*/ 0 h 476250"/>
              <a:gd name="connsiteX12" fmla="*/ 584200 w 584200"/>
              <a:gd name="connsiteY1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4200" h="476250">
                <a:moveTo>
                  <a:pt x="0" y="476250"/>
                </a:moveTo>
                <a:lnTo>
                  <a:pt x="0" y="336550"/>
                </a:lnTo>
                <a:lnTo>
                  <a:pt x="120650" y="336550"/>
                </a:lnTo>
                <a:lnTo>
                  <a:pt x="120650" y="228600"/>
                </a:lnTo>
                <a:lnTo>
                  <a:pt x="241300" y="228600"/>
                </a:lnTo>
                <a:lnTo>
                  <a:pt x="241300" y="177800"/>
                </a:lnTo>
                <a:lnTo>
                  <a:pt x="336550" y="177800"/>
                </a:lnTo>
                <a:lnTo>
                  <a:pt x="336550" y="107950"/>
                </a:lnTo>
                <a:lnTo>
                  <a:pt x="520700" y="107950"/>
                </a:lnTo>
                <a:lnTo>
                  <a:pt x="520700" y="38100"/>
                </a:lnTo>
                <a:lnTo>
                  <a:pt x="577850" y="38100"/>
                </a:lnTo>
                <a:lnTo>
                  <a:pt x="577850" y="0"/>
                </a:lnTo>
                <a:lnTo>
                  <a:pt x="584200" y="0"/>
                </a:lnTo>
              </a:path>
            </a:pathLst>
          </a:custGeom>
          <a:ln>
            <a:solidFill>
              <a:srgbClr val="0000CC"/>
            </a:solid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grpSp>
        <p:nvGrpSpPr>
          <p:cNvPr id="79" name="グループ化 78"/>
          <p:cNvGrpSpPr/>
          <p:nvPr/>
        </p:nvGrpSpPr>
        <p:grpSpPr>
          <a:xfrm>
            <a:off x="3778542" y="5331715"/>
            <a:ext cx="1750142" cy="1012723"/>
            <a:chOff x="1042219" y="2566219"/>
            <a:chExt cx="1750142" cy="1012723"/>
          </a:xfrm>
        </p:grpSpPr>
        <p:cxnSp>
          <p:nvCxnSpPr>
            <p:cNvPr id="80" name="直線矢印コネクタ 79"/>
            <p:cNvCxnSpPr/>
            <p:nvPr/>
          </p:nvCxnSpPr>
          <p:spPr bwMode="auto">
            <a:xfrm>
              <a:off x="1042219" y="3578942"/>
              <a:ext cx="1750142" cy="0"/>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cxnSp>
          <p:nvCxnSpPr>
            <p:cNvPr id="81" name="直線矢印コネクタ 80"/>
            <p:cNvCxnSpPr/>
            <p:nvPr/>
          </p:nvCxnSpPr>
          <p:spPr bwMode="auto">
            <a:xfrm flipV="1">
              <a:off x="1042219" y="2566219"/>
              <a:ext cx="0" cy="1012723"/>
            </a:xfrm>
            <a:prstGeom prst="straightConnector1">
              <a:avLst/>
            </a:prstGeom>
            <a:solidFill>
              <a:schemeClr val="accent1"/>
            </a:solidFill>
            <a:ln w="19050" cap="flat" cmpd="sng" algn="ctr">
              <a:solidFill>
                <a:schemeClr val="tx1"/>
              </a:solidFill>
              <a:prstDash val="solid"/>
              <a:round/>
              <a:headEnd type="none" w="med" len="med"/>
              <a:tailEnd type="arrow"/>
            </a:ln>
            <a:effectLst/>
          </p:spPr>
        </p:cxnSp>
      </p:grpSp>
      <p:sp>
        <p:nvSpPr>
          <p:cNvPr id="82" name="テキスト ボックス 81"/>
          <p:cNvSpPr txBox="1"/>
          <p:nvPr/>
        </p:nvSpPr>
        <p:spPr>
          <a:xfrm>
            <a:off x="3983296" y="4558906"/>
            <a:ext cx="939800" cy="369332"/>
          </a:xfrm>
          <a:prstGeom prst="rect">
            <a:avLst/>
          </a:prstGeom>
          <a:noFill/>
        </p:spPr>
        <p:txBody>
          <a:bodyPr wrap="square" rtlCol="0">
            <a:spAutoFit/>
          </a:bodyPr>
          <a:lstStyle/>
          <a:p>
            <a:r>
              <a:rPr kumimoji="1" lang="ja-JP" altLang="en-US" sz="1800" b="1" dirty="0" smtClean="0">
                <a:solidFill>
                  <a:srgbClr val="0000CC"/>
                </a:solidFill>
              </a:rPr>
              <a:t>在庫量</a:t>
            </a:r>
            <a:endParaRPr kumimoji="1" lang="ja-JP" altLang="en-US" sz="1800" b="1" dirty="0">
              <a:solidFill>
                <a:srgbClr val="0000CC"/>
              </a:solidFill>
            </a:endParaRPr>
          </a:p>
        </p:txBody>
      </p:sp>
      <p:graphicFrame>
        <p:nvGraphicFramePr>
          <p:cNvPr id="83" name="オブジェクト 82"/>
          <p:cNvGraphicFramePr>
            <a:graphicFrameLocks noChangeAspect="1"/>
          </p:cNvGraphicFramePr>
          <p:nvPr>
            <p:extLst>
              <p:ext uri="{D42A27DB-BD31-4B8C-83A1-F6EECF244321}">
                <p14:modId xmlns:p14="http://schemas.microsoft.com/office/powerpoint/2010/main" val="108129671"/>
              </p:ext>
            </p:extLst>
          </p:nvPr>
        </p:nvGraphicFramePr>
        <p:xfrm>
          <a:off x="1619590" y="5661310"/>
          <a:ext cx="462756" cy="336550"/>
        </p:xfrm>
        <a:graphic>
          <a:graphicData uri="http://schemas.openxmlformats.org/presentationml/2006/ole">
            <mc:AlternateContent xmlns:mc="http://schemas.openxmlformats.org/markup-compatibility/2006">
              <mc:Choice xmlns:v="urn:schemas-microsoft-com:vml" Requires="v">
                <p:oleObj spid="_x0000_s1102" name="数式" r:id="rId5" imgW="279360" imgH="203040" progId="Equation.3">
                  <p:embed/>
                </p:oleObj>
              </mc:Choice>
              <mc:Fallback>
                <p:oleObj name="数式" r:id="rId5" imgW="279360" imgH="203040" progId="Equation.3">
                  <p:embed/>
                  <p:pic>
                    <p:nvPicPr>
                      <p:cNvPr id="0" name=""/>
                      <p:cNvPicPr/>
                      <p:nvPr/>
                    </p:nvPicPr>
                    <p:blipFill>
                      <a:blip r:embed="rId6"/>
                      <a:stretch>
                        <a:fillRect/>
                      </a:stretch>
                    </p:blipFill>
                    <p:spPr>
                      <a:xfrm>
                        <a:off x="1619590" y="5661310"/>
                        <a:ext cx="462756" cy="336550"/>
                      </a:xfrm>
                      <a:prstGeom prst="rect">
                        <a:avLst/>
                      </a:prstGeom>
                    </p:spPr>
                  </p:pic>
                </p:oleObj>
              </mc:Fallback>
            </mc:AlternateContent>
          </a:graphicData>
        </a:graphic>
      </p:graphicFrame>
      <p:graphicFrame>
        <p:nvGraphicFramePr>
          <p:cNvPr id="84" name="オブジェクト 83"/>
          <p:cNvGraphicFramePr>
            <a:graphicFrameLocks noChangeAspect="1"/>
          </p:cNvGraphicFramePr>
          <p:nvPr>
            <p:extLst>
              <p:ext uri="{D42A27DB-BD31-4B8C-83A1-F6EECF244321}">
                <p14:modId xmlns:p14="http://schemas.microsoft.com/office/powerpoint/2010/main" val="4164106916"/>
              </p:ext>
            </p:extLst>
          </p:nvPr>
        </p:nvGraphicFramePr>
        <p:xfrm>
          <a:off x="6732300" y="5589300"/>
          <a:ext cx="527050" cy="336550"/>
        </p:xfrm>
        <a:graphic>
          <a:graphicData uri="http://schemas.openxmlformats.org/presentationml/2006/ole">
            <mc:AlternateContent xmlns:mc="http://schemas.openxmlformats.org/markup-compatibility/2006">
              <mc:Choice xmlns:v="urn:schemas-microsoft-com:vml" Requires="v">
                <p:oleObj spid="_x0000_s1103" name="数式" r:id="rId7" imgW="317160" imgH="203040" progId="Equation.3">
                  <p:embed/>
                </p:oleObj>
              </mc:Choice>
              <mc:Fallback>
                <p:oleObj name="数式" r:id="rId7" imgW="317160" imgH="203040" progId="Equation.3">
                  <p:embed/>
                  <p:pic>
                    <p:nvPicPr>
                      <p:cNvPr id="0" name=""/>
                      <p:cNvPicPr/>
                      <p:nvPr/>
                    </p:nvPicPr>
                    <p:blipFill>
                      <a:blip r:embed="rId8"/>
                      <a:stretch>
                        <a:fillRect/>
                      </a:stretch>
                    </p:blipFill>
                    <p:spPr>
                      <a:xfrm>
                        <a:off x="6732300" y="5589300"/>
                        <a:ext cx="527050" cy="336550"/>
                      </a:xfrm>
                      <a:prstGeom prst="rect">
                        <a:avLst/>
                      </a:prstGeom>
                    </p:spPr>
                  </p:pic>
                </p:oleObj>
              </mc:Fallback>
            </mc:AlternateContent>
          </a:graphicData>
        </a:graphic>
      </p:graphicFrame>
      <p:sp>
        <p:nvSpPr>
          <p:cNvPr id="86" name="下矢印 85"/>
          <p:cNvSpPr/>
          <p:nvPr/>
        </p:nvSpPr>
        <p:spPr bwMode="auto">
          <a:xfrm rot="16200000">
            <a:off x="3014651" y="4949480"/>
            <a:ext cx="627142" cy="245807"/>
          </a:xfrm>
          <a:prstGeom prst="downArrow">
            <a:avLst/>
          </a:prstGeom>
          <a:solidFill>
            <a:srgbClr val="FFC000"/>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smtClean="0">
              <a:ln>
                <a:noFill/>
              </a:ln>
              <a:solidFill>
                <a:srgbClr val="0000CC"/>
              </a:solidFill>
              <a:effectLst/>
              <a:latin typeface="Times New Roman" pitchFamily="18" charset="0"/>
              <a:ea typeface="ＭＳ Ｐゴシック" charset="-128"/>
            </a:endParaRPr>
          </a:p>
        </p:txBody>
      </p:sp>
      <p:sp>
        <p:nvSpPr>
          <p:cNvPr id="87" name="下矢印 86"/>
          <p:cNvSpPr/>
          <p:nvPr/>
        </p:nvSpPr>
        <p:spPr bwMode="auto">
          <a:xfrm rot="5400000" flipH="1">
            <a:off x="5290816" y="4976592"/>
            <a:ext cx="627142" cy="245807"/>
          </a:xfrm>
          <a:prstGeom prst="downArrow">
            <a:avLst/>
          </a:prstGeom>
          <a:solidFill>
            <a:srgbClr val="FFC000"/>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400" b="1" i="0" u="none" strike="noStrike" cap="none" normalizeH="0" baseline="0" dirty="0" smtClean="0">
              <a:ln>
                <a:noFill/>
              </a:ln>
              <a:solidFill>
                <a:srgbClr val="0000CC"/>
              </a:solidFill>
              <a:effectLst/>
              <a:latin typeface="Times New Roman" pitchFamily="18" charset="0"/>
              <a:ea typeface="ＭＳ Ｐゴシック" charset="-128"/>
            </a:endParaRPr>
          </a:p>
        </p:txBody>
      </p:sp>
      <p:sp>
        <p:nvSpPr>
          <p:cNvPr id="89" name="フリーフォーム 88"/>
          <p:cNvSpPr/>
          <p:nvPr/>
        </p:nvSpPr>
        <p:spPr>
          <a:xfrm flipH="1">
            <a:off x="3588131" y="5566846"/>
            <a:ext cx="388352" cy="666647"/>
          </a:xfrm>
          <a:custGeom>
            <a:avLst/>
            <a:gdLst>
              <a:gd name="connsiteX0" fmla="*/ 0 w 584200"/>
              <a:gd name="connsiteY0" fmla="*/ 476250 h 476250"/>
              <a:gd name="connsiteX1" fmla="*/ 0 w 584200"/>
              <a:gd name="connsiteY1" fmla="*/ 336550 h 476250"/>
              <a:gd name="connsiteX2" fmla="*/ 120650 w 584200"/>
              <a:gd name="connsiteY2" fmla="*/ 336550 h 476250"/>
              <a:gd name="connsiteX3" fmla="*/ 120650 w 584200"/>
              <a:gd name="connsiteY3" fmla="*/ 228600 h 476250"/>
              <a:gd name="connsiteX4" fmla="*/ 241300 w 584200"/>
              <a:gd name="connsiteY4" fmla="*/ 228600 h 476250"/>
              <a:gd name="connsiteX5" fmla="*/ 241300 w 584200"/>
              <a:gd name="connsiteY5" fmla="*/ 177800 h 476250"/>
              <a:gd name="connsiteX6" fmla="*/ 336550 w 584200"/>
              <a:gd name="connsiteY6" fmla="*/ 177800 h 476250"/>
              <a:gd name="connsiteX7" fmla="*/ 336550 w 584200"/>
              <a:gd name="connsiteY7" fmla="*/ 107950 h 476250"/>
              <a:gd name="connsiteX8" fmla="*/ 520700 w 584200"/>
              <a:gd name="connsiteY8" fmla="*/ 107950 h 476250"/>
              <a:gd name="connsiteX9" fmla="*/ 520700 w 584200"/>
              <a:gd name="connsiteY9" fmla="*/ 38100 h 476250"/>
              <a:gd name="connsiteX10" fmla="*/ 577850 w 584200"/>
              <a:gd name="connsiteY10" fmla="*/ 38100 h 476250"/>
              <a:gd name="connsiteX11" fmla="*/ 577850 w 584200"/>
              <a:gd name="connsiteY11" fmla="*/ 0 h 476250"/>
              <a:gd name="connsiteX12" fmla="*/ 584200 w 584200"/>
              <a:gd name="connsiteY1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4200" h="476250">
                <a:moveTo>
                  <a:pt x="0" y="476250"/>
                </a:moveTo>
                <a:lnTo>
                  <a:pt x="0" y="336550"/>
                </a:lnTo>
                <a:lnTo>
                  <a:pt x="120650" y="336550"/>
                </a:lnTo>
                <a:lnTo>
                  <a:pt x="120650" y="228600"/>
                </a:lnTo>
                <a:lnTo>
                  <a:pt x="241300" y="228600"/>
                </a:lnTo>
                <a:lnTo>
                  <a:pt x="241300" y="177800"/>
                </a:lnTo>
                <a:lnTo>
                  <a:pt x="336550" y="177800"/>
                </a:lnTo>
                <a:lnTo>
                  <a:pt x="336550" y="107950"/>
                </a:lnTo>
                <a:lnTo>
                  <a:pt x="520700" y="107950"/>
                </a:lnTo>
                <a:lnTo>
                  <a:pt x="520700" y="38100"/>
                </a:lnTo>
                <a:lnTo>
                  <a:pt x="577850" y="38100"/>
                </a:lnTo>
                <a:lnTo>
                  <a:pt x="577850" y="0"/>
                </a:lnTo>
                <a:lnTo>
                  <a:pt x="584200" y="0"/>
                </a:lnTo>
              </a:path>
            </a:pathLst>
          </a:custGeom>
          <a:ln>
            <a:solidFill>
              <a:srgbClr val="0000CC"/>
            </a:solid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90" name="フリーフォーム 89"/>
          <p:cNvSpPr/>
          <p:nvPr/>
        </p:nvSpPr>
        <p:spPr>
          <a:xfrm flipH="1">
            <a:off x="3976482" y="5458611"/>
            <a:ext cx="604753" cy="666647"/>
          </a:xfrm>
          <a:custGeom>
            <a:avLst/>
            <a:gdLst>
              <a:gd name="connsiteX0" fmla="*/ 0 w 584200"/>
              <a:gd name="connsiteY0" fmla="*/ 476250 h 476250"/>
              <a:gd name="connsiteX1" fmla="*/ 0 w 584200"/>
              <a:gd name="connsiteY1" fmla="*/ 336550 h 476250"/>
              <a:gd name="connsiteX2" fmla="*/ 120650 w 584200"/>
              <a:gd name="connsiteY2" fmla="*/ 336550 h 476250"/>
              <a:gd name="connsiteX3" fmla="*/ 120650 w 584200"/>
              <a:gd name="connsiteY3" fmla="*/ 228600 h 476250"/>
              <a:gd name="connsiteX4" fmla="*/ 241300 w 584200"/>
              <a:gd name="connsiteY4" fmla="*/ 228600 h 476250"/>
              <a:gd name="connsiteX5" fmla="*/ 241300 w 584200"/>
              <a:gd name="connsiteY5" fmla="*/ 177800 h 476250"/>
              <a:gd name="connsiteX6" fmla="*/ 336550 w 584200"/>
              <a:gd name="connsiteY6" fmla="*/ 177800 h 476250"/>
              <a:gd name="connsiteX7" fmla="*/ 336550 w 584200"/>
              <a:gd name="connsiteY7" fmla="*/ 107950 h 476250"/>
              <a:gd name="connsiteX8" fmla="*/ 520700 w 584200"/>
              <a:gd name="connsiteY8" fmla="*/ 107950 h 476250"/>
              <a:gd name="connsiteX9" fmla="*/ 520700 w 584200"/>
              <a:gd name="connsiteY9" fmla="*/ 38100 h 476250"/>
              <a:gd name="connsiteX10" fmla="*/ 577850 w 584200"/>
              <a:gd name="connsiteY10" fmla="*/ 38100 h 476250"/>
              <a:gd name="connsiteX11" fmla="*/ 577850 w 584200"/>
              <a:gd name="connsiteY11" fmla="*/ 0 h 476250"/>
              <a:gd name="connsiteX12" fmla="*/ 584200 w 584200"/>
              <a:gd name="connsiteY1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4200" h="476250">
                <a:moveTo>
                  <a:pt x="0" y="476250"/>
                </a:moveTo>
                <a:lnTo>
                  <a:pt x="0" y="336550"/>
                </a:lnTo>
                <a:lnTo>
                  <a:pt x="120650" y="336550"/>
                </a:lnTo>
                <a:lnTo>
                  <a:pt x="120650" y="228600"/>
                </a:lnTo>
                <a:lnTo>
                  <a:pt x="241300" y="228600"/>
                </a:lnTo>
                <a:lnTo>
                  <a:pt x="241300" y="177800"/>
                </a:lnTo>
                <a:lnTo>
                  <a:pt x="336550" y="177800"/>
                </a:lnTo>
                <a:lnTo>
                  <a:pt x="336550" y="107950"/>
                </a:lnTo>
                <a:lnTo>
                  <a:pt x="520700" y="107950"/>
                </a:lnTo>
                <a:lnTo>
                  <a:pt x="520700" y="38100"/>
                </a:lnTo>
                <a:lnTo>
                  <a:pt x="577850" y="38100"/>
                </a:lnTo>
                <a:lnTo>
                  <a:pt x="577850" y="0"/>
                </a:lnTo>
                <a:lnTo>
                  <a:pt x="584200" y="0"/>
                </a:lnTo>
              </a:path>
            </a:pathLst>
          </a:custGeom>
          <a:ln>
            <a:solidFill>
              <a:srgbClr val="0000CC"/>
            </a:solid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91" name="フリーフォーム 90"/>
          <p:cNvSpPr/>
          <p:nvPr/>
        </p:nvSpPr>
        <p:spPr>
          <a:xfrm flipH="1">
            <a:off x="4581234" y="5594555"/>
            <a:ext cx="604753" cy="637150"/>
          </a:xfrm>
          <a:custGeom>
            <a:avLst/>
            <a:gdLst>
              <a:gd name="connsiteX0" fmla="*/ 0 w 584200"/>
              <a:gd name="connsiteY0" fmla="*/ 476250 h 476250"/>
              <a:gd name="connsiteX1" fmla="*/ 0 w 584200"/>
              <a:gd name="connsiteY1" fmla="*/ 336550 h 476250"/>
              <a:gd name="connsiteX2" fmla="*/ 120650 w 584200"/>
              <a:gd name="connsiteY2" fmla="*/ 336550 h 476250"/>
              <a:gd name="connsiteX3" fmla="*/ 120650 w 584200"/>
              <a:gd name="connsiteY3" fmla="*/ 228600 h 476250"/>
              <a:gd name="connsiteX4" fmla="*/ 241300 w 584200"/>
              <a:gd name="connsiteY4" fmla="*/ 228600 h 476250"/>
              <a:gd name="connsiteX5" fmla="*/ 241300 w 584200"/>
              <a:gd name="connsiteY5" fmla="*/ 177800 h 476250"/>
              <a:gd name="connsiteX6" fmla="*/ 336550 w 584200"/>
              <a:gd name="connsiteY6" fmla="*/ 177800 h 476250"/>
              <a:gd name="connsiteX7" fmla="*/ 336550 w 584200"/>
              <a:gd name="connsiteY7" fmla="*/ 107950 h 476250"/>
              <a:gd name="connsiteX8" fmla="*/ 520700 w 584200"/>
              <a:gd name="connsiteY8" fmla="*/ 107950 h 476250"/>
              <a:gd name="connsiteX9" fmla="*/ 520700 w 584200"/>
              <a:gd name="connsiteY9" fmla="*/ 38100 h 476250"/>
              <a:gd name="connsiteX10" fmla="*/ 577850 w 584200"/>
              <a:gd name="connsiteY10" fmla="*/ 38100 h 476250"/>
              <a:gd name="connsiteX11" fmla="*/ 577850 w 584200"/>
              <a:gd name="connsiteY11" fmla="*/ 0 h 476250"/>
              <a:gd name="connsiteX12" fmla="*/ 584200 w 584200"/>
              <a:gd name="connsiteY1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4200" h="476250">
                <a:moveTo>
                  <a:pt x="0" y="476250"/>
                </a:moveTo>
                <a:lnTo>
                  <a:pt x="0" y="336550"/>
                </a:lnTo>
                <a:lnTo>
                  <a:pt x="120650" y="336550"/>
                </a:lnTo>
                <a:lnTo>
                  <a:pt x="120650" y="228600"/>
                </a:lnTo>
                <a:lnTo>
                  <a:pt x="241300" y="228600"/>
                </a:lnTo>
                <a:lnTo>
                  <a:pt x="241300" y="177800"/>
                </a:lnTo>
                <a:lnTo>
                  <a:pt x="336550" y="177800"/>
                </a:lnTo>
                <a:lnTo>
                  <a:pt x="336550" y="107950"/>
                </a:lnTo>
                <a:lnTo>
                  <a:pt x="520700" y="107950"/>
                </a:lnTo>
                <a:lnTo>
                  <a:pt x="520700" y="38100"/>
                </a:lnTo>
                <a:lnTo>
                  <a:pt x="577850" y="38100"/>
                </a:lnTo>
                <a:lnTo>
                  <a:pt x="577850" y="0"/>
                </a:lnTo>
                <a:lnTo>
                  <a:pt x="584200" y="0"/>
                </a:lnTo>
              </a:path>
            </a:pathLst>
          </a:custGeom>
          <a:ln>
            <a:solidFill>
              <a:srgbClr val="0000CC"/>
            </a:solidFill>
          </a:ln>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cxnSp>
        <p:nvCxnSpPr>
          <p:cNvPr id="93" name="直線コネクタ 92"/>
          <p:cNvCxnSpPr>
            <a:stCxn id="89" idx="0"/>
            <a:endCxn id="90" idx="10"/>
          </p:cNvCxnSpPr>
          <p:nvPr/>
        </p:nvCxnSpPr>
        <p:spPr bwMode="auto">
          <a:xfrm flipV="1">
            <a:off x="3976483" y="5511943"/>
            <a:ext cx="6572" cy="721550"/>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94" name="直線コネクタ 93"/>
          <p:cNvCxnSpPr/>
          <p:nvPr/>
        </p:nvCxnSpPr>
        <p:spPr bwMode="auto">
          <a:xfrm flipV="1">
            <a:off x="4581235" y="5510154"/>
            <a:ext cx="6572" cy="72155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75" name="テキスト ボックス 74"/>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kumimoji="1" lang="en-US" altLang="ja-JP" b="1" dirty="0" smtClean="0">
                <a:solidFill>
                  <a:srgbClr val="FF0000"/>
                </a:solidFill>
                <a:latin typeface="+mj-ea"/>
                <a:ea typeface="+mj-ea"/>
              </a:rPr>
              <a:t>194</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mc:AlternateContent xmlns:mc="http://schemas.openxmlformats.org/markup-compatibility/2006" xmlns:a14="http://schemas.microsoft.com/office/drawing/2010/main">
        <mc:Choice Requires="a14">
          <p:sp>
            <p:nvSpPr>
              <p:cNvPr id="5" name="正方形/長方形 4"/>
              <p:cNvSpPr/>
              <p:nvPr/>
            </p:nvSpPr>
            <p:spPr>
              <a:xfrm>
                <a:off x="3419872" y="4869160"/>
                <a:ext cx="209890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i="1" smtClean="0">
                          <a:solidFill>
                            <a:srgbClr val="0000CC"/>
                          </a:solidFill>
                          <a:latin typeface="Cambria Math"/>
                        </a:rPr>
                        <m:t>𝒁</m:t>
                      </m:r>
                      <m:d>
                        <m:dPr>
                          <m:ctrlPr>
                            <a:rPr lang="en-US" altLang="ja-JP" b="1" i="1">
                              <a:solidFill>
                                <a:srgbClr val="0000CC"/>
                              </a:solidFill>
                              <a:latin typeface="Cambria Math"/>
                            </a:rPr>
                          </m:ctrlPr>
                        </m:dPr>
                        <m:e>
                          <m:r>
                            <a:rPr lang="en-US" altLang="ja-JP" b="1" i="1">
                              <a:solidFill>
                                <a:srgbClr val="0000CC"/>
                              </a:solidFill>
                              <a:latin typeface="Cambria Math"/>
                            </a:rPr>
                            <m:t>𝒕</m:t>
                          </m:r>
                        </m:e>
                      </m:d>
                      <m:r>
                        <a:rPr lang="en-US" altLang="ja-JP" b="1" i="1" smtClean="0">
                          <a:solidFill>
                            <a:srgbClr val="0000CC"/>
                          </a:solidFill>
                          <a:latin typeface="Cambria Math"/>
                        </a:rPr>
                        <m:t>=</m:t>
                      </m:r>
                      <m:r>
                        <a:rPr lang="en-US" altLang="ja-JP" b="1" i="1" smtClean="0">
                          <a:solidFill>
                            <a:srgbClr val="0000CC"/>
                          </a:solidFill>
                          <a:latin typeface="Cambria Math"/>
                        </a:rPr>
                        <m:t>𝑰</m:t>
                      </m:r>
                      <m:d>
                        <m:dPr>
                          <m:ctrlPr>
                            <a:rPr lang="en-US" altLang="ja-JP" b="1" i="1" smtClean="0">
                              <a:solidFill>
                                <a:srgbClr val="0000CC"/>
                              </a:solidFill>
                              <a:latin typeface="Cambria Math"/>
                            </a:rPr>
                          </m:ctrlPr>
                        </m:dPr>
                        <m:e>
                          <m:r>
                            <a:rPr lang="en-US" altLang="ja-JP" b="1" i="1" smtClean="0">
                              <a:solidFill>
                                <a:srgbClr val="0000CC"/>
                              </a:solidFill>
                              <a:latin typeface="Cambria Math"/>
                            </a:rPr>
                            <m:t>𝒕</m:t>
                          </m:r>
                        </m:e>
                      </m:d>
                      <m:r>
                        <a:rPr lang="en-US" altLang="ja-JP" b="1" i="1" smtClean="0">
                          <a:solidFill>
                            <a:srgbClr val="0000CC"/>
                          </a:solidFill>
                          <a:latin typeface="Cambria Math"/>
                        </a:rPr>
                        <m:t>−</m:t>
                      </m:r>
                      <m:r>
                        <a:rPr lang="en-US" altLang="ja-JP" b="1" i="1" smtClean="0">
                          <a:solidFill>
                            <a:srgbClr val="0000CC"/>
                          </a:solidFill>
                          <a:latin typeface="Cambria Math"/>
                        </a:rPr>
                        <m:t>𝑶</m:t>
                      </m:r>
                      <m:r>
                        <a:rPr lang="en-US" altLang="ja-JP" b="1" i="1" smtClean="0">
                          <a:solidFill>
                            <a:srgbClr val="0000CC"/>
                          </a:solidFill>
                          <a:latin typeface="Cambria Math"/>
                        </a:rPr>
                        <m:t>(</m:t>
                      </m:r>
                      <m:r>
                        <a:rPr lang="en-US" altLang="ja-JP" b="1" i="1" smtClean="0">
                          <a:solidFill>
                            <a:srgbClr val="0000CC"/>
                          </a:solidFill>
                          <a:latin typeface="Cambria Math"/>
                        </a:rPr>
                        <m:t>𝒕</m:t>
                      </m:r>
                      <m:r>
                        <a:rPr lang="en-US" altLang="ja-JP" b="1" i="1" smtClean="0">
                          <a:solidFill>
                            <a:srgbClr val="0000CC"/>
                          </a:solidFill>
                          <a:latin typeface="Cambria Math"/>
                        </a:rPr>
                        <m:t>)</m:t>
                      </m:r>
                    </m:oMath>
                  </m:oMathPara>
                </a14:m>
                <a:endParaRPr lang="en-US" altLang="ja-JP" b="1" dirty="0">
                  <a:solidFill>
                    <a:srgbClr val="0000CC"/>
                  </a:solidFill>
                </a:endParaRPr>
              </a:p>
            </p:txBody>
          </p:sp>
        </mc:Choice>
        <mc:Fallback xmlns="">
          <p:sp>
            <p:nvSpPr>
              <p:cNvPr id="5" name="正方形/長方形 4"/>
              <p:cNvSpPr>
                <a:spLocks noRot="1" noChangeAspect="1" noMove="1" noResize="1" noEditPoints="1" noAdjustHandles="1" noChangeArrowheads="1" noChangeShapeType="1" noTextEdit="1"/>
              </p:cNvSpPr>
              <p:nvPr/>
            </p:nvSpPr>
            <p:spPr>
              <a:xfrm>
                <a:off x="3419872" y="4869160"/>
                <a:ext cx="2098908" cy="369332"/>
              </a:xfrm>
              <a:prstGeom prst="rect">
                <a:avLst/>
              </a:prstGeom>
              <a:blipFill rotWithShape="1">
                <a:blip r:embed="rId9"/>
                <a:stretch>
                  <a:fillRect b="-1500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38373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 5"/>
          <p:cNvSpPr>
            <a:spLocks noGrp="1"/>
          </p:cNvSpPr>
          <p:nvPr>
            <p:ph type="sldNum" sz="quarter" idx="12"/>
          </p:nvPr>
        </p:nvSpPr>
        <p:spPr/>
        <p:txBody>
          <a:bodyPr/>
          <a:lstStyle/>
          <a:p>
            <a:fld id="{2E732968-6BBD-48BD-8DEC-9C1632CB8779}" type="slidenum">
              <a:rPr lang="en-US" altLang="ja-JP"/>
              <a:pPr/>
              <a:t>16</a:t>
            </a:fld>
            <a:endParaRPr lang="en-US" altLang="ja-JP"/>
          </a:p>
        </p:txBody>
      </p:sp>
      <p:sp>
        <p:nvSpPr>
          <p:cNvPr id="35842" name="Rectangle 2"/>
          <p:cNvSpPr>
            <a:spLocks noGrp="1" noChangeArrowheads="1"/>
          </p:cNvSpPr>
          <p:nvPr>
            <p:ph type="title"/>
          </p:nvPr>
        </p:nvSpPr>
        <p:spPr/>
        <p:txBody>
          <a:bodyPr/>
          <a:lstStyle/>
          <a:p>
            <a:r>
              <a:rPr lang="ja-JP" altLang="en-US"/>
              <a:t>在庫グラフ</a:t>
            </a:r>
          </a:p>
        </p:txBody>
      </p:sp>
      <p:sp>
        <p:nvSpPr>
          <p:cNvPr id="35843" name="Rectangle 3"/>
          <p:cNvSpPr>
            <a:spLocks noGrp="1" noChangeArrowheads="1"/>
          </p:cNvSpPr>
          <p:nvPr>
            <p:ph type="body" idx="1"/>
          </p:nvPr>
        </p:nvSpPr>
        <p:spPr>
          <a:xfrm>
            <a:off x="466725" y="1485900"/>
            <a:ext cx="8426450" cy="2555875"/>
          </a:xfrm>
        </p:spPr>
        <p:txBody>
          <a:bodyPr/>
          <a:lstStyle/>
          <a:p>
            <a:r>
              <a:rPr lang="ja-JP" altLang="en-US" dirty="0"/>
              <a:t>在庫量の時間変化を表す</a:t>
            </a:r>
          </a:p>
          <a:p>
            <a:pPr lvl="1"/>
            <a:r>
              <a:rPr lang="ja-JP" altLang="en-US" dirty="0"/>
              <a:t>入庫して増え、需要で減る</a:t>
            </a:r>
          </a:p>
        </p:txBody>
      </p:sp>
      <p:sp>
        <p:nvSpPr>
          <p:cNvPr id="35844" name="Line 4"/>
          <p:cNvSpPr>
            <a:spLocks noChangeShapeType="1"/>
          </p:cNvSpPr>
          <p:nvPr/>
        </p:nvSpPr>
        <p:spPr bwMode="auto">
          <a:xfrm flipV="1">
            <a:off x="1327150" y="3384550"/>
            <a:ext cx="0" cy="2473325"/>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35845" name="Line 5"/>
          <p:cNvSpPr>
            <a:spLocks noChangeShapeType="1"/>
          </p:cNvSpPr>
          <p:nvPr/>
        </p:nvSpPr>
        <p:spPr bwMode="auto">
          <a:xfrm>
            <a:off x="1327150" y="5857875"/>
            <a:ext cx="6499225" cy="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35857" name="Freeform 17"/>
          <p:cNvSpPr>
            <a:spLocks/>
          </p:cNvSpPr>
          <p:nvPr/>
        </p:nvSpPr>
        <p:spPr bwMode="auto">
          <a:xfrm>
            <a:off x="1384300" y="3670300"/>
            <a:ext cx="1965325" cy="1944688"/>
          </a:xfrm>
          <a:custGeom>
            <a:avLst/>
            <a:gdLst/>
            <a:ahLst/>
            <a:cxnLst>
              <a:cxn ang="0">
                <a:pos x="0" y="0"/>
              </a:cxn>
              <a:cxn ang="0">
                <a:pos x="441" y="178"/>
              </a:cxn>
              <a:cxn ang="0">
                <a:pos x="788" y="593"/>
              </a:cxn>
              <a:cxn ang="0">
                <a:pos x="1271" y="958"/>
              </a:cxn>
              <a:cxn ang="0">
                <a:pos x="1474" y="1254"/>
              </a:cxn>
              <a:cxn ang="0">
                <a:pos x="1593" y="1296"/>
              </a:cxn>
            </a:cxnLst>
            <a:rect l="0" t="0" r="r" b="b"/>
            <a:pathLst>
              <a:path w="1593" h="1310">
                <a:moveTo>
                  <a:pt x="0" y="0"/>
                </a:moveTo>
                <a:cubicBezTo>
                  <a:pt x="155" y="39"/>
                  <a:pt x="310" y="79"/>
                  <a:pt x="441" y="178"/>
                </a:cubicBezTo>
                <a:cubicBezTo>
                  <a:pt x="572" y="277"/>
                  <a:pt x="650" y="463"/>
                  <a:pt x="788" y="593"/>
                </a:cubicBezTo>
                <a:cubicBezTo>
                  <a:pt x="926" y="723"/>
                  <a:pt x="1157" y="848"/>
                  <a:pt x="1271" y="958"/>
                </a:cubicBezTo>
                <a:cubicBezTo>
                  <a:pt x="1385" y="1068"/>
                  <a:pt x="1420" y="1198"/>
                  <a:pt x="1474" y="1254"/>
                </a:cubicBezTo>
                <a:cubicBezTo>
                  <a:pt x="1528" y="1310"/>
                  <a:pt x="1560" y="1303"/>
                  <a:pt x="1593" y="1296"/>
                </a:cubicBezTo>
              </a:path>
            </a:pathLst>
          </a:custGeom>
          <a:noFill/>
          <a:ln w="9525">
            <a:solidFill>
              <a:schemeClr val="tx1"/>
            </a:solidFill>
            <a:round/>
            <a:headEnd/>
            <a:tailEnd/>
          </a:ln>
          <a:effectLst/>
        </p:spPr>
        <p:txBody>
          <a:bodyPr/>
          <a:lstStyle/>
          <a:p>
            <a:endParaRPr lang="ja-JP" altLang="en-US"/>
          </a:p>
        </p:txBody>
      </p:sp>
      <p:sp>
        <p:nvSpPr>
          <p:cNvPr id="35858" name="Freeform 18"/>
          <p:cNvSpPr>
            <a:spLocks/>
          </p:cNvSpPr>
          <p:nvPr/>
        </p:nvSpPr>
        <p:spPr bwMode="auto">
          <a:xfrm>
            <a:off x="3346450" y="3468688"/>
            <a:ext cx="2057400" cy="1870075"/>
          </a:xfrm>
          <a:custGeom>
            <a:avLst/>
            <a:gdLst/>
            <a:ahLst/>
            <a:cxnLst>
              <a:cxn ang="0">
                <a:pos x="0" y="0"/>
              </a:cxn>
              <a:cxn ang="0">
                <a:pos x="238" y="458"/>
              </a:cxn>
              <a:cxn ang="0">
                <a:pos x="610" y="712"/>
              </a:cxn>
              <a:cxn ang="0">
                <a:pos x="847" y="974"/>
              </a:cxn>
              <a:cxn ang="0">
                <a:pos x="1296" y="1178"/>
              </a:cxn>
            </a:cxnLst>
            <a:rect l="0" t="0" r="r" b="b"/>
            <a:pathLst>
              <a:path w="1296" h="1178">
                <a:moveTo>
                  <a:pt x="0" y="0"/>
                </a:moveTo>
                <a:cubicBezTo>
                  <a:pt x="68" y="169"/>
                  <a:pt x="136" y="339"/>
                  <a:pt x="238" y="458"/>
                </a:cubicBezTo>
                <a:cubicBezTo>
                  <a:pt x="340" y="577"/>
                  <a:pt x="509" y="626"/>
                  <a:pt x="610" y="712"/>
                </a:cubicBezTo>
                <a:cubicBezTo>
                  <a:pt x="711" y="798"/>
                  <a:pt x="733" y="896"/>
                  <a:pt x="847" y="974"/>
                </a:cubicBezTo>
                <a:cubicBezTo>
                  <a:pt x="961" y="1052"/>
                  <a:pt x="1128" y="1115"/>
                  <a:pt x="1296" y="1178"/>
                </a:cubicBezTo>
              </a:path>
            </a:pathLst>
          </a:custGeom>
          <a:noFill/>
          <a:ln w="9525">
            <a:solidFill>
              <a:schemeClr val="tx1"/>
            </a:solidFill>
            <a:round/>
            <a:headEnd/>
            <a:tailEnd/>
          </a:ln>
          <a:effectLst/>
        </p:spPr>
        <p:txBody>
          <a:bodyPr/>
          <a:lstStyle/>
          <a:p>
            <a:endParaRPr lang="ja-JP" altLang="en-US"/>
          </a:p>
        </p:txBody>
      </p:sp>
      <p:sp>
        <p:nvSpPr>
          <p:cNvPr id="35859" name="Freeform 19"/>
          <p:cNvSpPr>
            <a:spLocks/>
          </p:cNvSpPr>
          <p:nvPr/>
        </p:nvSpPr>
        <p:spPr bwMode="auto">
          <a:xfrm>
            <a:off x="5403850" y="3643313"/>
            <a:ext cx="1928813" cy="1936750"/>
          </a:xfrm>
          <a:custGeom>
            <a:avLst/>
            <a:gdLst/>
            <a:ahLst/>
            <a:cxnLst>
              <a:cxn ang="0">
                <a:pos x="0" y="0"/>
              </a:cxn>
              <a:cxn ang="0">
                <a:pos x="365" y="949"/>
              </a:cxn>
              <a:cxn ang="0">
                <a:pos x="856" y="1229"/>
              </a:cxn>
              <a:cxn ang="0">
                <a:pos x="941" y="1373"/>
              </a:cxn>
            </a:cxnLst>
            <a:rect l="0" t="0" r="r" b="b"/>
            <a:pathLst>
              <a:path w="952" h="1373">
                <a:moveTo>
                  <a:pt x="0" y="0"/>
                </a:moveTo>
                <a:cubicBezTo>
                  <a:pt x="111" y="372"/>
                  <a:pt x="222" y="744"/>
                  <a:pt x="365" y="949"/>
                </a:cubicBezTo>
                <a:cubicBezTo>
                  <a:pt x="508" y="1154"/>
                  <a:pt x="760" y="1158"/>
                  <a:pt x="856" y="1229"/>
                </a:cubicBezTo>
                <a:cubicBezTo>
                  <a:pt x="952" y="1300"/>
                  <a:pt x="946" y="1336"/>
                  <a:pt x="941" y="1373"/>
                </a:cubicBezTo>
              </a:path>
            </a:pathLst>
          </a:custGeom>
          <a:noFill/>
          <a:ln w="9525">
            <a:solidFill>
              <a:schemeClr val="tx1"/>
            </a:solidFill>
            <a:round/>
            <a:headEnd/>
            <a:tailEnd/>
          </a:ln>
          <a:effectLst/>
        </p:spPr>
        <p:txBody>
          <a:bodyPr/>
          <a:lstStyle/>
          <a:p>
            <a:endParaRPr lang="ja-JP" altLang="en-US"/>
          </a:p>
        </p:txBody>
      </p:sp>
      <p:sp>
        <p:nvSpPr>
          <p:cNvPr id="35860" name="Line 20"/>
          <p:cNvSpPr>
            <a:spLocks noChangeShapeType="1"/>
          </p:cNvSpPr>
          <p:nvPr/>
        </p:nvSpPr>
        <p:spPr bwMode="auto">
          <a:xfrm flipV="1">
            <a:off x="3348038" y="3495675"/>
            <a:ext cx="0" cy="2125663"/>
          </a:xfrm>
          <a:prstGeom prst="line">
            <a:avLst/>
          </a:prstGeom>
          <a:noFill/>
          <a:ln w="9525">
            <a:solidFill>
              <a:schemeClr val="tx1"/>
            </a:solidFill>
            <a:round/>
            <a:headEnd/>
            <a:tailEnd/>
          </a:ln>
          <a:effectLst/>
        </p:spPr>
        <p:txBody>
          <a:bodyPr/>
          <a:lstStyle/>
          <a:p>
            <a:endParaRPr lang="ja-JP" altLang="en-US"/>
          </a:p>
        </p:txBody>
      </p:sp>
      <p:sp>
        <p:nvSpPr>
          <p:cNvPr id="35861" name="Line 21"/>
          <p:cNvSpPr>
            <a:spLocks noChangeShapeType="1"/>
          </p:cNvSpPr>
          <p:nvPr/>
        </p:nvSpPr>
        <p:spPr bwMode="auto">
          <a:xfrm flipV="1">
            <a:off x="5392738" y="3644900"/>
            <a:ext cx="0" cy="1693863"/>
          </a:xfrm>
          <a:prstGeom prst="line">
            <a:avLst/>
          </a:prstGeom>
          <a:noFill/>
          <a:ln w="9525">
            <a:solidFill>
              <a:schemeClr val="tx1"/>
            </a:solidFill>
            <a:round/>
            <a:headEnd/>
            <a:tailEnd/>
          </a:ln>
          <a:effectLst/>
        </p:spPr>
        <p:txBody>
          <a:bodyPr/>
          <a:lstStyle/>
          <a:p>
            <a:endParaRPr lang="ja-JP" altLang="en-US"/>
          </a:p>
        </p:txBody>
      </p:sp>
      <p:sp>
        <p:nvSpPr>
          <p:cNvPr id="3" name="角丸四角形 2"/>
          <p:cNvSpPr/>
          <p:nvPr/>
        </p:nvSpPr>
        <p:spPr bwMode="auto">
          <a:xfrm>
            <a:off x="1907704" y="2636912"/>
            <a:ext cx="4830618" cy="863023"/>
          </a:xfrm>
          <a:prstGeom prst="roundRect">
            <a:avLst/>
          </a:prstGeom>
          <a:solidFill>
            <a:srgbClr val="FFC000">
              <a:alpha val="20000"/>
            </a:srgbClr>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mc:AlternateContent xmlns:mc="http://schemas.openxmlformats.org/markup-compatibility/2006" xmlns:a14="http://schemas.microsoft.com/office/drawing/2010/main">
        <mc:Choice Requires="a14">
          <p:sp>
            <p:nvSpPr>
              <p:cNvPr id="15" name="正方形/長方形 14"/>
              <p:cNvSpPr/>
              <p:nvPr/>
            </p:nvSpPr>
            <p:spPr>
              <a:xfrm>
                <a:off x="2411760" y="2852936"/>
                <a:ext cx="375525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400" b="1" i="1" smtClean="0">
                          <a:solidFill>
                            <a:srgbClr val="0000CC"/>
                          </a:solidFill>
                          <a:latin typeface="Cambria Math"/>
                        </a:rPr>
                        <m:t>𝒁</m:t>
                      </m:r>
                      <m:d>
                        <m:dPr>
                          <m:ctrlPr>
                            <a:rPr lang="en-US" altLang="ja-JP" sz="2400" b="1" i="1">
                              <a:solidFill>
                                <a:srgbClr val="0000CC"/>
                              </a:solidFill>
                              <a:latin typeface="Cambria Math"/>
                            </a:rPr>
                          </m:ctrlPr>
                        </m:dPr>
                        <m:e>
                          <m:r>
                            <a:rPr lang="en-US" altLang="ja-JP" sz="2400" b="1" i="1">
                              <a:solidFill>
                                <a:srgbClr val="0000CC"/>
                              </a:solidFill>
                              <a:latin typeface="Cambria Math"/>
                            </a:rPr>
                            <m:t>𝒕</m:t>
                          </m:r>
                        </m:e>
                      </m:d>
                      <m:r>
                        <a:rPr lang="en-US" altLang="ja-JP" sz="2400" b="1" i="1" smtClean="0">
                          <a:solidFill>
                            <a:srgbClr val="0000CC"/>
                          </a:solidFill>
                          <a:latin typeface="Cambria Math"/>
                        </a:rPr>
                        <m:t>=</m:t>
                      </m:r>
                      <m:r>
                        <a:rPr lang="en-US" altLang="ja-JP" sz="2400" b="1" i="1" smtClean="0">
                          <a:solidFill>
                            <a:srgbClr val="0000CC"/>
                          </a:solidFill>
                          <a:latin typeface="Cambria Math"/>
                        </a:rPr>
                        <m:t>𝑰</m:t>
                      </m:r>
                      <m:d>
                        <m:dPr>
                          <m:ctrlPr>
                            <a:rPr lang="en-US" altLang="ja-JP" sz="2400" b="1" i="1" smtClean="0">
                              <a:solidFill>
                                <a:srgbClr val="0000CC"/>
                              </a:solidFill>
                              <a:latin typeface="Cambria Math"/>
                            </a:rPr>
                          </m:ctrlPr>
                        </m:dPr>
                        <m:e>
                          <m:r>
                            <a:rPr lang="en-US" altLang="ja-JP" sz="2400" b="1" i="1" smtClean="0">
                              <a:solidFill>
                                <a:srgbClr val="0000CC"/>
                              </a:solidFill>
                              <a:latin typeface="Cambria Math"/>
                            </a:rPr>
                            <m:t>𝒕</m:t>
                          </m:r>
                        </m:e>
                      </m:d>
                      <m:r>
                        <a:rPr lang="en-US" altLang="ja-JP" sz="2400" b="1" i="1" smtClean="0">
                          <a:solidFill>
                            <a:srgbClr val="0000CC"/>
                          </a:solidFill>
                          <a:latin typeface="Cambria Math"/>
                        </a:rPr>
                        <m:t>−</m:t>
                      </m:r>
                      <m:r>
                        <a:rPr lang="en-US" altLang="ja-JP" sz="2400" b="1" i="1" smtClean="0">
                          <a:solidFill>
                            <a:srgbClr val="0000CC"/>
                          </a:solidFill>
                          <a:latin typeface="Cambria Math"/>
                        </a:rPr>
                        <m:t>𝑶</m:t>
                      </m:r>
                      <m:d>
                        <m:dPr>
                          <m:ctrlPr>
                            <a:rPr lang="en-US" altLang="ja-JP" sz="2400" b="1" i="1" smtClean="0">
                              <a:solidFill>
                                <a:srgbClr val="0000CC"/>
                              </a:solidFill>
                              <a:latin typeface="Cambria Math"/>
                            </a:rPr>
                          </m:ctrlPr>
                        </m:dPr>
                        <m:e>
                          <m:r>
                            <a:rPr lang="en-US" altLang="ja-JP" sz="2400" b="1" i="1" smtClean="0">
                              <a:solidFill>
                                <a:srgbClr val="0000CC"/>
                              </a:solidFill>
                              <a:latin typeface="Cambria Math"/>
                            </a:rPr>
                            <m:t>𝒕</m:t>
                          </m:r>
                        </m:e>
                      </m:d>
                      <m:r>
                        <a:rPr lang="en-US" altLang="ja-JP" sz="2400" b="1" i="1" smtClean="0">
                          <a:solidFill>
                            <a:srgbClr val="0000CC"/>
                          </a:solidFill>
                          <a:latin typeface="Cambria Math"/>
                        </a:rPr>
                        <m:t>+</m:t>
                      </m:r>
                      <m:r>
                        <a:rPr lang="en-US" altLang="ja-JP" sz="2400" b="1" i="1" smtClean="0">
                          <a:solidFill>
                            <a:srgbClr val="0000CC"/>
                          </a:solidFill>
                          <a:latin typeface="Cambria Math"/>
                        </a:rPr>
                        <m:t>𝒁</m:t>
                      </m:r>
                      <m:r>
                        <a:rPr lang="en-US" altLang="ja-JP" sz="2400" b="1" i="1" smtClean="0">
                          <a:solidFill>
                            <a:srgbClr val="0000CC"/>
                          </a:solidFill>
                          <a:latin typeface="Cambria Math"/>
                        </a:rPr>
                        <m:t>(</m:t>
                      </m:r>
                      <m:r>
                        <a:rPr lang="en-US" altLang="ja-JP" sz="2400" b="1" i="1" smtClean="0">
                          <a:solidFill>
                            <a:srgbClr val="0000CC"/>
                          </a:solidFill>
                          <a:latin typeface="Cambria Math"/>
                        </a:rPr>
                        <m:t>𝟎</m:t>
                      </m:r>
                      <m:r>
                        <a:rPr lang="en-US" altLang="ja-JP" sz="2400" b="1" i="1" smtClean="0">
                          <a:solidFill>
                            <a:srgbClr val="0000CC"/>
                          </a:solidFill>
                          <a:latin typeface="Cambria Math"/>
                        </a:rPr>
                        <m:t>)</m:t>
                      </m:r>
                    </m:oMath>
                  </m:oMathPara>
                </a14:m>
                <a:endParaRPr lang="en-US" altLang="ja-JP" sz="2400" b="1" dirty="0">
                  <a:solidFill>
                    <a:srgbClr val="0000CC"/>
                  </a:solidFill>
                </a:endParaRPr>
              </a:p>
            </p:txBody>
          </p:sp>
        </mc:Choice>
        <mc:Fallback xmlns="">
          <p:sp>
            <p:nvSpPr>
              <p:cNvPr id="15" name="正方形/長方形 14"/>
              <p:cNvSpPr>
                <a:spLocks noRot="1" noChangeAspect="1" noMove="1" noResize="1" noEditPoints="1" noAdjustHandles="1" noChangeArrowheads="1" noChangeShapeType="1" noTextEdit="1"/>
              </p:cNvSpPr>
              <p:nvPr/>
            </p:nvSpPr>
            <p:spPr>
              <a:xfrm>
                <a:off x="2411760" y="2852936"/>
                <a:ext cx="3755259" cy="461665"/>
              </a:xfrm>
              <a:prstGeom prst="rect">
                <a:avLst/>
              </a:prstGeom>
              <a:blipFill rotWithShape="1">
                <a:blip r:embed="rId3"/>
                <a:stretch>
                  <a:fillRect b="-1973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5968854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7550F041-B6FF-44E8-BEF0-934B000F04C6}" type="slidenum">
              <a:rPr lang="en-US" altLang="ja-JP"/>
              <a:pPr/>
              <a:t>17</a:t>
            </a:fld>
            <a:endParaRPr lang="en-US" altLang="ja-JP"/>
          </a:p>
        </p:txBody>
      </p:sp>
      <p:sp>
        <p:nvSpPr>
          <p:cNvPr id="92162" name="Rectangle 2"/>
          <p:cNvSpPr>
            <a:spLocks noGrp="1" noChangeArrowheads="1"/>
          </p:cNvSpPr>
          <p:nvPr>
            <p:ph type="title"/>
          </p:nvPr>
        </p:nvSpPr>
        <p:spPr/>
        <p:txBody>
          <a:bodyPr/>
          <a:lstStyle/>
          <a:p>
            <a:r>
              <a:rPr lang="ja-JP" altLang="en-US"/>
              <a:t>累積（在庫）グラフ</a:t>
            </a:r>
          </a:p>
        </p:txBody>
      </p:sp>
      <p:sp>
        <p:nvSpPr>
          <p:cNvPr id="92163" name="Rectangle 3"/>
          <p:cNvSpPr>
            <a:spLocks noGrp="1" noChangeArrowheads="1"/>
          </p:cNvSpPr>
          <p:nvPr>
            <p:ph type="body" idx="1"/>
          </p:nvPr>
        </p:nvSpPr>
        <p:spPr>
          <a:xfrm>
            <a:off x="466725" y="1485900"/>
            <a:ext cx="8426450" cy="1398588"/>
          </a:xfrm>
        </p:spPr>
        <p:txBody>
          <a:bodyPr/>
          <a:lstStyle/>
          <a:p>
            <a:r>
              <a:rPr lang="ja-JP" altLang="en-US"/>
              <a:t>累積入庫量と累積出庫量</a:t>
            </a:r>
          </a:p>
        </p:txBody>
      </p:sp>
      <p:sp>
        <p:nvSpPr>
          <p:cNvPr id="92164" name="Line 4"/>
          <p:cNvSpPr>
            <a:spLocks noChangeShapeType="1"/>
          </p:cNvSpPr>
          <p:nvPr/>
        </p:nvSpPr>
        <p:spPr bwMode="auto">
          <a:xfrm flipV="1">
            <a:off x="2362200" y="3048000"/>
            <a:ext cx="0" cy="297180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92165" name="Line 5"/>
          <p:cNvSpPr>
            <a:spLocks noChangeShapeType="1"/>
          </p:cNvSpPr>
          <p:nvPr/>
        </p:nvSpPr>
        <p:spPr bwMode="auto">
          <a:xfrm>
            <a:off x="2362200" y="6019800"/>
            <a:ext cx="4953000" cy="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92167" name="Text Box 7"/>
          <p:cNvSpPr txBox="1">
            <a:spLocks noChangeArrowheads="1"/>
          </p:cNvSpPr>
          <p:nvPr/>
        </p:nvSpPr>
        <p:spPr bwMode="auto">
          <a:xfrm>
            <a:off x="5318125" y="4568825"/>
            <a:ext cx="1454150" cy="396875"/>
          </a:xfrm>
          <a:prstGeom prst="rect">
            <a:avLst/>
          </a:prstGeom>
          <a:noFill/>
          <a:ln w="9525">
            <a:noFill/>
            <a:miter lim="800000"/>
            <a:headEnd/>
            <a:tailEnd/>
          </a:ln>
          <a:effectLst/>
        </p:spPr>
        <p:txBody>
          <a:bodyPr wrap="none">
            <a:spAutoFit/>
          </a:bodyPr>
          <a:lstStyle/>
          <a:p>
            <a:pPr algn="l"/>
            <a:r>
              <a:rPr lang="ja-JP" altLang="en-US" sz="2000" b="1">
                <a:solidFill>
                  <a:srgbClr val="FF0000"/>
                </a:solidFill>
                <a:latin typeface="HG丸ｺﾞｼｯｸM-PRO" pitchFamily="50" charset="-128"/>
                <a:ea typeface="HG丸ｺﾞｼｯｸM-PRO" pitchFamily="50" charset="-128"/>
              </a:rPr>
              <a:t>累積出庫量</a:t>
            </a:r>
          </a:p>
        </p:txBody>
      </p:sp>
      <p:sp>
        <p:nvSpPr>
          <p:cNvPr id="92172" name="Freeform 12"/>
          <p:cNvSpPr>
            <a:spLocks/>
          </p:cNvSpPr>
          <p:nvPr/>
        </p:nvSpPr>
        <p:spPr bwMode="auto">
          <a:xfrm>
            <a:off x="2400300" y="2751138"/>
            <a:ext cx="4321175" cy="3024187"/>
          </a:xfrm>
          <a:custGeom>
            <a:avLst/>
            <a:gdLst/>
            <a:ahLst/>
            <a:cxnLst>
              <a:cxn ang="0">
                <a:pos x="20" y="1803"/>
              </a:cxn>
              <a:cxn ang="0">
                <a:pos x="43" y="1768"/>
              </a:cxn>
              <a:cxn ang="0">
                <a:pos x="279" y="1365"/>
              </a:cxn>
              <a:cxn ang="0">
                <a:pos x="688" y="1060"/>
              </a:cxn>
              <a:cxn ang="0">
                <a:pos x="1230" y="904"/>
              </a:cxn>
              <a:cxn ang="0">
                <a:pos x="1760" y="202"/>
              </a:cxn>
              <a:cxn ang="0">
                <a:pos x="2491" y="0"/>
              </a:cxn>
            </a:cxnLst>
            <a:rect l="0" t="0" r="r" b="b"/>
            <a:pathLst>
              <a:path w="2491" h="1841">
                <a:moveTo>
                  <a:pt x="20" y="1803"/>
                </a:moveTo>
                <a:cubicBezTo>
                  <a:pt x="10" y="1822"/>
                  <a:pt x="0" y="1841"/>
                  <a:pt x="43" y="1768"/>
                </a:cubicBezTo>
                <a:cubicBezTo>
                  <a:pt x="86" y="1695"/>
                  <a:pt x="172" y="1483"/>
                  <a:pt x="279" y="1365"/>
                </a:cubicBezTo>
                <a:cubicBezTo>
                  <a:pt x="386" y="1247"/>
                  <a:pt x="530" y="1137"/>
                  <a:pt x="688" y="1060"/>
                </a:cubicBezTo>
                <a:cubicBezTo>
                  <a:pt x="846" y="983"/>
                  <a:pt x="1051" y="1047"/>
                  <a:pt x="1230" y="904"/>
                </a:cubicBezTo>
                <a:cubicBezTo>
                  <a:pt x="1409" y="761"/>
                  <a:pt x="1550" y="353"/>
                  <a:pt x="1760" y="202"/>
                </a:cubicBezTo>
                <a:cubicBezTo>
                  <a:pt x="1970" y="51"/>
                  <a:pt x="2230" y="25"/>
                  <a:pt x="2491" y="0"/>
                </a:cubicBezTo>
              </a:path>
            </a:pathLst>
          </a:custGeom>
          <a:noFill/>
          <a:ln w="28575" cmpd="sng">
            <a:solidFill>
              <a:srgbClr val="3333FF"/>
            </a:solidFill>
            <a:round/>
            <a:headEnd/>
            <a:tailEnd/>
          </a:ln>
          <a:effectLst/>
        </p:spPr>
        <p:txBody>
          <a:bodyPr/>
          <a:lstStyle/>
          <a:p>
            <a:endParaRPr lang="ja-JP" altLang="en-US"/>
          </a:p>
        </p:txBody>
      </p:sp>
      <p:sp>
        <p:nvSpPr>
          <p:cNvPr id="92174" name="Freeform 14"/>
          <p:cNvSpPr>
            <a:spLocks/>
          </p:cNvSpPr>
          <p:nvPr/>
        </p:nvSpPr>
        <p:spPr bwMode="auto">
          <a:xfrm>
            <a:off x="2438400" y="2989263"/>
            <a:ext cx="4665663" cy="3001962"/>
          </a:xfrm>
          <a:custGeom>
            <a:avLst/>
            <a:gdLst/>
            <a:ahLst/>
            <a:cxnLst>
              <a:cxn ang="0">
                <a:pos x="82" y="1872"/>
              </a:cxn>
              <a:cxn ang="0">
                <a:pos x="128" y="1872"/>
              </a:cxn>
              <a:cxn ang="0">
                <a:pos x="848" y="1757"/>
              </a:cxn>
              <a:cxn ang="0">
                <a:pos x="1268" y="1336"/>
              </a:cxn>
              <a:cxn ang="0">
                <a:pos x="1775" y="1106"/>
              </a:cxn>
              <a:cxn ang="0">
                <a:pos x="2311" y="282"/>
              </a:cxn>
              <a:cxn ang="0">
                <a:pos x="2939" y="0"/>
              </a:cxn>
            </a:cxnLst>
            <a:rect l="0" t="0" r="r" b="b"/>
            <a:pathLst>
              <a:path w="2939" h="1891">
                <a:moveTo>
                  <a:pt x="82" y="1872"/>
                </a:moveTo>
                <a:cubicBezTo>
                  <a:pt x="41" y="1881"/>
                  <a:pt x="0" y="1891"/>
                  <a:pt x="128" y="1872"/>
                </a:cubicBezTo>
                <a:cubicBezTo>
                  <a:pt x="256" y="1853"/>
                  <a:pt x="658" y="1846"/>
                  <a:pt x="848" y="1757"/>
                </a:cubicBezTo>
                <a:cubicBezTo>
                  <a:pt x="1038" y="1668"/>
                  <a:pt x="1114" y="1444"/>
                  <a:pt x="1268" y="1336"/>
                </a:cubicBezTo>
                <a:cubicBezTo>
                  <a:pt x="1422" y="1228"/>
                  <a:pt x="1601" y="1282"/>
                  <a:pt x="1775" y="1106"/>
                </a:cubicBezTo>
                <a:cubicBezTo>
                  <a:pt x="1949" y="930"/>
                  <a:pt x="2117" y="466"/>
                  <a:pt x="2311" y="282"/>
                </a:cubicBezTo>
                <a:cubicBezTo>
                  <a:pt x="2505" y="98"/>
                  <a:pt x="2835" y="47"/>
                  <a:pt x="2939" y="0"/>
                </a:cubicBezTo>
              </a:path>
            </a:pathLst>
          </a:custGeom>
          <a:noFill/>
          <a:ln w="19050" cmpd="sng">
            <a:solidFill>
              <a:srgbClr val="FF0000"/>
            </a:solidFill>
            <a:round/>
            <a:headEnd/>
            <a:tailEnd/>
          </a:ln>
          <a:effectLst/>
        </p:spPr>
        <p:txBody>
          <a:bodyPr/>
          <a:lstStyle/>
          <a:p>
            <a:endParaRPr lang="ja-JP" altLang="en-US"/>
          </a:p>
        </p:txBody>
      </p:sp>
      <p:sp>
        <p:nvSpPr>
          <p:cNvPr id="92177" name="Text Box 17"/>
          <p:cNvSpPr txBox="1">
            <a:spLocks noChangeArrowheads="1"/>
          </p:cNvSpPr>
          <p:nvPr/>
        </p:nvSpPr>
        <p:spPr bwMode="auto">
          <a:xfrm>
            <a:off x="3146815" y="3116987"/>
            <a:ext cx="1454150" cy="396875"/>
          </a:xfrm>
          <a:prstGeom prst="rect">
            <a:avLst/>
          </a:prstGeom>
          <a:noFill/>
          <a:ln w="9525">
            <a:noFill/>
            <a:miter lim="800000"/>
            <a:headEnd/>
            <a:tailEnd/>
          </a:ln>
          <a:effectLst/>
        </p:spPr>
        <p:txBody>
          <a:bodyPr wrap="none">
            <a:spAutoFit/>
          </a:bodyPr>
          <a:lstStyle/>
          <a:p>
            <a:pPr algn="l"/>
            <a:r>
              <a:rPr lang="ja-JP" altLang="en-US" sz="2000" b="1" dirty="0">
                <a:solidFill>
                  <a:srgbClr val="3333FF"/>
                </a:solidFill>
                <a:latin typeface="HG丸ｺﾞｼｯｸM-PRO" pitchFamily="50" charset="-128"/>
                <a:ea typeface="HG丸ｺﾞｼｯｸM-PRO" pitchFamily="50" charset="-128"/>
              </a:rPr>
              <a:t>累積入庫量</a:t>
            </a:r>
          </a:p>
        </p:txBody>
      </p:sp>
      <p:sp>
        <p:nvSpPr>
          <p:cNvPr id="13" name="雲 12"/>
          <p:cNvSpPr/>
          <p:nvPr/>
        </p:nvSpPr>
        <p:spPr bwMode="auto">
          <a:xfrm>
            <a:off x="5318125" y="1570892"/>
            <a:ext cx="3545058" cy="1477108"/>
          </a:xfrm>
          <a:prstGeom prst="cloud">
            <a:avLst/>
          </a:prstGeom>
          <a:solidFill>
            <a:srgbClr val="00CC99">
              <a:alpha val="27843"/>
            </a:srgbClr>
          </a:solidFill>
          <a:ln w="9525" cap="flat" cmpd="sng" algn="ctr">
            <a:no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rgbClr val="FF0000"/>
                </a:solidFill>
                <a:effectLst/>
                <a:latin typeface="Times New Roman" pitchFamily="18" charset="0"/>
                <a:ea typeface="ＭＳ Ｐゴシック" charset="-128"/>
              </a:rPr>
              <a:t>これで分かることは何か</a:t>
            </a: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1516020132"/>
              </p:ext>
            </p:extLst>
          </p:nvPr>
        </p:nvGraphicFramePr>
        <p:xfrm>
          <a:off x="6840538" y="4629150"/>
          <a:ext cx="527050" cy="336550"/>
        </p:xfrm>
        <a:graphic>
          <a:graphicData uri="http://schemas.openxmlformats.org/presentationml/2006/ole">
            <mc:AlternateContent xmlns:mc="http://schemas.openxmlformats.org/markup-compatibility/2006">
              <mc:Choice xmlns:v="urn:schemas-microsoft-com:vml" Requires="v">
                <p:oleObj spid="_x0000_s3102" name="数式" r:id="rId4" imgW="317160" imgH="203040" progId="Equation.3">
                  <p:embed/>
                </p:oleObj>
              </mc:Choice>
              <mc:Fallback>
                <p:oleObj name="数式" r:id="rId4" imgW="31716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538" y="4629150"/>
                        <a:ext cx="527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オブジェクト 2"/>
          <p:cNvGraphicFramePr>
            <a:graphicFrameLocks noChangeAspect="1"/>
          </p:cNvGraphicFramePr>
          <p:nvPr>
            <p:extLst>
              <p:ext uri="{D42A27DB-BD31-4B8C-83A1-F6EECF244321}">
                <p14:modId xmlns:p14="http://schemas.microsoft.com/office/powerpoint/2010/main" val="2887455247"/>
              </p:ext>
            </p:extLst>
          </p:nvPr>
        </p:nvGraphicFramePr>
        <p:xfrm>
          <a:off x="4618831" y="3205162"/>
          <a:ext cx="461963" cy="336550"/>
        </p:xfrm>
        <a:graphic>
          <a:graphicData uri="http://schemas.openxmlformats.org/presentationml/2006/ole">
            <mc:AlternateContent xmlns:mc="http://schemas.openxmlformats.org/markup-compatibility/2006">
              <mc:Choice xmlns:v="urn:schemas-microsoft-com:vml" Requires="v">
                <p:oleObj spid="_x0000_s3103" name="数式" r:id="rId6" imgW="279360" imgH="203040" progId="Equation.3">
                  <p:embed/>
                </p:oleObj>
              </mc:Choice>
              <mc:Fallback>
                <p:oleObj name="数式" r:id="rId6" imgW="279360" imgH="203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18831" y="3205162"/>
                        <a:ext cx="4619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7978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C201EE5C-EA07-463E-8546-FEA76B8981E1}" type="slidenum">
              <a:rPr lang="en-US" altLang="ja-JP"/>
              <a:pPr/>
              <a:t>18</a:t>
            </a:fld>
            <a:endParaRPr lang="en-US" altLang="ja-JP"/>
          </a:p>
        </p:txBody>
      </p:sp>
      <p:sp>
        <p:nvSpPr>
          <p:cNvPr id="205826" name="Rectangle 2"/>
          <p:cNvSpPr>
            <a:spLocks noGrp="1" noChangeArrowheads="1"/>
          </p:cNvSpPr>
          <p:nvPr>
            <p:ph type="title"/>
          </p:nvPr>
        </p:nvSpPr>
        <p:spPr/>
        <p:txBody>
          <a:bodyPr/>
          <a:lstStyle/>
          <a:p>
            <a:r>
              <a:rPr lang="ja-JP" altLang="en-US"/>
              <a:t>累積グラフ、在庫量</a:t>
            </a:r>
          </a:p>
        </p:txBody>
      </p:sp>
      <p:sp>
        <p:nvSpPr>
          <p:cNvPr id="205827" name="Rectangle 3"/>
          <p:cNvSpPr>
            <a:spLocks noGrp="1" noChangeArrowheads="1"/>
          </p:cNvSpPr>
          <p:nvPr>
            <p:ph type="body" idx="1"/>
          </p:nvPr>
        </p:nvSpPr>
        <p:spPr>
          <a:xfrm>
            <a:off x="466725" y="1485900"/>
            <a:ext cx="8426450" cy="1398588"/>
          </a:xfrm>
        </p:spPr>
        <p:txBody>
          <a:bodyPr/>
          <a:lstStyle/>
          <a:p>
            <a:r>
              <a:rPr lang="ja-JP" altLang="en-US" dirty="0"/>
              <a:t>累積入庫量と累積</a:t>
            </a:r>
            <a:r>
              <a:rPr lang="ja-JP" altLang="en-US" dirty="0" smtClean="0"/>
              <a:t>出庫量の差？</a:t>
            </a:r>
            <a:endParaRPr lang="ja-JP" altLang="en-US" dirty="0"/>
          </a:p>
        </p:txBody>
      </p:sp>
      <p:sp>
        <p:nvSpPr>
          <p:cNvPr id="205828" name="Line 4"/>
          <p:cNvSpPr>
            <a:spLocks noChangeShapeType="1"/>
          </p:cNvSpPr>
          <p:nvPr/>
        </p:nvSpPr>
        <p:spPr bwMode="auto">
          <a:xfrm flipV="1">
            <a:off x="2362200" y="3048000"/>
            <a:ext cx="0" cy="297180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205829" name="Line 5"/>
          <p:cNvSpPr>
            <a:spLocks noChangeShapeType="1"/>
          </p:cNvSpPr>
          <p:nvPr/>
        </p:nvSpPr>
        <p:spPr bwMode="auto">
          <a:xfrm>
            <a:off x="2362200" y="6019800"/>
            <a:ext cx="4953000" cy="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205830" name="Text Box 6"/>
          <p:cNvSpPr txBox="1">
            <a:spLocks noChangeArrowheads="1"/>
          </p:cNvSpPr>
          <p:nvPr/>
        </p:nvSpPr>
        <p:spPr bwMode="auto">
          <a:xfrm>
            <a:off x="5318125" y="4568825"/>
            <a:ext cx="1454150" cy="396875"/>
          </a:xfrm>
          <a:prstGeom prst="rect">
            <a:avLst/>
          </a:prstGeom>
          <a:noFill/>
          <a:ln w="9525">
            <a:noFill/>
            <a:miter lim="800000"/>
            <a:headEnd/>
            <a:tailEnd/>
          </a:ln>
          <a:effectLst/>
        </p:spPr>
        <p:txBody>
          <a:bodyPr wrap="none">
            <a:spAutoFit/>
          </a:bodyPr>
          <a:lstStyle/>
          <a:p>
            <a:pPr algn="l"/>
            <a:r>
              <a:rPr lang="ja-JP" altLang="en-US" sz="2000" b="1">
                <a:solidFill>
                  <a:srgbClr val="FF0000"/>
                </a:solidFill>
                <a:latin typeface="HG丸ｺﾞｼｯｸM-PRO" pitchFamily="50" charset="-128"/>
                <a:ea typeface="HG丸ｺﾞｼｯｸM-PRO" pitchFamily="50" charset="-128"/>
              </a:rPr>
              <a:t>累積出庫量</a:t>
            </a:r>
          </a:p>
        </p:txBody>
      </p:sp>
      <p:sp>
        <p:nvSpPr>
          <p:cNvPr id="205831" name="Freeform 7"/>
          <p:cNvSpPr>
            <a:spLocks/>
          </p:cNvSpPr>
          <p:nvPr/>
        </p:nvSpPr>
        <p:spPr bwMode="auto">
          <a:xfrm>
            <a:off x="2400300" y="2751138"/>
            <a:ext cx="4321175" cy="3024187"/>
          </a:xfrm>
          <a:custGeom>
            <a:avLst/>
            <a:gdLst/>
            <a:ahLst/>
            <a:cxnLst>
              <a:cxn ang="0">
                <a:pos x="20" y="1803"/>
              </a:cxn>
              <a:cxn ang="0">
                <a:pos x="43" y="1768"/>
              </a:cxn>
              <a:cxn ang="0">
                <a:pos x="279" y="1365"/>
              </a:cxn>
              <a:cxn ang="0">
                <a:pos x="688" y="1060"/>
              </a:cxn>
              <a:cxn ang="0">
                <a:pos x="1230" y="904"/>
              </a:cxn>
              <a:cxn ang="0">
                <a:pos x="1760" y="202"/>
              </a:cxn>
              <a:cxn ang="0">
                <a:pos x="2491" y="0"/>
              </a:cxn>
            </a:cxnLst>
            <a:rect l="0" t="0" r="r" b="b"/>
            <a:pathLst>
              <a:path w="2491" h="1841">
                <a:moveTo>
                  <a:pt x="20" y="1803"/>
                </a:moveTo>
                <a:cubicBezTo>
                  <a:pt x="10" y="1822"/>
                  <a:pt x="0" y="1841"/>
                  <a:pt x="43" y="1768"/>
                </a:cubicBezTo>
                <a:cubicBezTo>
                  <a:pt x="86" y="1695"/>
                  <a:pt x="172" y="1483"/>
                  <a:pt x="279" y="1365"/>
                </a:cubicBezTo>
                <a:cubicBezTo>
                  <a:pt x="386" y="1247"/>
                  <a:pt x="530" y="1137"/>
                  <a:pt x="688" y="1060"/>
                </a:cubicBezTo>
                <a:cubicBezTo>
                  <a:pt x="846" y="983"/>
                  <a:pt x="1051" y="1047"/>
                  <a:pt x="1230" y="904"/>
                </a:cubicBezTo>
                <a:cubicBezTo>
                  <a:pt x="1409" y="761"/>
                  <a:pt x="1550" y="353"/>
                  <a:pt x="1760" y="202"/>
                </a:cubicBezTo>
                <a:cubicBezTo>
                  <a:pt x="1970" y="51"/>
                  <a:pt x="2230" y="25"/>
                  <a:pt x="2491" y="0"/>
                </a:cubicBezTo>
              </a:path>
            </a:pathLst>
          </a:custGeom>
          <a:noFill/>
          <a:ln w="28575" cmpd="sng">
            <a:solidFill>
              <a:srgbClr val="3333FF"/>
            </a:solidFill>
            <a:round/>
            <a:headEnd/>
            <a:tailEnd/>
          </a:ln>
          <a:effectLst/>
        </p:spPr>
        <p:txBody>
          <a:bodyPr/>
          <a:lstStyle/>
          <a:p>
            <a:endParaRPr lang="ja-JP" altLang="en-US"/>
          </a:p>
        </p:txBody>
      </p:sp>
      <p:sp>
        <p:nvSpPr>
          <p:cNvPr id="205832" name="Freeform 8"/>
          <p:cNvSpPr>
            <a:spLocks/>
          </p:cNvSpPr>
          <p:nvPr/>
        </p:nvSpPr>
        <p:spPr bwMode="auto">
          <a:xfrm>
            <a:off x="2438400" y="2989263"/>
            <a:ext cx="4665663" cy="3001962"/>
          </a:xfrm>
          <a:custGeom>
            <a:avLst/>
            <a:gdLst/>
            <a:ahLst/>
            <a:cxnLst>
              <a:cxn ang="0">
                <a:pos x="82" y="1872"/>
              </a:cxn>
              <a:cxn ang="0">
                <a:pos x="128" y="1872"/>
              </a:cxn>
              <a:cxn ang="0">
                <a:pos x="848" y="1757"/>
              </a:cxn>
              <a:cxn ang="0">
                <a:pos x="1268" y="1336"/>
              </a:cxn>
              <a:cxn ang="0">
                <a:pos x="1775" y="1106"/>
              </a:cxn>
              <a:cxn ang="0">
                <a:pos x="2311" y="282"/>
              </a:cxn>
              <a:cxn ang="0">
                <a:pos x="2939" y="0"/>
              </a:cxn>
            </a:cxnLst>
            <a:rect l="0" t="0" r="r" b="b"/>
            <a:pathLst>
              <a:path w="2939" h="1891">
                <a:moveTo>
                  <a:pt x="82" y="1872"/>
                </a:moveTo>
                <a:cubicBezTo>
                  <a:pt x="41" y="1881"/>
                  <a:pt x="0" y="1891"/>
                  <a:pt x="128" y="1872"/>
                </a:cubicBezTo>
                <a:cubicBezTo>
                  <a:pt x="256" y="1853"/>
                  <a:pt x="658" y="1846"/>
                  <a:pt x="848" y="1757"/>
                </a:cubicBezTo>
                <a:cubicBezTo>
                  <a:pt x="1038" y="1668"/>
                  <a:pt x="1114" y="1444"/>
                  <a:pt x="1268" y="1336"/>
                </a:cubicBezTo>
                <a:cubicBezTo>
                  <a:pt x="1422" y="1228"/>
                  <a:pt x="1601" y="1282"/>
                  <a:pt x="1775" y="1106"/>
                </a:cubicBezTo>
                <a:cubicBezTo>
                  <a:pt x="1949" y="930"/>
                  <a:pt x="2117" y="466"/>
                  <a:pt x="2311" y="282"/>
                </a:cubicBezTo>
                <a:cubicBezTo>
                  <a:pt x="2505" y="98"/>
                  <a:pt x="2835" y="47"/>
                  <a:pt x="2939" y="0"/>
                </a:cubicBezTo>
              </a:path>
            </a:pathLst>
          </a:custGeom>
          <a:noFill/>
          <a:ln w="19050" cmpd="sng">
            <a:solidFill>
              <a:srgbClr val="FF0000"/>
            </a:solidFill>
            <a:round/>
            <a:headEnd/>
            <a:tailEnd/>
          </a:ln>
          <a:effectLst/>
        </p:spPr>
        <p:txBody>
          <a:bodyPr/>
          <a:lstStyle/>
          <a:p>
            <a:endParaRPr lang="ja-JP" altLang="en-US"/>
          </a:p>
        </p:txBody>
      </p:sp>
      <p:sp>
        <p:nvSpPr>
          <p:cNvPr id="205833" name="Line 9"/>
          <p:cNvSpPr>
            <a:spLocks noChangeShapeType="1"/>
          </p:cNvSpPr>
          <p:nvPr/>
        </p:nvSpPr>
        <p:spPr bwMode="auto">
          <a:xfrm>
            <a:off x="4983163" y="3648075"/>
            <a:ext cx="0" cy="1271588"/>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205834" name="Line 10"/>
          <p:cNvSpPr>
            <a:spLocks noChangeShapeType="1"/>
          </p:cNvSpPr>
          <p:nvPr/>
        </p:nvSpPr>
        <p:spPr bwMode="auto">
          <a:xfrm>
            <a:off x="4983163" y="4956175"/>
            <a:ext cx="0" cy="1060450"/>
          </a:xfrm>
          <a:prstGeom prst="line">
            <a:avLst/>
          </a:prstGeom>
          <a:noFill/>
          <a:ln w="9525">
            <a:solidFill>
              <a:schemeClr val="tx1"/>
            </a:solidFill>
            <a:prstDash val="dash"/>
            <a:round/>
            <a:headEnd/>
            <a:tailEnd/>
          </a:ln>
          <a:effectLst/>
        </p:spPr>
        <p:txBody>
          <a:bodyPr/>
          <a:lstStyle/>
          <a:p>
            <a:endParaRPr lang="ja-JP" altLang="en-US"/>
          </a:p>
        </p:txBody>
      </p:sp>
      <p:sp>
        <p:nvSpPr>
          <p:cNvPr id="205835" name="Text Box 11"/>
          <p:cNvSpPr txBox="1">
            <a:spLocks noChangeArrowheads="1"/>
          </p:cNvSpPr>
          <p:nvPr/>
        </p:nvSpPr>
        <p:spPr bwMode="auto">
          <a:xfrm>
            <a:off x="3395663" y="3175000"/>
            <a:ext cx="1454150" cy="396875"/>
          </a:xfrm>
          <a:prstGeom prst="rect">
            <a:avLst/>
          </a:prstGeom>
          <a:noFill/>
          <a:ln w="9525">
            <a:noFill/>
            <a:miter lim="800000"/>
            <a:headEnd/>
            <a:tailEnd/>
          </a:ln>
          <a:effectLst/>
        </p:spPr>
        <p:txBody>
          <a:bodyPr wrap="none">
            <a:spAutoFit/>
          </a:bodyPr>
          <a:lstStyle/>
          <a:p>
            <a:pPr algn="l"/>
            <a:r>
              <a:rPr lang="ja-JP" altLang="en-US" sz="2000" b="1">
                <a:solidFill>
                  <a:srgbClr val="3333FF"/>
                </a:solidFill>
                <a:latin typeface="HG丸ｺﾞｼｯｸM-PRO" pitchFamily="50" charset="-128"/>
                <a:ea typeface="HG丸ｺﾞｼｯｸM-PRO" pitchFamily="50" charset="-128"/>
              </a:rPr>
              <a:t>累積入庫量</a:t>
            </a:r>
          </a:p>
        </p:txBody>
      </p:sp>
      <p:sp>
        <p:nvSpPr>
          <p:cNvPr id="15" name="円形吹き出し 14"/>
          <p:cNvSpPr/>
          <p:nvPr/>
        </p:nvSpPr>
        <p:spPr bwMode="auto">
          <a:xfrm>
            <a:off x="942535" y="4600136"/>
            <a:ext cx="2222695" cy="858128"/>
          </a:xfrm>
          <a:prstGeom prst="wedgeEllipseCallout">
            <a:avLst>
              <a:gd name="adj1" fmla="val 129800"/>
              <a:gd name="adj2" fmla="val -75475"/>
            </a:avLst>
          </a:prstGeom>
          <a:solidFill>
            <a:srgbClr val="92D050"/>
          </a:solidFill>
          <a:ln w="9525" cap="flat" cmpd="sng" algn="ctr">
            <a:solidFill>
              <a:srgbClr val="92D05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在庫量</a:t>
            </a:r>
          </a:p>
        </p:txBody>
      </p:sp>
    </p:spTree>
    <p:extLst>
      <p:ext uri="{BB962C8B-B14F-4D97-AF65-F5344CB8AC3E}">
        <p14:creationId xmlns:p14="http://schemas.microsoft.com/office/powerpoint/2010/main" val="157913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50A8FB39-AFE0-4798-B32C-37CF2273A829}" type="slidenum">
              <a:rPr lang="en-US" altLang="ja-JP"/>
              <a:pPr/>
              <a:t>19</a:t>
            </a:fld>
            <a:endParaRPr lang="en-US" altLang="ja-JP"/>
          </a:p>
        </p:txBody>
      </p:sp>
      <p:sp>
        <p:nvSpPr>
          <p:cNvPr id="159746" name="Rectangle 2"/>
          <p:cNvSpPr>
            <a:spLocks noGrp="1" noChangeArrowheads="1"/>
          </p:cNvSpPr>
          <p:nvPr>
            <p:ph type="title"/>
          </p:nvPr>
        </p:nvSpPr>
        <p:spPr/>
        <p:txBody>
          <a:bodyPr/>
          <a:lstStyle/>
          <a:p>
            <a:r>
              <a:rPr lang="ja-JP" altLang="en-US"/>
              <a:t>累積グラフ、滞留時間</a:t>
            </a:r>
          </a:p>
        </p:txBody>
      </p:sp>
      <p:sp>
        <p:nvSpPr>
          <p:cNvPr id="159747" name="Rectangle 3"/>
          <p:cNvSpPr>
            <a:spLocks noGrp="1" noChangeArrowheads="1"/>
          </p:cNvSpPr>
          <p:nvPr>
            <p:ph type="body" idx="1"/>
          </p:nvPr>
        </p:nvSpPr>
        <p:spPr>
          <a:xfrm>
            <a:off x="466725" y="1485900"/>
            <a:ext cx="8426450" cy="1398588"/>
          </a:xfrm>
        </p:spPr>
        <p:txBody>
          <a:bodyPr/>
          <a:lstStyle/>
          <a:p>
            <a:r>
              <a:rPr lang="ja-JP" altLang="en-US" dirty="0"/>
              <a:t>累積入庫量と累積</a:t>
            </a:r>
            <a:r>
              <a:rPr lang="ja-JP" altLang="en-US" dirty="0" smtClean="0"/>
              <a:t>出庫量の</a:t>
            </a:r>
            <a:r>
              <a:rPr lang="ja-JP" altLang="en-US" dirty="0" smtClean="0">
                <a:solidFill>
                  <a:srgbClr val="FF0000"/>
                </a:solidFill>
              </a:rPr>
              <a:t>時間差</a:t>
            </a:r>
            <a:r>
              <a:rPr lang="ja-JP" altLang="en-US" dirty="0" smtClean="0"/>
              <a:t>？</a:t>
            </a:r>
            <a:endParaRPr lang="ja-JP" altLang="en-US" dirty="0"/>
          </a:p>
        </p:txBody>
      </p:sp>
      <p:sp>
        <p:nvSpPr>
          <p:cNvPr id="159748" name="Line 4"/>
          <p:cNvSpPr>
            <a:spLocks noChangeShapeType="1"/>
          </p:cNvSpPr>
          <p:nvPr/>
        </p:nvSpPr>
        <p:spPr bwMode="auto">
          <a:xfrm flipV="1">
            <a:off x="2362200" y="3048000"/>
            <a:ext cx="0" cy="297180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159749" name="Line 5"/>
          <p:cNvSpPr>
            <a:spLocks noChangeShapeType="1"/>
          </p:cNvSpPr>
          <p:nvPr/>
        </p:nvSpPr>
        <p:spPr bwMode="auto">
          <a:xfrm>
            <a:off x="2362200" y="6019800"/>
            <a:ext cx="4953000" cy="0"/>
          </a:xfrm>
          <a:prstGeom prst="line">
            <a:avLst/>
          </a:prstGeom>
          <a:noFill/>
          <a:ln w="9525">
            <a:solidFill>
              <a:schemeClr val="tx1"/>
            </a:solidFill>
            <a:round/>
            <a:headEnd/>
            <a:tailEnd type="triangle" w="med" len="med"/>
          </a:ln>
          <a:effectLst/>
        </p:spPr>
        <p:txBody>
          <a:bodyPr wrap="none" anchor="ctr"/>
          <a:lstStyle/>
          <a:p>
            <a:endParaRPr lang="ja-JP" altLang="en-US"/>
          </a:p>
        </p:txBody>
      </p:sp>
      <p:sp>
        <p:nvSpPr>
          <p:cNvPr id="159750" name="Text Box 6"/>
          <p:cNvSpPr txBox="1">
            <a:spLocks noChangeArrowheads="1"/>
          </p:cNvSpPr>
          <p:nvPr/>
        </p:nvSpPr>
        <p:spPr bwMode="auto">
          <a:xfrm>
            <a:off x="3395663" y="3175000"/>
            <a:ext cx="1454150" cy="396875"/>
          </a:xfrm>
          <a:prstGeom prst="rect">
            <a:avLst/>
          </a:prstGeom>
          <a:noFill/>
          <a:ln w="9525">
            <a:noFill/>
            <a:miter lim="800000"/>
            <a:headEnd/>
            <a:tailEnd/>
          </a:ln>
          <a:effectLst/>
        </p:spPr>
        <p:txBody>
          <a:bodyPr wrap="none">
            <a:spAutoFit/>
          </a:bodyPr>
          <a:lstStyle/>
          <a:p>
            <a:pPr algn="l"/>
            <a:r>
              <a:rPr lang="ja-JP" altLang="en-US" sz="2000" b="1">
                <a:solidFill>
                  <a:srgbClr val="3333FF"/>
                </a:solidFill>
                <a:latin typeface="HG丸ｺﾞｼｯｸM-PRO" pitchFamily="50" charset="-128"/>
                <a:ea typeface="HG丸ｺﾞｼｯｸM-PRO" pitchFamily="50" charset="-128"/>
              </a:rPr>
              <a:t>累積入庫量</a:t>
            </a:r>
          </a:p>
        </p:txBody>
      </p:sp>
      <p:sp>
        <p:nvSpPr>
          <p:cNvPr id="159751" name="Text Box 7"/>
          <p:cNvSpPr txBox="1">
            <a:spLocks noChangeArrowheads="1"/>
          </p:cNvSpPr>
          <p:nvPr/>
        </p:nvSpPr>
        <p:spPr bwMode="auto">
          <a:xfrm>
            <a:off x="5318125" y="4568825"/>
            <a:ext cx="1454150" cy="396875"/>
          </a:xfrm>
          <a:prstGeom prst="rect">
            <a:avLst/>
          </a:prstGeom>
          <a:noFill/>
          <a:ln w="9525">
            <a:noFill/>
            <a:miter lim="800000"/>
            <a:headEnd/>
            <a:tailEnd/>
          </a:ln>
          <a:effectLst/>
        </p:spPr>
        <p:txBody>
          <a:bodyPr wrap="none">
            <a:spAutoFit/>
          </a:bodyPr>
          <a:lstStyle/>
          <a:p>
            <a:pPr algn="l"/>
            <a:r>
              <a:rPr lang="ja-JP" altLang="en-US" sz="2000" b="1">
                <a:solidFill>
                  <a:srgbClr val="FF0000"/>
                </a:solidFill>
                <a:latin typeface="HG丸ｺﾞｼｯｸM-PRO" pitchFamily="50" charset="-128"/>
                <a:ea typeface="HG丸ｺﾞｼｯｸM-PRO" pitchFamily="50" charset="-128"/>
              </a:rPr>
              <a:t>累積出庫量</a:t>
            </a:r>
          </a:p>
        </p:txBody>
      </p:sp>
      <p:sp>
        <p:nvSpPr>
          <p:cNvPr id="159752" name="Freeform 8"/>
          <p:cNvSpPr>
            <a:spLocks/>
          </p:cNvSpPr>
          <p:nvPr/>
        </p:nvSpPr>
        <p:spPr bwMode="auto">
          <a:xfrm>
            <a:off x="2400300" y="2751138"/>
            <a:ext cx="4321175" cy="3024187"/>
          </a:xfrm>
          <a:custGeom>
            <a:avLst/>
            <a:gdLst/>
            <a:ahLst/>
            <a:cxnLst>
              <a:cxn ang="0">
                <a:pos x="20" y="1803"/>
              </a:cxn>
              <a:cxn ang="0">
                <a:pos x="43" y="1768"/>
              </a:cxn>
              <a:cxn ang="0">
                <a:pos x="279" y="1365"/>
              </a:cxn>
              <a:cxn ang="0">
                <a:pos x="688" y="1060"/>
              </a:cxn>
              <a:cxn ang="0">
                <a:pos x="1230" y="904"/>
              </a:cxn>
              <a:cxn ang="0">
                <a:pos x="1760" y="202"/>
              </a:cxn>
              <a:cxn ang="0">
                <a:pos x="2491" y="0"/>
              </a:cxn>
            </a:cxnLst>
            <a:rect l="0" t="0" r="r" b="b"/>
            <a:pathLst>
              <a:path w="2491" h="1841">
                <a:moveTo>
                  <a:pt x="20" y="1803"/>
                </a:moveTo>
                <a:cubicBezTo>
                  <a:pt x="10" y="1822"/>
                  <a:pt x="0" y="1841"/>
                  <a:pt x="43" y="1768"/>
                </a:cubicBezTo>
                <a:cubicBezTo>
                  <a:pt x="86" y="1695"/>
                  <a:pt x="172" y="1483"/>
                  <a:pt x="279" y="1365"/>
                </a:cubicBezTo>
                <a:cubicBezTo>
                  <a:pt x="386" y="1247"/>
                  <a:pt x="530" y="1137"/>
                  <a:pt x="688" y="1060"/>
                </a:cubicBezTo>
                <a:cubicBezTo>
                  <a:pt x="846" y="983"/>
                  <a:pt x="1051" y="1047"/>
                  <a:pt x="1230" y="904"/>
                </a:cubicBezTo>
                <a:cubicBezTo>
                  <a:pt x="1409" y="761"/>
                  <a:pt x="1550" y="353"/>
                  <a:pt x="1760" y="202"/>
                </a:cubicBezTo>
                <a:cubicBezTo>
                  <a:pt x="1970" y="51"/>
                  <a:pt x="2230" y="25"/>
                  <a:pt x="2491" y="0"/>
                </a:cubicBezTo>
              </a:path>
            </a:pathLst>
          </a:custGeom>
          <a:noFill/>
          <a:ln w="28575" cmpd="sng">
            <a:solidFill>
              <a:srgbClr val="3333FF"/>
            </a:solidFill>
            <a:round/>
            <a:headEnd/>
            <a:tailEnd/>
          </a:ln>
          <a:effectLst/>
        </p:spPr>
        <p:txBody>
          <a:bodyPr/>
          <a:lstStyle/>
          <a:p>
            <a:endParaRPr lang="ja-JP" altLang="en-US"/>
          </a:p>
        </p:txBody>
      </p:sp>
      <p:sp>
        <p:nvSpPr>
          <p:cNvPr id="159753" name="Freeform 9"/>
          <p:cNvSpPr>
            <a:spLocks/>
          </p:cNvSpPr>
          <p:nvPr/>
        </p:nvSpPr>
        <p:spPr bwMode="auto">
          <a:xfrm>
            <a:off x="2438400" y="2989263"/>
            <a:ext cx="4665663" cy="3001962"/>
          </a:xfrm>
          <a:custGeom>
            <a:avLst/>
            <a:gdLst/>
            <a:ahLst/>
            <a:cxnLst>
              <a:cxn ang="0">
                <a:pos x="82" y="1872"/>
              </a:cxn>
              <a:cxn ang="0">
                <a:pos x="128" y="1872"/>
              </a:cxn>
              <a:cxn ang="0">
                <a:pos x="848" y="1757"/>
              </a:cxn>
              <a:cxn ang="0">
                <a:pos x="1268" y="1336"/>
              </a:cxn>
              <a:cxn ang="0">
                <a:pos x="1775" y="1106"/>
              </a:cxn>
              <a:cxn ang="0">
                <a:pos x="2311" y="282"/>
              </a:cxn>
              <a:cxn ang="0">
                <a:pos x="2939" y="0"/>
              </a:cxn>
            </a:cxnLst>
            <a:rect l="0" t="0" r="r" b="b"/>
            <a:pathLst>
              <a:path w="2939" h="1891">
                <a:moveTo>
                  <a:pt x="82" y="1872"/>
                </a:moveTo>
                <a:cubicBezTo>
                  <a:pt x="41" y="1881"/>
                  <a:pt x="0" y="1891"/>
                  <a:pt x="128" y="1872"/>
                </a:cubicBezTo>
                <a:cubicBezTo>
                  <a:pt x="256" y="1853"/>
                  <a:pt x="658" y="1846"/>
                  <a:pt x="848" y="1757"/>
                </a:cubicBezTo>
                <a:cubicBezTo>
                  <a:pt x="1038" y="1668"/>
                  <a:pt x="1114" y="1444"/>
                  <a:pt x="1268" y="1336"/>
                </a:cubicBezTo>
                <a:cubicBezTo>
                  <a:pt x="1422" y="1228"/>
                  <a:pt x="1601" y="1282"/>
                  <a:pt x="1775" y="1106"/>
                </a:cubicBezTo>
                <a:cubicBezTo>
                  <a:pt x="1949" y="930"/>
                  <a:pt x="2117" y="466"/>
                  <a:pt x="2311" y="282"/>
                </a:cubicBezTo>
                <a:cubicBezTo>
                  <a:pt x="2505" y="98"/>
                  <a:pt x="2835" y="47"/>
                  <a:pt x="2939" y="0"/>
                </a:cubicBezTo>
              </a:path>
            </a:pathLst>
          </a:custGeom>
          <a:noFill/>
          <a:ln w="19050" cmpd="sng">
            <a:solidFill>
              <a:srgbClr val="FF0000"/>
            </a:solidFill>
            <a:round/>
            <a:headEnd/>
            <a:tailEnd/>
          </a:ln>
          <a:effectLst/>
        </p:spPr>
        <p:txBody>
          <a:bodyPr/>
          <a:lstStyle/>
          <a:p>
            <a:endParaRPr lang="ja-JP" altLang="en-US"/>
          </a:p>
        </p:txBody>
      </p:sp>
      <p:sp>
        <p:nvSpPr>
          <p:cNvPr id="159754" name="Line 10"/>
          <p:cNvSpPr>
            <a:spLocks noChangeShapeType="1"/>
          </p:cNvSpPr>
          <p:nvPr/>
        </p:nvSpPr>
        <p:spPr bwMode="auto">
          <a:xfrm rot="-5400000">
            <a:off x="5125244" y="3690144"/>
            <a:ext cx="0" cy="969962"/>
          </a:xfrm>
          <a:prstGeom prst="line">
            <a:avLst/>
          </a:prstGeom>
          <a:noFill/>
          <a:ln w="38100">
            <a:solidFill>
              <a:schemeClr val="accent1"/>
            </a:solidFill>
            <a:round/>
            <a:headEnd type="triangle" w="med" len="med"/>
            <a:tailEnd type="triangle" w="med" len="med"/>
          </a:ln>
          <a:effectLst/>
        </p:spPr>
        <p:txBody>
          <a:bodyPr/>
          <a:lstStyle/>
          <a:p>
            <a:endParaRPr lang="ja-JP" altLang="en-US"/>
          </a:p>
        </p:txBody>
      </p:sp>
      <p:sp>
        <p:nvSpPr>
          <p:cNvPr id="159755" name="Line 11"/>
          <p:cNvSpPr>
            <a:spLocks noChangeShapeType="1"/>
          </p:cNvSpPr>
          <p:nvPr/>
        </p:nvSpPr>
        <p:spPr bwMode="auto">
          <a:xfrm rot="5400000">
            <a:off x="3462338" y="3078163"/>
            <a:ext cx="0" cy="2203450"/>
          </a:xfrm>
          <a:prstGeom prst="line">
            <a:avLst/>
          </a:prstGeom>
          <a:noFill/>
          <a:ln w="9525">
            <a:solidFill>
              <a:schemeClr val="tx1"/>
            </a:solidFill>
            <a:prstDash val="dash"/>
            <a:round/>
            <a:headEnd/>
            <a:tailEnd/>
          </a:ln>
          <a:effectLst/>
        </p:spPr>
        <p:txBody>
          <a:bodyPr/>
          <a:lstStyle/>
          <a:p>
            <a:endParaRPr lang="ja-JP" altLang="en-US"/>
          </a:p>
        </p:txBody>
      </p:sp>
      <p:sp>
        <p:nvSpPr>
          <p:cNvPr id="14" name="円形吹き出し 13"/>
          <p:cNvSpPr/>
          <p:nvPr/>
        </p:nvSpPr>
        <p:spPr bwMode="auto">
          <a:xfrm>
            <a:off x="970670" y="4951828"/>
            <a:ext cx="2560320" cy="858128"/>
          </a:xfrm>
          <a:prstGeom prst="wedgeEllipseCallout">
            <a:avLst>
              <a:gd name="adj1" fmla="val 112218"/>
              <a:gd name="adj2" fmla="val -131213"/>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滞留時間</a:t>
            </a:r>
          </a:p>
        </p:txBody>
      </p:sp>
    </p:spTree>
    <p:extLst>
      <p:ext uri="{BB962C8B-B14F-4D97-AF65-F5344CB8AC3E}">
        <p14:creationId xmlns:p14="http://schemas.microsoft.com/office/powerpoint/2010/main" val="394946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99" name="Freeform 35"/>
          <p:cNvSpPr>
            <a:spLocks/>
          </p:cNvSpPr>
          <p:nvPr/>
        </p:nvSpPr>
        <p:spPr bwMode="auto">
          <a:xfrm>
            <a:off x="2024612" y="3414713"/>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0" name="スライド番号プレースホルダ 5"/>
          <p:cNvSpPr>
            <a:spLocks noGrp="1"/>
          </p:cNvSpPr>
          <p:nvPr>
            <p:ph type="sldNum" sz="quarter" idx="12"/>
          </p:nvPr>
        </p:nvSpPr>
        <p:spPr/>
        <p:txBody>
          <a:bodyPr/>
          <a:lstStyle/>
          <a:p>
            <a:fld id="{9324FAB1-187D-4496-87BF-D4DB592ABEBB}" type="slidenum">
              <a:rPr lang="en-US" altLang="ja-JP"/>
              <a:pPr/>
              <a:t>20</a:t>
            </a:fld>
            <a:endParaRPr lang="en-US" altLang="ja-JP"/>
          </a:p>
        </p:txBody>
      </p:sp>
      <p:sp>
        <p:nvSpPr>
          <p:cNvPr id="36866" name="Rectangle 2"/>
          <p:cNvSpPr>
            <a:spLocks noGrp="1" noChangeArrowheads="1"/>
          </p:cNvSpPr>
          <p:nvPr>
            <p:ph type="title"/>
          </p:nvPr>
        </p:nvSpPr>
        <p:spPr/>
        <p:txBody>
          <a:bodyPr/>
          <a:lstStyle/>
          <a:p>
            <a:r>
              <a:rPr lang="ja-JP" altLang="en-US" dirty="0" smtClean="0"/>
              <a:t>制約付き在庫問題、その１</a:t>
            </a:r>
            <a:endParaRPr lang="ja-JP" altLang="en-US" dirty="0"/>
          </a:p>
        </p:txBody>
      </p:sp>
      <p:sp>
        <p:nvSpPr>
          <p:cNvPr id="36867" name="Rectangle 3"/>
          <p:cNvSpPr>
            <a:spLocks noGrp="1" noChangeArrowheads="1"/>
          </p:cNvSpPr>
          <p:nvPr>
            <p:ph type="body" idx="1"/>
          </p:nvPr>
        </p:nvSpPr>
        <p:spPr>
          <a:xfrm>
            <a:off x="466725" y="1485900"/>
            <a:ext cx="8426450" cy="1454150"/>
          </a:xfrm>
        </p:spPr>
        <p:txBody>
          <a:bodyPr/>
          <a:lstStyle/>
          <a:p>
            <a:r>
              <a:rPr lang="ja-JP" altLang="en-US" dirty="0"/>
              <a:t>予想</a:t>
            </a:r>
            <a:r>
              <a:rPr lang="ja-JP" altLang="en-US" dirty="0" smtClean="0"/>
              <a:t>需要（累積出庫量）に</a:t>
            </a:r>
            <a:r>
              <a:rPr lang="ja-JP" altLang="en-US" dirty="0"/>
              <a:t>対する最小回数</a:t>
            </a:r>
            <a:r>
              <a:rPr lang="ja-JP" altLang="en-US" dirty="0" smtClean="0"/>
              <a:t>発注は？</a:t>
            </a:r>
            <a:endParaRPr lang="en-US" altLang="ja-JP" dirty="0" smtClean="0"/>
          </a:p>
          <a:p>
            <a:pPr lvl="1"/>
            <a:r>
              <a:rPr lang="ja-JP" altLang="en-US" dirty="0" smtClean="0">
                <a:solidFill>
                  <a:srgbClr val="FF0000"/>
                </a:solidFill>
              </a:rPr>
              <a:t>倉庫容量には上限がある</a:t>
            </a:r>
            <a:endParaRPr lang="en-US" altLang="ja-JP" dirty="0" smtClean="0">
              <a:solidFill>
                <a:srgbClr val="FF0000"/>
              </a:solidFill>
            </a:endParaRPr>
          </a:p>
        </p:txBody>
      </p:sp>
      <p:sp>
        <p:nvSpPr>
          <p:cNvPr id="36873" name="Text Box 9"/>
          <p:cNvSpPr txBox="1">
            <a:spLocks noChangeArrowheads="1"/>
          </p:cNvSpPr>
          <p:nvPr/>
        </p:nvSpPr>
        <p:spPr bwMode="auto">
          <a:xfrm>
            <a:off x="5772150" y="3736975"/>
            <a:ext cx="1208088"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36896" name="Line 32"/>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36897" name="Line 33"/>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1" name="Line 9"/>
          <p:cNvSpPr>
            <a:spLocks noChangeShapeType="1"/>
          </p:cNvSpPr>
          <p:nvPr/>
        </p:nvSpPr>
        <p:spPr bwMode="auto">
          <a:xfrm>
            <a:off x="5262563" y="515778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2"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3"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Tree>
    <p:extLst>
      <p:ext uri="{BB962C8B-B14F-4D97-AF65-F5344CB8AC3E}">
        <p14:creationId xmlns:p14="http://schemas.microsoft.com/office/powerpoint/2010/main" val="33155520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2E34AFF-362A-4720-9983-7DD1914ACE43}" type="slidenum">
              <a:rPr lang="en-US" altLang="ja-JP"/>
              <a:pPr/>
              <a:t>21</a:t>
            </a:fld>
            <a:endParaRPr lang="en-US" altLang="ja-JP"/>
          </a:p>
        </p:txBody>
      </p:sp>
      <p:sp>
        <p:nvSpPr>
          <p:cNvPr id="163842" name="Rectangle 2"/>
          <p:cNvSpPr>
            <a:spLocks noGrp="1" noChangeArrowheads="1"/>
          </p:cNvSpPr>
          <p:nvPr>
            <p:ph type="title"/>
          </p:nvPr>
        </p:nvSpPr>
        <p:spPr/>
        <p:txBody>
          <a:bodyPr/>
          <a:lstStyle/>
          <a:p>
            <a:r>
              <a:rPr lang="ja-JP" altLang="en-US"/>
              <a:t>累積グラフ、在庫量制約</a:t>
            </a:r>
          </a:p>
        </p:txBody>
      </p:sp>
      <p:sp>
        <p:nvSpPr>
          <p:cNvPr id="163843" name="Rectangle 3"/>
          <p:cNvSpPr>
            <a:spLocks noGrp="1" noChangeArrowheads="1"/>
          </p:cNvSpPr>
          <p:nvPr>
            <p:ph type="body" idx="1"/>
          </p:nvPr>
        </p:nvSpPr>
        <p:spPr>
          <a:xfrm>
            <a:off x="466725" y="1485900"/>
            <a:ext cx="8426450" cy="1454150"/>
          </a:xfrm>
        </p:spPr>
        <p:txBody>
          <a:bodyPr/>
          <a:lstStyle/>
          <a:p>
            <a:r>
              <a:rPr lang="ja-JP" altLang="en-US"/>
              <a:t>予想需要に対する最小回数発注法</a:t>
            </a:r>
          </a:p>
          <a:p>
            <a:pPr lvl="1"/>
            <a:r>
              <a:rPr lang="ja-JP" altLang="en-US"/>
              <a:t>在庫量の上限制約</a:t>
            </a:r>
          </a:p>
        </p:txBody>
      </p:sp>
      <p:sp>
        <p:nvSpPr>
          <p:cNvPr id="163844" name="Text Box 4"/>
          <p:cNvSpPr txBox="1">
            <a:spLocks noChangeArrowheads="1"/>
          </p:cNvSpPr>
          <p:nvPr/>
        </p:nvSpPr>
        <p:spPr bwMode="auto">
          <a:xfrm>
            <a:off x="6748463" y="2527300"/>
            <a:ext cx="1208087" cy="336550"/>
          </a:xfrm>
          <a:prstGeom prst="rect">
            <a:avLst/>
          </a:prstGeom>
          <a:noFill/>
          <a:ln w="9525">
            <a:noFill/>
            <a:miter lim="800000"/>
            <a:headEnd/>
            <a:tailEnd/>
          </a:ln>
          <a:effectLst/>
        </p:spPr>
        <p:txBody>
          <a:bodyPr wrap="none">
            <a:spAutoFit/>
          </a:bodyPr>
          <a:lstStyle/>
          <a:p>
            <a:pPr algn="l"/>
            <a:r>
              <a:rPr lang="ja-JP" altLang="en-US" sz="1600" b="1">
                <a:solidFill>
                  <a:schemeClr val="accent1"/>
                </a:solidFill>
                <a:latin typeface="HG丸ｺﾞｼｯｸM-PRO" pitchFamily="50" charset="-128"/>
                <a:ea typeface="HG丸ｺﾞｼｯｸM-PRO" pitchFamily="50" charset="-128"/>
              </a:rPr>
              <a:t>累積入庫量</a:t>
            </a:r>
          </a:p>
        </p:txBody>
      </p:sp>
      <p:sp>
        <p:nvSpPr>
          <p:cNvPr id="163845" name="Text Box 5"/>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63846"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3847"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3848"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3849" name="Line 9"/>
          <p:cNvSpPr>
            <a:spLocks noChangeShapeType="1"/>
          </p:cNvSpPr>
          <p:nvPr/>
        </p:nvSpPr>
        <p:spPr bwMode="auto">
          <a:xfrm>
            <a:off x="5262563" y="515778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3850"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3851"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20" name="円形吹き出し 19"/>
          <p:cNvSpPr/>
          <p:nvPr/>
        </p:nvSpPr>
        <p:spPr bwMode="auto">
          <a:xfrm>
            <a:off x="2483768" y="3212976"/>
            <a:ext cx="2560320" cy="1045029"/>
          </a:xfrm>
          <a:prstGeom prst="wedgeEllipseCallout">
            <a:avLst>
              <a:gd name="adj1" fmla="val -66789"/>
              <a:gd name="adj2" fmla="val 135717"/>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a:solidFill>
                  <a:srgbClr val="0000CC"/>
                </a:solidFill>
                <a:latin typeface="HG丸ｺﾞｼｯｸM-PRO" pitchFamily="50" charset="-128"/>
                <a:ea typeface="HG丸ｺﾞｼｯｸM-PRO" pitchFamily="50" charset="-128"/>
              </a:rPr>
              <a:t>限度まで</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発注しよう</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cxnSp>
        <p:nvCxnSpPr>
          <p:cNvPr id="13" name="直線コネクタ 12"/>
          <p:cNvCxnSpPr/>
          <p:nvPr/>
        </p:nvCxnSpPr>
        <p:spPr>
          <a:xfrm flipV="1">
            <a:off x="2025432" y="515719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2051720" y="5172432"/>
            <a:ext cx="151216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4077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2E34AFF-362A-4720-9983-7DD1914ACE43}" type="slidenum">
              <a:rPr lang="en-US" altLang="ja-JP"/>
              <a:pPr/>
              <a:t>22</a:t>
            </a:fld>
            <a:endParaRPr lang="en-US" altLang="ja-JP"/>
          </a:p>
        </p:txBody>
      </p:sp>
      <p:sp>
        <p:nvSpPr>
          <p:cNvPr id="163842" name="Rectangle 2"/>
          <p:cNvSpPr>
            <a:spLocks noGrp="1" noChangeArrowheads="1"/>
          </p:cNvSpPr>
          <p:nvPr>
            <p:ph type="title"/>
          </p:nvPr>
        </p:nvSpPr>
        <p:spPr/>
        <p:txBody>
          <a:bodyPr/>
          <a:lstStyle/>
          <a:p>
            <a:r>
              <a:rPr lang="ja-JP" altLang="en-US"/>
              <a:t>累積グラフ、在庫量制約</a:t>
            </a:r>
          </a:p>
        </p:txBody>
      </p:sp>
      <p:sp>
        <p:nvSpPr>
          <p:cNvPr id="163843" name="Rectangle 3"/>
          <p:cNvSpPr>
            <a:spLocks noGrp="1" noChangeArrowheads="1"/>
          </p:cNvSpPr>
          <p:nvPr>
            <p:ph type="body" idx="1"/>
          </p:nvPr>
        </p:nvSpPr>
        <p:spPr>
          <a:xfrm>
            <a:off x="466725" y="1485900"/>
            <a:ext cx="8426450" cy="1454150"/>
          </a:xfrm>
        </p:spPr>
        <p:txBody>
          <a:bodyPr/>
          <a:lstStyle/>
          <a:p>
            <a:r>
              <a:rPr lang="ja-JP" altLang="en-US"/>
              <a:t>予想需要に対する最小回数発注法</a:t>
            </a:r>
          </a:p>
          <a:p>
            <a:pPr lvl="1"/>
            <a:r>
              <a:rPr lang="ja-JP" altLang="en-US"/>
              <a:t>在庫量の上限制約</a:t>
            </a:r>
          </a:p>
        </p:txBody>
      </p:sp>
      <p:sp>
        <p:nvSpPr>
          <p:cNvPr id="163844" name="Text Box 4"/>
          <p:cNvSpPr txBox="1">
            <a:spLocks noChangeArrowheads="1"/>
          </p:cNvSpPr>
          <p:nvPr/>
        </p:nvSpPr>
        <p:spPr bwMode="auto">
          <a:xfrm>
            <a:off x="6748463" y="2527300"/>
            <a:ext cx="1208087" cy="336550"/>
          </a:xfrm>
          <a:prstGeom prst="rect">
            <a:avLst/>
          </a:prstGeom>
          <a:noFill/>
          <a:ln w="9525">
            <a:noFill/>
            <a:miter lim="800000"/>
            <a:headEnd/>
            <a:tailEnd/>
          </a:ln>
          <a:effectLst/>
        </p:spPr>
        <p:txBody>
          <a:bodyPr wrap="none">
            <a:spAutoFit/>
          </a:bodyPr>
          <a:lstStyle/>
          <a:p>
            <a:pPr algn="l"/>
            <a:r>
              <a:rPr lang="ja-JP" altLang="en-US" sz="1600" b="1">
                <a:solidFill>
                  <a:schemeClr val="accent1"/>
                </a:solidFill>
                <a:latin typeface="HG丸ｺﾞｼｯｸM-PRO" pitchFamily="50" charset="-128"/>
                <a:ea typeface="HG丸ｺﾞｼｯｸM-PRO" pitchFamily="50" charset="-128"/>
              </a:rPr>
              <a:t>累積入庫量</a:t>
            </a:r>
          </a:p>
        </p:txBody>
      </p:sp>
      <p:sp>
        <p:nvSpPr>
          <p:cNvPr id="163845" name="Text Box 5"/>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63846"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3847"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3848"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3849" name="Line 9"/>
          <p:cNvSpPr>
            <a:spLocks noChangeShapeType="1"/>
          </p:cNvSpPr>
          <p:nvPr/>
        </p:nvSpPr>
        <p:spPr bwMode="auto">
          <a:xfrm>
            <a:off x="5262563" y="515778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3850"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3851"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63856" name="Line 16"/>
          <p:cNvSpPr>
            <a:spLocks noChangeShapeType="1"/>
          </p:cNvSpPr>
          <p:nvPr/>
        </p:nvSpPr>
        <p:spPr bwMode="auto">
          <a:xfrm>
            <a:off x="3765436" y="4323576"/>
            <a:ext cx="0" cy="849313"/>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9" name="円形吹き出し 18"/>
          <p:cNvSpPr/>
          <p:nvPr/>
        </p:nvSpPr>
        <p:spPr bwMode="auto">
          <a:xfrm>
            <a:off x="916240" y="2558143"/>
            <a:ext cx="2560320" cy="1045029"/>
          </a:xfrm>
          <a:prstGeom prst="wedgeEllipseCallout">
            <a:avLst>
              <a:gd name="adj1" fmla="val 50143"/>
              <a:gd name="adj2" fmla="val 118917"/>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限度まで</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発注しよう</a:t>
            </a:r>
          </a:p>
        </p:txBody>
      </p:sp>
      <p:sp>
        <p:nvSpPr>
          <p:cNvPr id="20" name="円形吹き出し 19"/>
          <p:cNvSpPr/>
          <p:nvPr/>
        </p:nvSpPr>
        <p:spPr bwMode="auto">
          <a:xfrm>
            <a:off x="208668" y="3951515"/>
            <a:ext cx="2560320" cy="1045029"/>
          </a:xfrm>
          <a:prstGeom prst="wedgeEllipseCallout">
            <a:avLst>
              <a:gd name="adj1" fmla="val 75228"/>
              <a:gd name="adj2" fmla="val 59541"/>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在庫なし</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発注しよう</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cxnSp>
        <p:nvCxnSpPr>
          <p:cNvPr id="22" name="直線コネクタ 21"/>
          <p:cNvCxnSpPr/>
          <p:nvPr/>
        </p:nvCxnSpPr>
        <p:spPr>
          <a:xfrm flipV="1">
            <a:off x="2025432" y="515719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2051720" y="5172432"/>
            <a:ext cx="151216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V="1">
            <a:off x="3563888" y="4293096"/>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3548648" y="4304144"/>
            <a:ext cx="151216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3675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99" name="Freeform 35"/>
          <p:cNvSpPr>
            <a:spLocks/>
          </p:cNvSpPr>
          <p:nvPr/>
        </p:nvSpPr>
        <p:spPr bwMode="auto">
          <a:xfrm>
            <a:off x="2024612" y="3414713"/>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4" name="Freeform 40"/>
          <p:cNvSpPr>
            <a:spLocks/>
          </p:cNvSpPr>
          <p:nvPr/>
        </p:nvSpPr>
        <p:spPr bwMode="auto">
          <a:xfrm>
            <a:off x="2032000" y="2577421"/>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rgbClr val="FF0000"/>
            </a:solidFill>
            <a:round/>
            <a:headEnd/>
            <a:tailEnd/>
          </a:ln>
          <a:effectLst/>
        </p:spPr>
        <p:txBody>
          <a:bodyPr/>
          <a:lstStyle/>
          <a:p>
            <a:endParaRPr lang="ja-JP" altLang="en-US"/>
          </a:p>
        </p:txBody>
      </p:sp>
      <p:sp>
        <p:nvSpPr>
          <p:cNvPr id="10" name="スライド番号プレースホルダ 5"/>
          <p:cNvSpPr>
            <a:spLocks noGrp="1"/>
          </p:cNvSpPr>
          <p:nvPr>
            <p:ph type="sldNum" sz="quarter" idx="12"/>
          </p:nvPr>
        </p:nvSpPr>
        <p:spPr/>
        <p:txBody>
          <a:bodyPr/>
          <a:lstStyle/>
          <a:p>
            <a:fld id="{9324FAB1-187D-4496-87BF-D4DB592ABEBB}" type="slidenum">
              <a:rPr lang="en-US" altLang="ja-JP"/>
              <a:pPr/>
              <a:t>23</a:t>
            </a:fld>
            <a:endParaRPr lang="en-US" altLang="ja-JP"/>
          </a:p>
        </p:txBody>
      </p:sp>
      <p:sp>
        <p:nvSpPr>
          <p:cNvPr id="36866" name="Rectangle 2"/>
          <p:cNvSpPr>
            <a:spLocks noGrp="1" noChangeArrowheads="1"/>
          </p:cNvSpPr>
          <p:nvPr>
            <p:ph type="title"/>
          </p:nvPr>
        </p:nvSpPr>
        <p:spPr/>
        <p:txBody>
          <a:bodyPr/>
          <a:lstStyle/>
          <a:p>
            <a:r>
              <a:rPr lang="ja-JP" altLang="en-US" dirty="0"/>
              <a:t>累積グラフ</a:t>
            </a:r>
            <a:r>
              <a:rPr lang="ja-JP" altLang="en-US" dirty="0" smtClean="0"/>
              <a:t>、在庫量制約</a:t>
            </a:r>
            <a:endParaRPr lang="ja-JP" altLang="en-US" dirty="0"/>
          </a:p>
        </p:txBody>
      </p:sp>
      <p:sp>
        <p:nvSpPr>
          <p:cNvPr id="36867" name="Rectangle 3"/>
          <p:cNvSpPr>
            <a:spLocks noGrp="1" noChangeArrowheads="1"/>
          </p:cNvSpPr>
          <p:nvPr>
            <p:ph type="body" idx="1"/>
          </p:nvPr>
        </p:nvSpPr>
        <p:spPr>
          <a:xfrm>
            <a:off x="466725" y="1485900"/>
            <a:ext cx="8426450" cy="1454150"/>
          </a:xfrm>
        </p:spPr>
        <p:txBody>
          <a:bodyPr/>
          <a:lstStyle/>
          <a:p>
            <a:r>
              <a:rPr lang="ja-JP" altLang="en-US" dirty="0"/>
              <a:t>予想</a:t>
            </a:r>
            <a:r>
              <a:rPr lang="ja-JP" altLang="en-US" dirty="0" smtClean="0"/>
              <a:t>需要（累積出庫量）に</a:t>
            </a:r>
            <a:r>
              <a:rPr lang="ja-JP" altLang="en-US" dirty="0"/>
              <a:t>対する最小回数</a:t>
            </a:r>
            <a:r>
              <a:rPr lang="ja-JP" altLang="en-US" dirty="0" smtClean="0"/>
              <a:t>発注は？</a:t>
            </a:r>
            <a:endParaRPr lang="en-US" altLang="ja-JP" dirty="0" smtClean="0"/>
          </a:p>
          <a:p>
            <a:pPr lvl="1"/>
            <a:r>
              <a:rPr lang="ja-JP" altLang="en-US" dirty="0" smtClean="0">
                <a:solidFill>
                  <a:srgbClr val="FF0000"/>
                </a:solidFill>
              </a:rPr>
              <a:t>倉庫容量には上限がある</a:t>
            </a:r>
            <a:endParaRPr lang="en-US" altLang="ja-JP" dirty="0" smtClean="0">
              <a:solidFill>
                <a:srgbClr val="FF0000"/>
              </a:solidFill>
            </a:endParaRPr>
          </a:p>
        </p:txBody>
      </p:sp>
      <p:sp>
        <p:nvSpPr>
          <p:cNvPr id="36873" name="Text Box 9"/>
          <p:cNvSpPr txBox="1">
            <a:spLocks noChangeArrowheads="1"/>
          </p:cNvSpPr>
          <p:nvPr/>
        </p:nvSpPr>
        <p:spPr bwMode="auto">
          <a:xfrm>
            <a:off x="5772150" y="3736975"/>
            <a:ext cx="1208088"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36896" name="Line 32"/>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36897" name="Line 33"/>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1" name="Line 9"/>
          <p:cNvSpPr>
            <a:spLocks noChangeShapeType="1"/>
          </p:cNvSpPr>
          <p:nvPr/>
        </p:nvSpPr>
        <p:spPr bwMode="auto">
          <a:xfrm>
            <a:off x="5262563" y="515778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2"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3"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5" name="上矢印 14"/>
          <p:cNvSpPr/>
          <p:nvPr/>
        </p:nvSpPr>
        <p:spPr bwMode="auto">
          <a:xfrm>
            <a:off x="3794760" y="4267200"/>
            <a:ext cx="701040" cy="716280"/>
          </a:xfrm>
          <a:prstGeom prst="upArrow">
            <a:avLst/>
          </a:prstGeom>
          <a:solidFill>
            <a:schemeClr val="accent5">
              <a:lumMod val="40000"/>
              <a:lumOff val="60000"/>
            </a:schemeClr>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Tree>
    <p:extLst>
      <p:ext uri="{BB962C8B-B14F-4D97-AF65-F5344CB8AC3E}">
        <p14:creationId xmlns:p14="http://schemas.microsoft.com/office/powerpoint/2010/main" val="321398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100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1000"/>
                            </p:stCondLst>
                            <p:childTnLst>
                              <p:par>
                                <p:cTn id="8" presetID="42" presetClass="path" presetSubtype="0" accel="50000" decel="50000" fill="hold" grpId="0" nodeType="afterEffect">
                                  <p:stCondLst>
                                    <p:cond delay="0"/>
                                  </p:stCondLst>
                                  <p:childTnLst>
                                    <p:animMotion origin="layout" path="M 0.00017 0.12214 L 2.5E-6 -2.67638E-6 " pathEditMode="relative" rAng="0" ptsTypes="AA">
                                      <p:cBhvr>
                                        <p:cTn id="9" dur="2000" fill="hold"/>
                                        <p:tgtEl>
                                          <p:spTgt spid="14"/>
                                        </p:tgtEl>
                                        <p:attrNameLst>
                                          <p:attrName>ppt_x</p:attrName>
                                          <p:attrName>ppt_y</p:attrName>
                                        </p:attrNameLst>
                                      </p:cBhvr>
                                      <p:rCtr x="-17" y="-6107"/>
                                    </p:animMotion>
                                  </p:childTnLst>
                                </p:cTn>
                              </p:par>
                            </p:childTnLst>
                          </p:cTn>
                        </p:par>
                        <p:par>
                          <p:cTn id="10" fill="hold">
                            <p:stCondLst>
                              <p:cond delay="3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2E34AFF-362A-4720-9983-7DD1914ACE43}" type="slidenum">
              <a:rPr lang="en-US" altLang="ja-JP"/>
              <a:pPr/>
              <a:t>24</a:t>
            </a:fld>
            <a:endParaRPr lang="en-US" altLang="ja-JP"/>
          </a:p>
        </p:txBody>
      </p:sp>
      <p:sp>
        <p:nvSpPr>
          <p:cNvPr id="163842" name="Rectangle 2"/>
          <p:cNvSpPr>
            <a:spLocks noGrp="1" noChangeArrowheads="1"/>
          </p:cNvSpPr>
          <p:nvPr>
            <p:ph type="title"/>
          </p:nvPr>
        </p:nvSpPr>
        <p:spPr/>
        <p:txBody>
          <a:bodyPr/>
          <a:lstStyle/>
          <a:p>
            <a:r>
              <a:rPr lang="ja-JP" altLang="en-US" dirty="0"/>
              <a:t>累積グラフ、在庫量制約</a:t>
            </a:r>
          </a:p>
        </p:txBody>
      </p:sp>
      <p:sp>
        <p:nvSpPr>
          <p:cNvPr id="163843" name="Rectangle 3"/>
          <p:cNvSpPr>
            <a:spLocks noGrp="1" noChangeArrowheads="1"/>
          </p:cNvSpPr>
          <p:nvPr>
            <p:ph type="body" idx="1"/>
          </p:nvPr>
        </p:nvSpPr>
        <p:spPr>
          <a:xfrm>
            <a:off x="466725" y="1485900"/>
            <a:ext cx="8426450" cy="1454150"/>
          </a:xfrm>
        </p:spPr>
        <p:txBody>
          <a:bodyPr/>
          <a:lstStyle/>
          <a:p>
            <a:r>
              <a:rPr lang="ja-JP" altLang="en-US"/>
              <a:t>予想需要に対する最小回数発注法</a:t>
            </a:r>
          </a:p>
          <a:p>
            <a:pPr lvl="1"/>
            <a:r>
              <a:rPr lang="ja-JP" altLang="en-US"/>
              <a:t>在庫量の上限制約</a:t>
            </a:r>
          </a:p>
        </p:txBody>
      </p:sp>
      <p:sp>
        <p:nvSpPr>
          <p:cNvPr id="163844" name="Text Box 4"/>
          <p:cNvSpPr txBox="1">
            <a:spLocks noChangeArrowheads="1"/>
          </p:cNvSpPr>
          <p:nvPr/>
        </p:nvSpPr>
        <p:spPr bwMode="auto">
          <a:xfrm>
            <a:off x="6748463" y="2527300"/>
            <a:ext cx="1208087" cy="336550"/>
          </a:xfrm>
          <a:prstGeom prst="rect">
            <a:avLst/>
          </a:prstGeom>
          <a:noFill/>
          <a:ln w="9525">
            <a:noFill/>
            <a:miter lim="800000"/>
            <a:headEnd/>
            <a:tailEnd/>
          </a:ln>
          <a:effectLst/>
        </p:spPr>
        <p:txBody>
          <a:bodyPr wrap="none">
            <a:spAutoFit/>
          </a:bodyPr>
          <a:lstStyle/>
          <a:p>
            <a:pPr algn="l"/>
            <a:r>
              <a:rPr lang="ja-JP" altLang="en-US" sz="1600" b="1">
                <a:solidFill>
                  <a:schemeClr val="accent1"/>
                </a:solidFill>
                <a:latin typeface="HG丸ｺﾞｼｯｸM-PRO" pitchFamily="50" charset="-128"/>
                <a:ea typeface="HG丸ｺﾞｼｯｸM-PRO" pitchFamily="50" charset="-128"/>
              </a:rPr>
              <a:t>累積入庫量</a:t>
            </a:r>
          </a:p>
        </p:txBody>
      </p:sp>
      <p:sp>
        <p:nvSpPr>
          <p:cNvPr id="163845" name="Text Box 5"/>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63846"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3847"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3848"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3849" name="Line 9"/>
          <p:cNvSpPr>
            <a:spLocks noChangeShapeType="1"/>
          </p:cNvSpPr>
          <p:nvPr/>
        </p:nvSpPr>
        <p:spPr bwMode="auto">
          <a:xfrm>
            <a:off x="5262563" y="515778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3850"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3851"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63855" name="Freeform 15"/>
          <p:cNvSpPr>
            <a:spLocks/>
          </p:cNvSpPr>
          <p:nvPr/>
        </p:nvSpPr>
        <p:spPr bwMode="auto">
          <a:xfrm>
            <a:off x="2020888" y="2687638"/>
            <a:ext cx="4572000" cy="3311525"/>
          </a:xfrm>
          <a:custGeom>
            <a:avLst/>
            <a:gdLst/>
            <a:ahLst/>
            <a:cxnLst>
              <a:cxn ang="0">
                <a:pos x="0" y="2086"/>
              </a:cxn>
              <a:cxn ang="0">
                <a:pos x="0" y="1567"/>
              </a:cxn>
              <a:cxn ang="0">
                <a:pos x="950" y="1567"/>
              </a:cxn>
              <a:cxn ang="0">
                <a:pos x="950" y="1049"/>
              </a:cxn>
              <a:cxn ang="0">
                <a:pos x="1889" y="1049"/>
              </a:cxn>
              <a:cxn ang="0">
                <a:pos x="1889" y="519"/>
              </a:cxn>
              <a:cxn ang="0">
                <a:pos x="2580" y="519"/>
              </a:cxn>
              <a:cxn ang="0">
                <a:pos x="2580" y="0"/>
              </a:cxn>
              <a:cxn ang="0">
                <a:pos x="2880" y="0"/>
              </a:cxn>
            </a:cxnLst>
            <a:rect l="0" t="0" r="r" b="b"/>
            <a:pathLst>
              <a:path w="2880" h="2086">
                <a:moveTo>
                  <a:pt x="0" y="2086"/>
                </a:moveTo>
                <a:lnTo>
                  <a:pt x="0" y="1567"/>
                </a:lnTo>
                <a:lnTo>
                  <a:pt x="950" y="1567"/>
                </a:lnTo>
                <a:lnTo>
                  <a:pt x="950" y="1049"/>
                </a:lnTo>
                <a:lnTo>
                  <a:pt x="1889" y="1049"/>
                </a:lnTo>
                <a:lnTo>
                  <a:pt x="1889" y="519"/>
                </a:lnTo>
                <a:lnTo>
                  <a:pt x="2580" y="519"/>
                </a:lnTo>
                <a:lnTo>
                  <a:pt x="2580" y="0"/>
                </a:lnTo>
                <a:lnTo>
                  <a:pt x="2880" y="0"/>
                </a:lnTo>
              </a:path>
            </a:pathLst>
          </a:custGeom>
          <a:noFill/>
          <a:ln w="19050" cap="flat" cmpd="sng">
            <a:solidFill>
              <a:schemeClr val="accent1"/>
            </a:solidFill>
            <a:prstDash val="solid"/>
            <a:round/>
            <a:headEnd type="none" w="med" len="med"/>
            <a:tailEnd type="none" w="med" len="med"/>
          </a:ln>
          <a:effectLst/>
        </p:spPr>
        <p:txBody>
          <a:bodyPr/>
          <a:lstStyle/>
          <a:p>
            <a:endParaRPr lang="ja-JP" altLang="en-US"/>
          </a:p>
        </p:txBody>
      </p:sp>
      <p:sp>
        <p:nvSpPr>
          <p:cNvPr id="163856" name="Line 16"/>
          <p:cNvSpPr>
            <a:spLocks noChangeShapeType="1"/>
          </p:cNvSpPr>
          <p:nvPr/>
        </p:nvSpPr>
        <p:spPr bwMode="auto">
          <a:xfrm>
            <a:off x="3531507" y="4324349"/>
            <a:ext cx="0" cy="849313"/>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3857" name="Line 17"/>
          <p:cNvSpPr>
            <a:spLocks noChangeShapeType="1"/>
          </p:cNvSpPr>
          <p:nvPr/>
        </p:nvSpPr>
        <p:spPr bwMode="auto">
          <a:xfrm>
            <a:off x="4913313" y="3511550"/>
            <a:ext cx="0" cy="849313"/>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3858" name="Line 18"/>
          <p:cNvSpPr>
            <a:spLocks noChangeShapeType="1"/>
          </p:cNvSpPr>
          <p:nvPr/>
        </p:nvSpPr>
        <p:spPr bwMode="auto">
          <a:xfrm>
            <a:off x="6029325" y="2687638"/>
            <a:ext cx="0" cy="849312"/>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21" name="Freeform 40"/>
          <p:cNvSpPr>
            <a:spLocks/>
          </p:cNvSpPr>
          <p:nvPr/>
        </p:nvSpPr>
        <p:spPr bwMode="auto">
          <a:xfrm>
            <a:off x="2032000" y="2573338"/>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rgbClr val="FF0000"/>
            </a:solidFill>
            <a:round/>
            <a:headEnd/>
            <a:tailEnd/>
          </a:ln>
          <a:effectLst/>
        </p:spPr>
        <p:txBody>
          <a:bodyPr/>
          <a:lstStyle/>
          <a:p>
            <a:endParaRPr lang="ja-JP" altLang="en-US"/>
          </a:p>
        </p:txBody>
      </p:sp>
    </p:spTree>
    <p:extLst>
      <p:ext uri="{BB962C8B-B14F-4D97-AF65-F5344CB8AC3E}">
        <p14:creationId xmlns:p14="http://schemas.microsoft.com/office/powerpoint/2010/main" val="5308195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25</a:t>
            </a:fld>
            <a:endParaRPr lang="en-US" altLang="ja-JP"/>
          </a:p>
        </p:txBody>
      </p:sp>
      <p:sp>
        <p:nvSpPr>
          <p:cNvPr id="165890" name="Rectangle 2"/>
          <p:cNvSpPr>
            <a:spLocks noGrp="1" noChangeArrowheads="1"/>
          </p:cNvSpPr>
          <p:nvPr>
            <p:ph type="title"/>
          </p:nvPr>
        </p:nvSpPr>
        <p:spPr/>
        <p:txBody>
          <a:bodyPr/>
          <a:lstStyle/>
          <a:p>
            <a:r>
              <a:rPr lang="ja-JP" altLang="en-US" dirty="0" smtClean="0"/>
              <a:t>制約付き在庫問題、その２</a:t>
            </a:r>
            <a:endParaRPr lang="ja-JP" altLang="en-US" dirty="0"/>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smtClean="0"/>
              <a:t>在庫品は陳腐化する場合の最適発注法</a:t>
            </a:r>
          </a:p>
          <a:p>
            <a:pPr lvl="1"/>
            <a:r>
              <a:rPr lang="ja-JP" altLang="en-US" dirty="0" smtClean="0"/>
              <a:t>滞留</a:t>
            </a:r>
            <a:r>
              <a:rPr lang="ja-JP" altLang="en-US" dirty="0"/>
              <a:t>時間の上限制約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897" name="Line 9"/>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5898"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5911" name="Line 23"/>
          <p:cNvSpPr>
            <a:spLocks noChangeShapeType="1"/>
          </p:cNvSpPr>
          <p:nvPr/>
        </p:nvSpPr>
        <p:spPr bwMode="auto">
          <a:xfrm>
            <a:off x="2027238" y="3908425"/>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5912" name="Line 24"/>
          <p:cNvSpPr>
            <a:spLocks noChangeShapeType="1"/>
          </p:cNvSpPr>
          <p:nvPr/>
        </p:nvSpPr>
        <p:spPr bwMode="auto">
          <a:xfrm>
            <a:off x="3282950" y="3243263"/>
            <a:ext cx="0" cy="2778125"/>
          </a:xfrm>
          <a:prstGeom prst="line">
            <a:avLst/>
          </a:prstGeom>
          <a:noFill/>
          <a:ln w="9525">
            <a:solidFill>
              <a:srgbClr val="FF0000"/>
            </a:solidFill>
            <a:prstDash val="dash"/>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0" name="Text Box 32"/>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倉庫滞留時間</a:t>
            </a:r>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24"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Tree>
    <p:extLst>
      <p:ext uri="{BB962C8B-B14F-4D97-AF65-F5344CB8AC3E}">
        <p14:creationId xmlns:p14="http://schemas.microsoft.com/office/powerpoint/2010/main" val="9823437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26</a:t>
            </a:fld>
            <a:endParaRPr lang="en-US" altLang="ja-JP"/>
          </a:p>
        </p:txBody>
      </p:sp>
      <p:sp>
        <p:nvSpPr>
          <p:cNvPr id="165890" name="Rectangle 2"/>
          <p:cNvSpPr>
            <a:spLocks noGrp="1" noChangeArrowheads="1"/>
          </p:cNvSpPr>
          <p:nvPr>
            <p:ph type="title"/>
          </p:nvPr>
        </p:nvSpPr>
        <p:spPr/>
        <p:txBody>
          <a:bodyPr/>
          <a:lstStyle/>
          <a:p>
            <a:r>
              <a:rPr lang="ja-JP" altLang="en-US"/>
              <a:t>累積グラフ、滞留時間制約</a:t>
            </a:r>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smtClean="0"/>
              <a:t>保管品は陳腐化する場合の最適発注法</a:t>
            </a:r>
          </a:p>
          <a:p>
            <a:pPr lvl="1"/>
            <a:r>
              <a:rPr lang="ja-JP" altLang="en-US" dirty="0" smtClean="0"/>
              <a:t>滞留</a:t>
            </a:r>
            <a:r>
              <a:rPr lang="ja-JP" altLang="en-US" dirty="0"/>
              <a:t>時間の上限制約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897" name="Line 9"/>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5898"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5911" name="Line 23"/>
          <p:cNvSpPr>
            <a:spLocks noChangeShapeType="1"/>
          </p:cNvSpPr>
          <p:nvPr/>
        </p:nvSpPr>
        <p:spPr bwMode="auto">
          <a:xfrm>
            <a:off x="2027238" y="3908425"/>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5912" name="Line 24"/>
          <p:cNvSpPr>
            <a:spLocks noChangeShapeType="1"/>
          </p:cNvSpPr>
          <p:nvPr/>
        </p:nvSpPr>
        <p:spPr bwMode="auto">
          <a:xfrm>
            <a:off x="3282950" y="3243263"/>
            <a:ext cx="0" cy="2778125"/>
          </a:xfrm>
          <a:prstGeom prst="line">
            <a:avLst/>
          </a:prstGeom>
          <a:noFill/>
          <a:ln w="9525">
            <a:solidFill>
              <a:srgbClr val="FF0000"/>
            </a:solidFill>
            <a:prstDash val="dash"/>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0" name="Text Box 32"/>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倉庫滞留時間</a:t>
            </a:r>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24"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25" name="Freeform 28"/>
          <p:cNvSpPr>
            <a:spLocks/>
          </p:cNvSpPr>
          <p:nvPr/>
        </p:nvSpPr>
        <p:spPr bwMode="auto">
          <a:xfrm>
            <a:off x="2030353" y="3426971"/>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accent5">
                <a:lumMod val="75000"/>
              </a:schemeClr>
            </a:solidFill>
            <a:round/>
            <a:headEnd/>
            <a:tailEnd/>
          </a:ln>
          <a:effectLst/>
        </p:spPr>
        <p:txBody>
          <a:bodyPr/>
          <a:lstStyle/>
          <a:p>
            <a:endParaRPr lang="ja-JP" altLang="en-US"/>
          </a:p>
        </p:txBody>
      </p:sp>
      <p:cxnSp>
        <p:nvCxnSpPr>
          <p:cNvPr id="22" name="直線コネクタ 21"/>
          <p:cNvCxnSpPr/>
          <p:nvPr/>
        </p:nvCxnSpPr>
        <p:spPr>
          <a:xfrm flipV="1">
            <a:off x="2021831" y="515719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1972511" y="5172432"/>
            <a:ext cx="1663385"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1986912" y="5334259"/>
            <a:ext cx="134655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円形吹き出し 27"/>
          <p:cNvSpPr/>
          <p:nvPr/>
        </p:nvSpPr>
        <p:spPr bwMode="auto">
          <a:xfrm>
            <a:off x="4572000" y="3861048"/>
            <a:ext cx="2560320" cy="1045029"/>
          </a:xfrm>
          <a:prstGeom prst="wedgeEllipseCallout">
            <a:avLst>
              <a:gd name="adj1" fmla="val -96800"/>
              <a:gd name="adj2" fmla="val 91653"/>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限度まで</a:t>
            </a:r>
            <a:endParaRPr lang="en-US" altLang="ja-JP" sz="2000" b="1" dirty="0" smtClean="0">
              <a:solidFill>
                <a:srgbClr val="0000CC"/>
              </a:solidFill>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発注できない</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spTree>
    <p:extLst>
      <p:ext uri="{BB962C8B-B14F-4D97-AF65-F5344CB8AC3E}">
        <p14:creationId xmlns:p14="http://schemas.microsoft.com/office/powerpoint/2010/main" val="8959113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27</a:t>
            </a:fld>
            <a:endParaRPr lang="en-US" altLang="ja-JP"/>
          </a:p>
        </p:txBody>
      </p:sp>
      <p:sp>
        <p:nvSpPr>
          <p:cNvPr id="165890" name="Rectangle 2"/>
          <p:cNvSpPr>
            <a:spLocks noGrp="1" noChangeArrowheads="1"/>
          </p:cNvSpPr>
          <p:nvPr>
            <p:ph type="title"/>
          </p:nvPr>
        </p:nvSpPr>
        <p:spPr/>
        <p:txBody>
          <a:bodyPr/>
          <a:lstStyle/>
          <a:p>
            <a:r>
              <a:rPr lang="ja-JP" altLang="en-US" dirty="0" smtClean="0"/>
              <a:t>累積グラフ、滞留時間制約</a:t>
            </a:r>
            <a:endParaRPr lang="ja-JP" altLang="en-US" dirty="0"/>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smtClean="0"/>
              <a:t>在庫品は陳腐化する場合の最適発注法</a:t>
            </a:r>
          </a:p>
          <a:p>
            <a:pPr lvl="1"/>
            <a:r>
              <a:rPr lang="ja-JP" altLang="en-US" dirty="0" smtClean="0"/>
              <a:t>滞留</a:t>
            </a:r>
            <a:r>
              <a:rPr lang="ja-JP" altLang="en-US" dirty="0"/>
              <a:t>時間の上限制約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897" name="Line 9"/>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5898"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5911" name="Line 23"/>
          <p:cNvSpPr>
            <a:spLocks noChangeShapeType="1"/>
          </p:cNvSpPr>
          <p:nvPr/>
        </p:nvSpPr>
        <p:spPr bwMode="auto">
          <a:xfrm>
            <a:off x="2027238" y="3908425"/>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5912" name="Line 24"/>
          <p:cNvSpPr>
            <a:spLocks noChangeShapeType="1"/>
          </p:cNvSpPr>
          <p:nvPr/>
        </p:nvSpPr>
        <p:spPr bwMode="auto">
          <a:xfrm>
            <a:off x="3282950" y="3243263"/>
            <a:ext cx="0" cy="2778125"/>
          </a:xfrm>
          <a:prstGeom prst="line">
            <a:avLst/>
          </a:prstGeom>
          <a:noFill/>
          <a:ln w="9525">
            <a:solidFill>
              <a:srgbClr val="FF0000"/>
            </a:solidFill>
            <a:prstDash val="dash"/>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0" name="Text Box 32"/>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倉庫滞留時間</a:t>
            </a:r>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24"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7" name="円形吹き出し 16"/>
          <p:cNvSpPr/>
          <p:nvPr/>
        </p:nvSpPr>
        <p:spPr bwMode="auto">
          <a:xfrm>
            <a:off x="3779912" y="2924944"/>
            <a:ext cx="2560320" cy="1045029"/>
          </a:xfrm>
          <a:prstGeom prst="wedgeEllipseCallout">
            <a:avLst>
              <a:gd name="adj1" fmla="val -65389"/>
              <a:gd name="adj2" fmla="val 90599"/>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限度まで</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発注できない</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cxnSp>
        <p:nvCxnSpPr>
          <p:cNvPr id="18" name="直線コネクタ 17"/>
          <p:cNvCxnSpPr/>
          <p:nvPr/>
        </p:nvCxnSpPr>
        <p:spPr>
          <a:xfrm flipV="1">
            <a:off x="2025432" y="515719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2051720" y="5334259"/>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V="1">
            <a:off x="3293635" y="446505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
        <p:nvSpPr>
          <p:cNvPr id="26" name="Line 23"/>
          <p:cNvSpPr>
            <a:spLocks noChangeShapeType="1"/>
          </p:cNvSpPr>
          <p:nvPr/>
        </p:nvSpPr>
        <p:spPr bwMode="auto">
          <a:xfrm>
            <a:off x="3275856" y="5013176"/>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27" name="円形吹き出し 26"/>
          <p:cNvSpPr/>
          <p:nvPr/>
        </p:nvSpPr>
        <p:spPr bwMode="auto">
          <a:xfrm>
            <a:off x="5652120" y="3789040"/>
            <a:ext cx="2560320" cy="1045029"/>
          </a:xfrm>
          <a:prstGeom prst="wedgeEllipseCallout">
            <a:avLst>
              <a:gd name="adj1" fmla="val -89055"/>
              <a:gd name="adj2" fmla="val 56864"/>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滞留時間制約発注量</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cxnSp>
        <p:nvCxnSpPr>
          <p:cNvPr id="28" name="直線コネクタ 27"/>
          <p:cNvCxnSpPr/>
          <p:nvPr/>
        </p:nvCxnSpPr>
        <p:spPr>
          <a:xfrm>
            <a:off x="3347864" y="4437112"/>
            <a:ext cx="151216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3275856" y="4941168"/>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001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28</a:t>
            </a:fld>
            <a:endParaRPr lang="en-US" altLang="ja-JP"/>
          </a:p>
        </p:txBody>
      </p:sp>
      <p:sp>
        <p:nvSpPr>
          <p:cNvPr id="165890" name="Rectangle 2"/>
          <p:cNvSpPr>
            <a:spLocks noGrp="1" noChangeArrowheads="1"/>
          </p:cNvSpPr>
          <p:nvPr>
            <p:ph type="title"/>
          </p:nvPr>
        </p:nvSpPr>
        <p:spPr/>
        <p:txBody>
          <a:bodyPr/>
          <a:lstStyle/>
          <a:p>
            <a:r>
              <a:rPr lang="ja-JP" altLang="en-US"/>
              <a:t>累積グラフ、滞留時間制約</a:t>
            </a:r>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smtClean="0"/>
              <a:t>保管品は陳腐化する場合の最適発注法</a:t>
            </a:r>
          </a:p>
          <a:p>
            <a:pPr lvl="1"/>
            <a:r>
              <a:rPr lang="ja-JP" altLang="en-US" dirty="0" smtClean="0"/>
              <a:t>滞留</a:t>
            </a:r>
            <a:r>
              <a:rPr lang="ja-JP" altLang="en-US" dirty="0"/>
              <a:t>時間の上限制約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897" name="Line 9"/>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5898"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5911" name="Line 23"/>
          <p:cNvSpPr>
            <a:spLocks noChangeShapeType="1"/>
          </p:cNvSpPr>
          <p:nvPr/>
        </p:nvSpPr>
        <p:spPr bwMode="auto">
          <a:xfrm>
            <a:off x="2027238" y="3908425"/>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5912" name="Line 24"/>
          <p:cNvSpPr>
            <a:spLocks noChangeShapeType="1"/>
          </p:cNvSpPr>
          <p:nvPr/>
        </p:nvSpPr>
        <p:spPr bwMode="auto">
          <a:xfrm>
            <a:off x="3282950" y="3243263"/>
            <a:ext cx="0" cy="2778125"/>
          </a:xfrm>
          <a:prstGeom prst="line">
            <a:avLst/>
          </a:prstGeom>
          <a:noFill/>
          <a:ln w="9525">
            <a:solidFill>
              <a:srgbClr val="FF0000"/>
            </a:solidFill>
            <a:prstDash val="dash"/>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0" name="Text Box 32"/>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倉庫滞留時間</a:t>
            </a:r>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65938" name="Line 50"/>
          <p:cNvSpPr>
            <a:spLocks noChangeShapeType="1"/>
          </p:cNvSpPr>
          <p:nvPr/>
        </p:nvSpPr>
        <p:spPr bwMode="auto">
          <a:xfrm>
            <a:off x="4421188" y="4087813"/>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24"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25" name="Freeform 28"/>
          <p:cNvSpPr>
            <a:spLocks/>
          </p:cNvSpPr>
          <p:nvPr/>
        </p:nvSpPr>
        <p:spPr bwMode="auto">
          <a:xfrm>
            <a:off x="2030353" y="3426971"/>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accent5">
                <a:lumMod val="75000"/>
              </a:schemeClr>
            </a:solidFill>
            <a:round/>
            <a:headEnd/>
            <a:tailEnd/>
          </a:ln>
          <a:effectLst/>
        </p:spPr>
        <p:txBody>
          <a:bodyPr/>
          <a:lstStyle/>
          <a:p>
            <a:endParaRPr lang="ja-JP" altLang="en-US"/>
          </a:p>
        </p:txBody>
      </p:sp>
      <p:cxnSp>
        <p:nvCxnSpPr>
          <p:cNvPr id="22" name="直線コネクタ 21"/>
          <p:cNvCxnSpPr/>
          <p:nvPr/>
        </p:nvCxnSpPr>
        <p:spPr>
          <a:xfrm>
            <a:off x="2051720" y="5334259"/>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4572000" y="4077072"/>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3275856" y="4941168"/>
            <a:ext cx="122413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4572000" y="4077072"/>
            <a:ext cx="64807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円形吹き出し 29"/>
          <p:cNvSpPr/>
          <p:nvPr/>
        </p:nvSpPr>
        <p:spPr bwMode="auto">
          <a:xfrm>
            <a:off x="5292080" y="2348880"/>
            <a:ext cx="2560320" cy="1045029"/>
          </a:xfrm>
          <a:prstGeom prst="wedgeEllipseCallout">
            <a:avLst>
              <a:gd name="adj1" fmla="val -76146"/>
              <a:gd name="adj2" fmla="val 107466"/>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倉庫容量制約</a:t>
            </a:r>
            <a:endParaRPr lang="en-US" altLang="ja-JP" sz="2000" b="1" dirty="0" smtClean="0">
              <a:solidFill>
                <a:srgbClr val="0000CC"/>
              </a:solidFill>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smtClean="0">
                <a:solidFill>
                  <a:srgbClr val="0000CC"/>
                </a:solidFill>
                <a:latin typeface="HG丸ｺﾞｼｯｸM-PRO" pitchFamily="50" charset="-128"/>
                <a:ea typeface="HG丸ｺﾞｼｯｸM-PRO" pitchFamily="50" charset="-128"/>
              </a:rPr>
              <a:t>発注量</a:t>
            </a:r>
            <a:endPar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p:txBody>
      </p:sp>
    </p:spTree>
    <p:extLst>
      <p:ext uri="{BB962C8B-B14F-4D97-AF65-F5344CB8AC3E}">
        <p14:creationId xmlns:p14="http://schemas.microsoft.com/office/powerpoint/2010/main" val="1985071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29</a:t>
            </a:fld>
            <a:endParaRPr lang="en-US" altLang="ja-JP"/>
          </a:p>
        </p:txBody>
      </p:sp>
      <p:sp>
        <p:nvSpPr>
          <p:cNvPr id="165890" name="Rectangle 2"/>
          <p:cNvSpPr>
            <a:spLocks noGrp="1" noChangeArrowheads="1"/>
          </p:cNvSpPr>
          <p:nvPr>
            <p:ph type="title"/>
          </p:nvPr>
        </p:nvSpPr>
        <p:spPr/>
        <p:txBody>
          <a:bodyPr/>
          <a:lstStyle/>
          <a:p>
            <a:r>
              <a:rPr lang="ja-JP" altLang="en-US" dirty="0" smtClean="0"/>
              <a:t>累積グラフ、滞留時間制約</a:t>
            </a:r>
            <a:endParaRPr lang="ja-JP" altLang="en-US" dirty="0"/>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smtClean="0"/>
              <a:t>在庫品は陳腐化する場合の最適発注法</a:t>
            </a:r>
          </a:p>
          <a:p>
            <a:pPr lvl="1"/>
            <a:r>
              <a:rPr lang="ja-JP" altLang="en-US" dirty="0" smtClean="0"/>
              <a:t>滞留</a:t>
            </a:r>
            <a:r>
              <a:rPr lang="ja-JP" altLang="en-US" dirty="0"/>
              <a:t>時間の上限制約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897" name="Line 9"/>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5898" name="Text Box 10"/>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倉庫容量</a:t>
            </a:r>
          </a:p>
        </p:txBody>
      </p:sp>
      <p:sp>
        <p:nvSpPr>
          <p:cNvPr id="165911" name="Line 23"/>
          <p:cNvSpPr>
            <a:spLocks noChangeShapeType="1"/>
          </p:cNvSpPr>
          <p:nvPr/>
        </p:nvSpPr>
        <p:spPr bwMode="auto">
          <a:xfrm>
            <a:off x="2027238" y="3908425"/>
            <a:ext cx="1274762" cy="0"/>
          </a:xfrm>
          <a:prstGeom prst="line">
            <a:avLst/>
          </a:prstGeom>
          <a:noFill/>
          <a:ln w="38100">
            <a:solidFill>
              <a:srgbClr val="FF0000"/>
            </a:solidFill>
            <a:round/>
            <a:headEnd type="triangle" w="med" len="med"/>
            <a:tailEnd type="triangle" w="med" len="med"/>
          </a:ln>
          <a:effectLst/>
        </p:spPr>
        <p:txBody>
          <a:bodyPr/>
          <a:lstStyle/>
          <a:p>
            <a:endParaRPr lang="ja-JP" altLang="en-US"/>
          </a:p>
        </p:txBody>
      </p:sp>
      <p:sp>
        <p:nvSpPr>
          <p:cNvPr id="165912" name="Line 24"/>
          <p:cNvSpPr>
            <a:spLocks noChangeShapeType="1"/>
          </p:cNvSpPr>
          <p:nvPr/>
        </p:nvSpPr>
        <p:spPr bwMode="auto">
          <a:xfrm>
            <a:off x="3282950" y="3243263"/>
            <a:ext cx="0" cy="2778125"/>
          </a:xfrm>
          <a:prstGeom prst="line">
            <a:avLst/>
          </a:prstGeom>
          <a:noFill/>
          <a:ln w="9525">
            <a:solidFill>
              <a:srgbClr val="FF0000"/>
            </a:solidFill>
            <a:prstDash val="dash"/>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0" name="Text Box 32"/>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倉庫滞留時間</a:t>
            </a:r>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24" name="Line 11"/>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25" name="Freeform 49"/>
          <p:cNvSpPr>
            <a:spLocks/>
          </p:cNvSpPr>
          <p:nvPr/>
        </p:nvSpPr>
        <p:spPr bwMode="auto">
          <a:xfrm>
            <a:off x="2013229" y="2625098"/>
            <a:ext cx="4672012" cy="3392487"/>
          </a:xfrm>
          <a:custGeom>
            <a:avLst/>
            <a:gdLst/>
            <a:ahLst/>
            <a:cxnLst>
              <a:cxn ang="0">
                <a:pos x="0" y="2137"/>
              </a:cxn>
              <a:cxn ang="0">
                <a:pos x="0" y="1717"/>
              </a:cxn>
              <a:cxn ang="0">
                <a:pos x="795" y="1717"/>
              </a:cxn>
              <a:cxn ang="0">
                <a:pos x="795" y="1458"/>
              </a:cxn>
              <a:cxn ang="0">
                <a:pos x="1601" y="1458"/>
              </a:cxn>
              <a:cxn ang="0">
                <a:pos x="1601" y="928"/>
              </a:cxn>
              <a:cxn ang="0">
                <a:pos x="2004" y="928"/>
              </a:cxn>
              <a:cxn ang="0">
                <a:pos x="2004" y="519"/>
              </a:cxn>
              <a:cxn ang="0">
                <a:pos x="2765" y="519"/>
              </a:cxn>
              <a:cxn ang="0">
                <a:pos x="2765" y="0"/>
              </a:cxn>
              <a:cxn ang="0">
                <a:pos x="2943" y="0"/>
              </a:cxn>
            </a:cxnLst>
            <a:rect l="0" t="0" r="r" b="b"/>
            <a:pathLst>
              <a:path w="2943" h="2137">
                <a:moveTo>
                  <a:pt x="0" y="2137"/>
                </a:moveTo>
                <a:lnTo>
                  <a:pt x="0" y="1717"/>
                </a:lnTo>
                <a:lnTo>
                  <a:pt x="795" y="1717"/>
                </a:lnTo>
                <a:lnTo>
                  <a:pt x="795" y="1458"/>
                </a:lnTo>
                <a:lnTo>
                  <a:pt x="1601" y="1458"/>
                </a:lnTo>
                <a:lnTo>
                  <a:pt x="1601" y="928"/>
                </a:lnTo>
                <a:lnTo>
                  <a:pt x="2004" y="928"/>
                </a:lnTo>
                <a:lnTo>
                  <a:pt x="2004" y="519"/>
                </a:lnTo>
                <a:lnTo>
                  <a:pt x="2765" y="519"/>
                </a:lnTo>
                <a:lnTo>
                  <a:pt x="2765" y="0"/>
                </a:lnTo>
                <a:lnTo>
                  <a:pt x="2943" y="0"/>
                </a:lnTo>
              </a:path>
            </a:pathLst>
          </a:custGeom>
          <a:noFill/>
          <a:ln w="19050" cap="flat" cmpd="sng">
            <a:solidFill>
              <a:schemeClr val="accent1"/>
            </a:solidFill>
            <a:prstDash val="solid"/>
            <a:round/>
            <a:headEnd type="none" w="med" len="med"/>
            <a:tailEnd type="none" w="med" len="med"/>
          </a:ln>
          <a:effec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30" name="Freeform 40"/>
          <p:cNvSpPr>
            <a:spLocks/>
          </p:cNvSpPr>
          <p:nvPr/>
        </p:nvSpPr>
        <p:spPr bwMode="auto">
          <a:xfrm>
            <a:off x="2032000" y="2577421"/>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19050">
            <a:solidFill>
              <a:srgbClr val="FF0000"/>
            </a:solidFill>
            <a:round/>
            <a:headEnd/>
            <a:tailEnd/>
          </a:ln>
          <a:effectLst/>
        </p:spPr>
        <p:txBody>
          <a:bodyPr/>
          <a:lstStyle/>
          <a:p>
            <a:endParaRPr lang="ja-JP" altLang="en-US"/>
          </a:p>
        </p:txBody>
      </p:sp>
      <p:sp>
        <p:nvSpPr>
          <p:cNvPr id="32" name="Freeform 40"/>
          <p:cNvSpPr>
            <a:spLocks/>
          </p:cNvSpPr>
          <p:nvPr/>
        </p:nvSpPr>
        <p:spPr bwMode="auto">
          <a:xfrm>
            <a:off x="755576" y="3429000"/>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19050">
            <a:solidFill>
              <a:srgbClr val="FF0000"/>
            </a:solidFill>
            <a:prstDash val="dash"/>
            <a:round/>
            <a:headEnd/>
            <a:tailEnd/>
          </a:ln>
          <a:effectLst/>
        </p:spPr>
        <p:txBody>
          <a:bodyPr/>
          <a:lstStyle/>
          <a:p>
            <a:endParaRPr lang="ja-JP" altLang="en-US"/>
          </a:p>
        </p:txBody>
      </p:sp>
    </p:spTree>
    <p:extLst>
      <p:ext uri="{BB962C8B-B14F-4D97-AF65-F5344CB8AC3E}">
        <p14:creationId xmlns:p14="http://schemas.microsoft.com/office/powerpoint/2010/main" val="228160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100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1000"/>
                            </p:stCondLst>
                            <p:childTnLst>
                              <p:par>
                                <p:cTn id="8" presetID="42" presetClass="path" presetSubtype="0" accel="50000" decel="50000" fill="hold" grpId="0" nodeType="afterEffect">
                                  <p:stCondLst>
                                    <p:cond delay="0"/>
                                  </p:stCondLst>
                                  <p:childTnLst>
                                    <p:animMotion origin="layout" path="M 0.00017 0.12214 L 2.5E-6 -2.67638E-6 " pathEditMode="relative" rAng="0" ptsTypes="AA">
                                      <p:cBhvr>
                                        <p:cTn id="9" dur="2000" fill="hold"/>
                                        <p:tgtEl>
                                          <p:spTgt spid="30"/>
                                        </p:tgtEl>
                                        <p:attrNameLst>
                                          <p:attrName>ppt_x</p:attrName>
                                          <p:attrName>ppt_y</p:attrName>
                                        </p:attrNameLst>
                                      </p:cBhvr>
                                      <p:rCtr x="-17" y="-6107"/>
                                    </p:animMotion>
                                  </p:childTnLst>
                                </p:cTn>
                              </p:par>
                            </p:childTnLst>
                          </p:cTn>
                        </p:par>
                        <p:par>
                          <p:cTn id="10" fill="hold">
                            <p:stCondLst>
                              <p:cond delay="3000"/>
                            </p:stCondLst>
                            <p:childTnLst>
                              <p:par>
                                <p:cTn id="11" presetID="1" presetClass="entr" presetSubtype="0" fill="hold" grpId="1" nodeType="afterEffect">
                                  <p:stCondLst>
                                    <p:cond delay="1000"/>
                                  </p:stCondLst>
                                  <p:childTnLst>
                                    <p:set>
                                      <p:cBhvr>
                                        <p:cTn id="12" dur="1" fill="hold">
                                          <p:stCondLst>
                                            <p:cond delay="0"/>
                                          </p:stCondLst>
                                        </p:cTn>
                                        <p:tgtEl>
                                          <p:spTgt spid="32"/>
                                        </p:tgtEl>
                                        <p:attrNameLst>
                                          <p:attrName>style.visibility</p:attrName>
                                        </p:attrNameLst>
                                      </p:cBhvr>
                                      <p:to>
                                        <p:strVal val="visible"/>
                                      </p:to>
                                    </p:set>
                                  </p:childTnLst>
                                </p:cTn>
                              </p:par>
                            </p:childTnLst>
                          </p:cTn>
                        </p:par>
                        <p:par>
                          <p:cTn id="13" fill="hold">
                            <p:stCondLst>
                              <p:cond delay="4000"/>
                            </p:stCondLst>
                            <p:childTnLst>
                              <p:par>
                                <p:cTn id="14" presetID="42" presetClass="path" presetSubtype="0" accel="50000" decel="50000" fill="hold" grpId="0" nodeType="afterEffect">
                                  <p:stCondLst>
                                    <p:cond delay="0"/>
                                  </p:stCondLst>
                                  <p:childTnLst>
                                    <p:animMotion origin="layout" path="M 0.13056 -1.58455E-6 L -3.61111E-6 -1.58455E-6 " pathEditMode="relative" rAng="0" ptsTypes="AA">
                                      <p:cBhvr>
                                        <p:cTn id="15" dur="2000" fill="hold"/>
                                        <p:tgtEl>
                                          <p:spTgt spid="32"/>
                                        </p:tgtEl>
                                        <p:attrNameLst>
                                          <p:attrName>ppt_x</p:attrName>
                                          <p:attrName>ppt_y</p:attrName>
                                        </p:attrNameLst>
                                      </p:cBhvr>
                                      <p:rCtr x="-6528" y="0"/>
                                    </p:animMotion>
                                  </p:childTnLst>
                                </p:cTn>
                              </p:par>
                            </p:childTnLst>
                          </p:cTn>
                        </p:par>
                        <p:par>
                          <p:cTn id="16" fill="hold">
                            <p:stCondLst>
                              <p:cond delay="6000"/>
                            </p:stCondLst>
                            <p:childTnLst>
                              <p:par>
                                <p:cTn id="17" presetID="22" presetClass="entr" presetSubtype="8" fill="hold" grpId="0" nodeType="afterEffect">
                                  <p:stCondLst>
                                    <p:cond delay="100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animBg="1"/>
      <p:bldP spid="30" grpId="1" animBg="1"/>
      <p:bldP spid="32" grpId="0" animBg="1"/>
      <p:bldP spid="3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スライド番号プレースホルダ 5"/>
          <p:cNvSpPr>
            <a:spLocks noGrp="1"/>
          </p:cNvSpPr>
          <p:nvPr>
            <p:ph type="sldNum" sz="quarter" idx="12"/>
          </p:nvPr>
        </p:nvSpPr>
        <p:spPr/>
        <p:txBody>
          <a:bodyPr/>
          <a:lstStyle/>
          <a:p>
            <a:fld id="{22208040-CF1F-477A-B845-430E7BEBFC75}" type="slidenum">
              <a:rPr lang="en-US" altLang="ja-JP"/>
              <a:pPr/>
              <a:t>30</a:t>
            </a:fld>
            <a:endParaRPr lang="en-US" altLang="ja-JP"/>
          </a:p>
        </p:txBody>
      </p:sp>
      <p:sp>
        <p:nvSpPr>
          <p:cNvPr id="169986" name="Rectangle 2"/>
          <p:cNvSpPr>
            <a:spLocks noGrp="1" noChangeArrowheads="1"/>
          </p:cNvSpPr>
          <p:nvPr>
            <p:ph type="title"/>
          </p:nvPr>
        </p:nvSpPr>
        <p:spPr/>
        <p:txBody>
          <a:bodyPr/>
          <a:lstStyle/>
          <a:p>
            <a:r>
              <a:rPr lang="ja-JP" altLang="en-US" dirty="0" smtClean="0"/>
              <a:t>制約付き在庫問題、その３</a:t>
            </a:r>
            <a:endParaRPr lang="ja-JP" altLang="en-US" dirty="0"/>
          </a:p>
        </p:txBody>
      </p:sp>
      <p:sp>
        <p:nvSpPr>
          <p:cNvPr id="169987" name="Rectangle 3"/>
          <p:cNvSpPr>
            <a:spLocks noGrp="1" noChangeArrowheads="1"/>
          </p:cNvSpPr>
          <p:nvPr>
            <p:ph type="body" idx="1"/>
          </p:nvPr>
        </p:nvSpPr>
        <p:spPr>
          <a:xfrm>
            <a:off x="466725" y="1485900"/>
            <a:ext cx="8426450" cy="1454150"/>
          </a:xfrm>
        </p:spPr>
        <p:txBody>
          <a:bodyPr/>
          <a:lstStyle/>
          <a:p>
            <a:r>
              <a:rPr lang="ja-JP" altLang="en-US" dirty="0"/>
              <a:t>予想需要に対する最小回数発注法</a:t>
            </a:r>
          </a:p>
          <a:p>
            <a:pPr lvl="1"/>
            <a:r>
              <a:rPr lang="ja-JP" altLang="en-US" dirty="0"/>
              <a:t>滞留時間</a:t>
            </a:r>
            <a:r>
              <a:rPr lang="ja-JP" altLang="en-US" dirty="0" smtClean="0"/>
              <a:t>の上下限</a:t>
            </a:r>
            <a:r>
              <a:rPr lang="ja-JP" altLang="en-US" dirty="0"/>
              <a:t>制約</a:t>
            </a:r>
          </a:p>
        </p:txBody>
      </p:sp>
      <p:sp>
        <p:nvSpPr>
          <p:cNvPr id="169988" name="Line 4"/>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9989" name="Line 5"/>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9990" name="Freeform 6"/>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9991" name="Line 7"/>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9992" name="Text Box 8"/>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9999"/>
                </a:solidFill>
                <a:latin typeface="Arial" charset="0"/>
                <a:ea typeface="HG丸ｺﾞｼｯｸM-PRO" pitchFamily="50" charset="-128"/>
              </a:rPr>
              <a:t>倉庫容量</a:t>
            </a:r>
          </a:p>
        </p:txBody>
      </p:sp>
      <p:sp>
        <p:nvSpPr>
          <p:cNvPr id="169993" name="Line 9"/>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69995" name="Line 11"/>
          <p:cNvSpPr>
            <a:spLocks noChangeShapeType="1"/>
          </p:cNvSpPr>
          <p:nvPr/>
        </p:nvSpPr>
        <p:spPr bwMode="auto">
          <a:xfrm>
            <a:off x="2027238" y="3908425"/>
            <a:ext cx="1274762" cy="0"/>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9996" name="Line 12"/>
          <p:cNvSpPr>
            <a:spLocks noChangeShapeType="1"/>
          </p:cNvSpPr>
          <p:nvPr/>
        </p:nvSpPr>
        <p:spPr bwMode="auto">
          <a:xfrm>
            <a:off x="3282950" y="3243263"/>
            <a:ext cx="0" cy="2778125"/>
          </a:xfrm>
          <a:prstGeom prst="line">
            <a:avLst/>
          </a:prstGeom>
          <a:noFill/>
          <a:ln w="9525">
            <a:solidFill>
              <a:schemeClr val="tx1"/>
            </a:solidFill>
            <a:prstDash val="dash"/>
            <a:round/>
            <a:headEnd/>
            <a:tailEnd/>
          </a:ln>
          <a:effectLst/>
        </p:spPr>
        <p:txBody>
          <a:bodyPr/>
          <a:lstStyle/>
          <a:p>
            <a:endParaRPr lang="ja-JP" altLang="en-US"/>
          </a:p>
        </p:txBody>
      </p:sp>
      <p:sp>
        <p:nvSpPr>
          <p:cNvPr id="169997" name="Freeform 13"/>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9998" name="Line 14"/>
          <p:cNvSpPr>
            <a:spLocks noChangeShapeType="1"/>
          </p:cNvSpPr>
          <p:nvPr/>
        </p:nvSpPr>
        <p:spPr bwMode="auto">
          <a:xfrm flipH="1">
            <a:off x="2008188" y="5175250"/>
            <a:ext cx="4303712" cy="0"/>
          </a:xfrm>
          <a:prstGeom prst="line">
            <a:avLst/>
          </a:prstGeom>
          <a:noFill/>
          <a:ln w="9525">
            <a:solidFill>
              <a:schemeClr val="tx1"/>
            </a:solidFill>
            <a:prstDash val="dash"/>
            <a:round/>
            <a:headEnd/>
            <a:tailEnd/>
          </a:ln>
          <a:effectLst/>
        </p:spPr>
        <p:txBody>
          <a:bodyPr/>
          <a:lstStyle/>
          <a:p>
            <a:endParaRPr lang="ja-JP" altLang="en-US"/>
          </a:p>
        </p:txBody>
      </p:sp>
      <p:sp>
        <p:nvSpPr>
          <p:cNvPr id="169999" name="Text Box 15"/>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9999"/>
                </a:solidFill>
                <a:latin typeface="Arial" charset="0"/>
                <a:ea typeface="HG丸ｺﾞｼｯｸM-PRO" pitchFamily="50" charset="-128"/>
              </a:rPr>
              <a:t>倉庫滞留時間</a:t>
            </a:r>
          </a:p>
        </p:txBody>
      </p:sp>
      <p:sp>
        <p:nvSpPr>
          <p:cNvPr id="170001" name="Text Box 17"/>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70002" name="Line 18"/>
          <p:cNvSpPr>
            <a:spLocks noChangeShapeType="1"/>
          </p:cNvSpPr>
          <p:nvPr/>
        </p:nvSpPr>
        <p:spPr bwMode="auto">
          <a:xfrm flipV="1">
            <a:off x="2972777" y="4699000"/>
            <a:ext cx="285750" cy="15875"/>
          </a:xfrm>
          <a:prstGeom prst="line">
            <a:avLst/>
          </a:prstGeom>
          <a:noFill/>
          <a:ln w="12700">
            <a:solidFill>
              <a:srgbClr val="FF0000"/>
            </a:solidFill>
            <a:round/>
            <a:headEnd type="triangle" w="med" len="med"/>
            <a:tailEnd type="triangle" w="med" len="med"/>
          </a:ln>
          <a:effectLst/>
        </p:spPr>
        <p:txBody>
          <a:bodyPr/>
          <a:lstStyle/>
          <a:p>
            <a:endParaRPr lang="ja-JP" altLang="en-US"/>
          </a:p>
        </p:txBody>
      </p:sp>
      <p:sp>
        <p:nvSpPr>
          <p:cNvPr id="170003" name="Line 19"/>
          <p:cNvSpPr>
            <a:spLocks noChangeShapeType="1"/>
          </p:cNvSpPr>
          <p:nvPr/>
        </p:nvSpPr>
        <p:spPr bwMode="auto">
          <a:xfrm>
            <a:off x="3287713" y="3241675"/>
            <a:ext cx="0" cy="2778125"/>
          </a:xfrm>
          <a:prstGeom prst="line">
            <a:avLst/>
          </a:prstGeom>
          <a:noFill/>
          <a:ln w="9525">
            <a:solidFill>
              <a:schemeClr val="tx1"/>
            </a:solidFill>
            <a:prstDash val="dash"/>
            <a:round/>
            <a:headEnd/>
            <a:tailEnd/>
          </a:ln>
          <a:effectLst/>
        </p:spPr>
        <p:txBody>
          <a:bodyPr/>
          <a:lstStyle/>
          <a:p>
            <a:endParaRPr lang="ja-JP" altLang="en-US"/>
          </a:p>
        </p:txBody>
      </p:sp>
      <p:sp>
        <p:nvSpPr>
          <p:cNvPr id="170004" name="Freeform 20"/>
          <p:cNvSpPr>
            <a:spLocks/>
          </p:cNvSpPr>
          <p:nvPr/>
        </p:nvSpPr>
        <p:spPr bwMode="auto">
          <a:xfrm>
            <a:off x="2058988" y="3405188"/>
            <a:ext cx="4525962"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70005" name="Line 21"/>
          <p:cNvSpPr>
            <a:spLocks noChangeShapeType="1"/>
          </p:cNvSpPr>
          <p:nvPr/>
        </p:nvSpPr>
        <p:spPr bwMode="auto">
          <a:xfrm flipH="1">
            <a:off x="2012950" y="5173663"/>
            <a:ext cx="4303713" cy="0"/>
          </a:xfrm>
          <a:prstGeom prst="line">
            <a:avLst/>
          </a:prstGeom>
          <a:noFill/>
          <a:ln w="9525">
            <a:solidFill>
              <a:schemeClr val="tx1"/>
            </a:solidFill>
            <a:prstDash val="dash"/>
            <a:round/>
            <a:headEnd/>
            <a:tailEnd/>
          </a:ln>
          <a:effectLst/>
        </p:spPr>
        <p:txBody>
          <a:bodyPr/>
          <a:lstStyle/>
          <a:p>
            <a:endParaRPr lang="ja-JP" altLang="en-US"/>
          </a:p>
        </p:txBody>
      </p:sp>
      <p:sp>
        <p:nvSpPr>
          <p:cNvPr id="170006" name="Text Box 22"/>
          <p:cNvSpPr txBox="1">
            <a:spLocks noChangeArrowheads="1"/>
          </p:cNvSpPr>
          <p:nvPr/>
        </p:nvSpPr>
        <p:spPr bwMode="auto">
          <a:xfrm>
            <a:off x="2082800" y="4262438"/>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最小滞留時間</a:t>
            </a:r>
          </a:p>
        </p:txBody>
      </p:sp>
      <p:sp>
        <p:nvSpPr>
          <p:cNvPr id="28" name="Line 19"/>
          <p:cNvSpPr>
            <a:spLocks noChangeShapeType="1"/>
          </p:cNvSpPr>
          <p:nvPr/>
        </p:nvSpPr>
        <p:spPr bwMode="auto">
          <a:xfrm>
            <a:off x="3001108" y="4572000"/>
            <a:ext cx="5251" cy="1447800"/>
          </a:xfrm>
          <a:prstGeom prst="line">
            <a:avLst/>
          </a:prstGeom>
          <a:noFill/>
          <a:ln w="9525">
            <a:solidFill>
              <a:schemeClr val="tx1"/>
            </a:solidFill>
            <a:prstDash val="dash"/>
            <a:round/>
            <a:headEnd/>
            <a:tailEnd/>
          </a:ln>
          <a:effectLst/>
        </p:spPr>
        <p:txBody>
          <a:bodyPr/>
          <a:lstStyle/>
          <a:p>
            <a:endParaRPr lang="ja-JP" altLang="en-US"/>
          </a:p>
        </p:txBody>
      </p:sp>
    </p:spTree>
    <p:extLst>
      <p:ext uri="{BB962C8B-B14F-4D97-AF65-F5344CB8AC3E}">
        <p14:creationId xmlns:p14="http://schemas.microsoft.com/office/powerpoint/2010/main" val="35260349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スライド番号プレースホルダ 5"/>
          <p:cNvSpPr>
            <a:spLocks noGrp="1"/>
          </p:cNvSpPr>
          <p:nvPr>
            <p:ph type="sldNum" sz="quarter" idx="12"/>
          </p:nvPr>
        </p:nvSpPr>
        <p:spPr/>
        <p:txBody>
          <a:bodyPr/>
          <a:lstStyle/>
          <a:p>
            <a:fld id="{D0E5C745-6D68-4627-A201-8257385EB394}" type="slidenum">
              <a:rPr lang="en-US" altLang="ja-JP"/>
              <a:pPr/>
              <a:t>31</a:t>
            </a:fld>
            <a:endParaRPr lang="en-US" altLang="ja-JP"/>
          </a:p>
        </p:txBody>
      </p:sp>
      <p:sp>
        <p:nvSpPr>
          <p:cNvPr id="167938" name="Rectangle 2"/>
          <p:cNvSpPr>
            <a:spLocks noGrp="1" noChangeArrowheads="1"/>
          </p:cNvSpPr>
          <p:nvPr>
            <p:ph type="title"/>
          </p:nvPr>
        </p:nvSpPr>
        <p:spPr/>
        <p:txBody>
          <a:bodyPr/>
          <a:lstStyle/>
          <a:p>
            <a:r>
              <a:rPr lang="ja-JP" altLang="en-US"/>
              <a:t>累積グラフ、統一的解法</a:t>
            </a:r>
          </a:p>
        </p:txBody>
      </p:sp>
      <p:sp>
        <p:nvSpPr>
          <p:cNvPr id="167939" name="Rectangle 3"/>
          <p:cNvSpPr>
            <a:spLocks noGrp="1" noChangeArrowheads="1"/>
          </p:cNvSpPr>
          <p:nvPr>
            <p:ph type="body" idx="1"/>
          </p:nvPr>
        </p:nvSpPr>
        <p:spPr>
          <a:xfrm>
            <a:off x="466725" y="1485900"/>
            <a:ext cx="8426450" cy="1454150"/>
          </a:xfrm>
        </p:spPr>
        <p:txBody>
          <a:bodyPr/>
          <a:lstStyle/>
          <a:p>
            <a:r>
              <a:rPr lang="ja-JP" altLang="en-US"/>
              <a:t>累積出庫量のグラフの上に、左に、ずらせば良い</a:t>
            </a:r>
          </a:p>
        </p:txBody>
      </p:sp>
      <p:sp>
        <p:nvSpPr>
          <p:cNvPr id="167940" name="Line 4"/>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7941" name="Line 5"/>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7942" name="Freeform 6"/>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7949" name="Freeform 13"/>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7952" name="Text Box 16"/>
          <p:cNvSpPr txBox="1">
            <a:spLocks noChangeArrowheads="1"/>
          </p:cNvSpPr>
          <p:nvPr/>
        </p:nvSpPr>
        <p:spPr bwMode="auto">
          <a:xfrm>
            <a:off x="6748463" y="2527300"/>
            <a:ext cx="1208087" cy="336550"/>
          </a:xfrm>
          <a:prstGeom prst="rect">
            <a:avLst/>
          </a:prstGeom>
          <a:noFill/>
          <a:ln w="9525">
            <a:noFill/>
            <a:miter lim="800000"/>
            <a:headEnd/>
            <a:tailEnd/>
          </a:ln>
          <a:effectLst/>
        </p:spPr>
        <p:txBody>
          <a:bodyPr wrap="none">
            <a:spAutoFit/>
          </a:bodyPr>
          <a:lstStyle/>
          <a:p>
            <a:pPr algn="l"/>
            <a:r>
              <a:rPr lang="ja-JP" altLang="en-US" sz="1600" b="1">
                <a:solidFill>
                  <a:schemeClr val="accent1"/>
                </a:solidFill>
                <a:latin typeface="HG丸ｺﾞｼｯｸM-PRO" pitchFamily="50" charset="-128"/>
                <a:ea typeface="HG丸ｺﾞｼｯｸM-PRO" pitchFamily="50" charset="-128"/>
              </a:rPr>
              <a:t>累積入庫量</a:t>
            </a:r>
          </a:p>
        </p:txBody>
      </p:sp>
      <p:sp>
        <p:nvSpPr>
          <p:cNvPr id="167953" name="Text Box 17"/>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67959" name="Line 23"/>
          <p:cNvSpPr>
            <a:spLocks noChangeShapeType="1"/>
          </p:cNvSpPr>
          <p:nvPr/>
        </p:nvSpPr>
        <p:spPr bwMode="auto">
          <a:xfrm flipV="1">
            <a:off x="4854575" y="4206875"/>
            <a:ext cx="285750" cy="15875"/>
          </a:xfrm>
          <a:prstGeom prst="line">
            <a:avLst/>
          </a:prstGeom>
          <a:noFill/>
          <a:ln w="28575">
            <a:solidFill>
              <a:srgbClr val="FF0000"/>
            </a:solidFill>
            <a:round/>
            <a:headEnd type="triangle" w="med" len="med"/>
            <a:tailEnd/>
          </a:ln>
          <a:effectLst/>
        </p:spPr>
        <p:txBody>
          <a:bodyPr/>
          <a:lstStyle/>
          <a:p>
            <a:endParaRPr lang="ja-JP" altLang="en-US"/>
          </a:p>
        </p:txBody>
      </p:sp>
      <p:sp>
        <p:nvSpPr>
          <p:cNvPr id="167966" name="Freeform 30"/>
          <p:cNvSpPr>
            <a:spLocks/>
          </p:cNvSpPr>
          <p:nvPr/>
        </p:nvSpPr>
        <p:spPr bwMode="auto">
          <a:xfrm>
            <a:off x="2058988" y="3405188"/>
            <a:ext cx="4525962"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7971" name="Text Box 35"/>
          <p:cNvSpPr txBox="1">
            <a:spLocks noChangeArrowheads="1"/>
          </p:cNvSpPr>
          <p:nvPr/>
        </p:nvSpPr>
        <p:spPr bwMode="auto">
          <a:xfrm>
            <a:off x="5360988" y="4538663"/>
            <a:ext cx="1427162"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最小滞留時間</a:t>
            </a:r>
          </a:p>
        </p:txBody>
      </p:sp>
      <p:sp>
        <p:nvSpPr>
          <p:cNvPr id="167983" name="Freeform 47"/>
          <p:cNvSpPr>
            <a:spLocks/>
          </p:cNvSpPr>
          <p:nvPr/>
        </p:nvSpPr>
        <p:spPr bwMode="auto">
          <a:xfrm>
            <a:off x="1803400" y="3397250"/>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cap="flat">
            <a:solidFill>
              <a:srgbClr val="FF0000"/>
            </a:solidFill>
            <a:prstDash val="lgDashDot"/>
            <a:round/>
            <a:headEnd/>
            <a:tailEnd/>
          </a:ln>
          <a:effectLst/>
        </p:spPr>
        <p:txBody>
          <a:bodyPr/>
          <a:lstStyle/>
          <a:p>
            <a:endParaRPr lang="ja-JP" altLang="en-US"/>
          </a:p>
        </p:txBody>
      </p:sp>
      <p:sp>
        <p:nvSpPr>
          <p:cNvPr id="167984" name="Line 48"/>
          <p:cNvSpPr>
            <a:spLocks noChangeShapeType="1"/>
          </p:cNvSpPr>
          <p:nvPr/>
        </p:nvSpPr>
        <p:spPr bwMode="auto">
          <a:xfrm flipH="1" flipV="1">
            <a:off x="4949825" y="4262438"/>
            <a:ext cx="403225" cy="457200"/>
          </a:xfrm>
          <a:prstGeom prst="line">
            <a:avLst/>
          </a:prstGeom>
          <a:noFill/>
          <a:ln w="9525">
            <a:solidFill>
              <a:srgbClr val="FF0000"/>
            </a:solidFill>
            <a:prstDash val="lgDashDot"/>
            <a:round/>
            <a:headEnd/>
            <a:tailEnd type="triangle" w="med" len="med"/>
          </a:ln>
          <a:effectLst/>
        </p:spPr>
        <p:txBody>
          <a:bodyPr/>
          <a:lstStyle/>
          <a:p>
            <a:endParaRPr lang="ja-JP" altLang="en-US"/>
          </a:p>
        </p:txBody>
      </p:sp>
      <p:sp>
        <p:nvSpPr>
          <p:cNvPr id="26" name="円形吹き出し 25"/>
          <p:cNvSpPr/>
          <p:nvPr/>
        </p:nvSpPr>
        <p:spPr bwMode="auto">
          <a:xfrm>
            <a:off x="2195736" y="2636912"/>
            <a:ext cx="2448272" cy="1296144"/>
          </a:xfrm>
          <a:prstGeom prst="wedgeEllipseCallout">
            <a:avLst>
              <a:gd name="adj1" fmla="val 67144"/>
              <a:gd name="adj2" fmla="val 52275"/>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在庫量がこれ以上減ってはいけない</a:t>
            </a:r>
          </a:p>
        </p:txBody>
      </p:sp>
      <p:sp>
        <p:nvSpPr>
          <p:cNvPr id="27" name="円形吹き出し 26"/>
          <p:cNvSpPr/>
          <p:nvPr/>
        </p:nvSpPr>
        <p:spPr bwMode="auto">
          <a:xfrm>
            <a:off x="4716016" y="5373216"/>
            <a:ext cx="2560320" cy="1045029"/>
          </a:xfrm>
          <a:prstGeom prst="wedgeEllipseCallout">
            <a:avLst>
              <a:gd name="adj1" fmla="val -54874"/>
              <a:gd name="adj2" fmla="val -92542"/>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すぐに</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出庫できない</a:t>
            </a:r>
          </a:p>
        </p:txBody>
      </p:sp>
    </p:spTree>
    <p:extLst>
      <p:ext uri="{BB962C8B-B14F-4D97-AF65-F5344CB8AC3E}">
        <p14:creationId xmlns:p14="http://schemas.microsoft.com/office/powerpoint/2010/main" val="195873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300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スライド番号プレースホルダ 5"/>
          <p:cNvSpPr>
            <a:spLocks noGrp="1"/>
          </p:cNvSpPr>
          <p:nvPr>
            <p:ph type="sldNum" sz="quarter" idx="12"/>
          </p:nvPr>
        </p:nvSpPr>
        <p:spPr/>
        <p:txBody>
          <a:bodyPr/>
          <a:lstStyle/>
          <a:p>
            <a:fld id="{22208040-CF1F-477A-B845-430E7BEBFC75}" type="slidenum">
              <a:rPr lang="en-US" altLang="ja-JP"/>
              <a:pPr/>
              <a:t>32</a:t>
            </a:fld>
            <a:endParaRPr lang="en-US" altLang="ja-JP"/>
          </a:p>
        </p:txBody>
      </p:sp>
      <p:sp>
        <p:nvSpPr>
          <p:cNvPr id="169986" name="Rectangle 2"/>
          <p:cNvSpPr>
            <a:spLocks noGrp="1" noChangeArrowheads="1"/>
          </p:cNvSpPr>
          <p:nvPr>
            <p:ph type="title"/>
          </p:nvPr>
        </p:nvSpPr>
        <p:spPr/>
        <p:txBody>
          <a:bodyPr/>
          <a:lstStyle/>
          <a:p>
            <a:r>
              <a:rPr lang="ja-JP" altLang="en-US" dirty="0" smtClean="0"/>
              <a:t>累積グラフ、滞留時間制約</a:t>
            </a:r>
            <a:endParaRPr lang="ja-JP" altLang="en-US" dirty="0"/>
          </a:p>
        </p:txBody>
      </p:sp>
      <p:sp>
        <p:nvSpPr>
          <p:cNvPr id="169987" name="Rectangle 3"/>
          <p:cNvSpPr>
            <a:spLocks noGrp="1" noChangeArrowheads="1"/>
          </p:cNvSpPr>
          <p:nvPr>
            <p:ph type="body" idx="1"/>
          </p:nvPr>
        </p:nvSpPr>
        <p:spPr>
          <a:xfrm>
            <a:off x="466725" y="1485900"/>
            <a:ext cx="8426450" cy="1454150"/>
          </a:xfrm>
        </p:spPr>
        <p:txBody>
          <a:bodyPr/>
          <a:lstStyle/>
          <a:p>
            <a:r>
              <a:rPr lang="ja-JP" altLang="en-US" dirty="0"/>
              <a:t>予想需要に対する最小回数発注法</a:t>
            </a:r>
          </a:p>
          <a:p>
            <a:pPr lvl="1"/>
            <a:r>
              <a:rPr lang="ja-JP" altLang="en-US" dirty="0"/>
              <a:t>滞留時間</a:t>
            </a:r>
            <a:r>
              <a:rPr lang="ja-JP" altLang="en-US" dirty="0" smtClean="0"/>
              <a:t>の上下限</a:t>
            </a:r>
            <a:r>
              <a:rPr lang="ja-JP" altLang="en-US" dirty="0"/>
              <a:t>制約</a:t>
            </a:r>
          </a:p>
        </p:txBody>
      </p:sp>
      <p:sp>
        <p:nvSpPr>
          <p:cNvPr id="169988" name="Line 4"/>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9989" name="Line 5"/>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9990" name="Freeform 6"/>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9991" name="Line 7"/>
          <p:cNvSpPr>
            <a:spLocks noChangeShapeType="1"/>
          </p:cNvSpPr>
          <p:nvPr/>
        </p:nvSpPr>
        <p:spPr bwMode="auto">
          <a:xfrm>
            <a:off x="5262563" y="5157788"/>
            <a:ext cx="0" cy="849312"/>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9992" name="Text Box 8"/>
          <p:cNvSpPr txBox="1">
            <a:spLocks noChangeArrowheads="1"/>
          </p:cNvSpPr>
          <p:nvPr/>
        </p:nvSpPr>
        <p:spPr bwMode="auto">
          <a:xfrm>
            <a:off x="5365750" y="5418138"/>
            <a:ext cx="1106488"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9999"/>
                </a:solidFill>
                <a:latin typeface="Arial" charset="0"/>
                <a:ea typeface="HG丸ｺﾞｼｯｸM-PRO" pitchFamily="50" charset="-128"/>
              </a:rPr>
              <a:t>倉庫容量</a:t>
            </a:r>
          </a:p>
        </p:txBody>
      </p:sp>
      <p:sp>
        <p:nvSpPr>
          <p:cNvPr id="169993" name="Line 9"/>
          <p:cNvSpPr>
            <a:spLocks noChangeShapeType="1"/>
          </p:cNvSpPr>
          <p:nvPr/>
        </p:nvSpPr>
        <p:spPr bwMode="auto">
          <a:xfrm flipH="1">
            <a:off x="2001838" y="5175250"/>
            <a:ext cx="4303712" cy="0"/>
          </a:xfrm>
          <a:prstGeom prst="line">
            <a:avLst/>
          </a:prstGeom>
          <a:noFill/>
          <a:ln w="9525">
            <a:solidFill>
              <a:srgbClr val="FF0000"/>
            </a:solidFill>
            <a:prstDash val="dash"/>
            <a:round/>
            <a:headEnd/>
            <a:tailEnd/>
          </a:ln>
          <a:effectLst/>
        </p:spPr>
        <p:txBody>
          <a:bodyPr/>
          <a:lstStyle/>
          <a:p>
            <a:endParaRPr lang="ja-JP" altLang="en-US"/>
          </a:p>
        </p:txBody>
      </p:sp>
      <p:sp>
        <p:nvSpPr>
          <p:cNvPr id="169995" name="Line 11"/>
          <p:cNvSpPr>
            <a:spLocks noChangeShapeType="1"/>
          </p:cNvSpPr>
          <p:nvPr/>
        </p:nvSpPr>
        <p:spPr bwMode="auto">
          <a:xfrm>
            <a:off x="2027238" y="3908425"/>
            <a:ext cx="1274762" cy="0"/>
          </a:xfrm>
          <a:prstGeom prst="line">
            <a:avLst/>
          </a:prstGeom>
          <a:noFill/>
          <a:ln w="38100">
            <a:solidFill>
              <a:srgbClr val="FF9999"/>
            </a:solidFill>
            <a:round/>
            <a:headEnd type="triangle" w="med" len="med"/>
            <a:tailEnd type="triangle" w="med" len="med"/>
          </a:ln>
          <a:effectLst/>
        </p:spPr>
        <p:txBody>
          <a:bodyPr/>
          <a:lstStyle/>
          <a:p>
            <a:endParaRPr lang="ja-JP" altLang="en-US"/>
          </a:p>
        </p:txBody>
      </p:sp>
      <p:sp>
        <p:nvSpPr>
          <p:cNvPr id="169996" name="Line 12"/>
          <p:cNvSpPr>
            <a:spLocks noChangeShapeType="1"/>
          </p:cNvSpPr>
          <p:nvPr/>
        </p:nvSpPr>
        <p:spPr bwMode="auto">
          <a:xfrm>
            <a:off x="3282950" y="3243263"/>
            <a:ext cx="0" cy="2778125"/>
          </a:xfrm>
          <a:prstGeom prst="line">
            <a:avLst/>
          </a:prstGeom>
          <a:noFill/>
          <a:ln w="9525">
            <a:solidFill>
              <a:schemeClr val="tx1"/>
            </a:solidFill>
            <a:prstDash val="dash"/>
            <a:round/>
            <a:headEnd/>
            <a:tailEnd/>
          </a:ln>
          <a:effectLst/>
        </p:spPr>
        <p:txBody>
          <a:bodyPr/>
          <a:lstStyle/>
          <a:p>
            <a:endParaRPr lang="ja-JP" altLang="en-US"/>
          </a:p>
        </p:txBody>
      </p:sp>
      <p:sp>
        <p:nvSpPr>
          <p:cNvPr id="169997" name="Freeform 13"/>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9998" name="Line 14"/>
          <p:cNvSpPr>
            <a:spLocks noChangeShapeType="1"/>
          </p:cNvSpPr>
          <p:nvPr/>
        </p:nvSpPr>
        <p:spPr bwMode="auto">
          <a:xfrm flipH="1">
            <a:off x="2008188" y="5175250"/>
            <a:ext cx="4303712" cy="0"/>
          </a:xfrm>
          <a:prstGeom prst="line">
            <a:avLst/>
          </a:prstGeom>
          <a:noFill/>
          <a:ln w="9525">
            <a:solidFill>
              <a:schemeClr val="tx1"/>
            </a:solidFill>
            <a:prstDash val="dash"/>
            <a:round/>
            <a:headEnd/>
            <a:tailEnd/>
          </a:ln>
          <a:effectLst/>
        </p:spPr>
        <p:txBody>
          <a:bodyPr/>
          <a:lstStyle/>
          <a:p>
            <a:endParaRPr lang="ja-JP" altLang="en-US"/>
          </a:p>
        </p:txBody>
      </p:sp>
      <p:sp>
        <p:nvSpPr>
          <p:cNvPr id="169999" name="Text Box 15"/>
          <p:cNvSpPr txBox="1">
            <a:spLocks noChangeArrowheads="1"/>
          </p:cNvSpPr>
          <p:nvPr/>
        </p:nvSpPr>
        <p:spPr bwMode="auto">
          <a:xfrm>
            <a:off x="2082800" y="3384550"/>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9999"/>
                </a:solidFill>
                <a:latin typeface="Arial" charset="0"/>
                <a:ea typeface="HG丸ｺﾞｼｯｸM-PRO" pitchFamily="50" charset="-128"/>
              </a:rPr>
              <a:t>倉庫滞留時間</a:t>
            </a:r>
          </a:p>
        </p:txBody>
      </p:sp>
      <p:sp>
        <p:nvSpPr>
          <p:cNvPr id="170001" name="Text Box 17"/>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170002" name="Line 18"/>
          <p:cNvSpPr>
            <a:spLocks noChangeShapeType="1"/>
          </p:cNvSpPr>
          <p:nvPr/>
        </p:nvSpPr>
        <p:spPr bwMode="auto">
          <a:xfrm flipV="1">
            <a:off x="2972777" y="4699000"/>
            <a:ext cx="285750" cy="15875"/>
          </a:xfrm>
          <a:prstGeom prst="line">
            <a:avLst/>
          </a:prstGeom>
          <a:noFill/>
          <a:ln w="12700">
            <a:solidFill>
              <a:srgbClr val="FF0000"/>
            </a:solidFill>
            <a:round/>
            <a:headEnd type="triangle" w="med" len="med"/>
            <a:tailEnd type="triangle" w="med" len="med"/>
          </a:ln>
          <a:effectLst/>
        </p:spPr>
        <p:txBody>
          <a:bodyPr/>
          <a:lstStyle/>
          <a:p>
            <a:endParaRPr lang="ja-JP" altLang="en-US"/>
          </a:p>
        </p:txBody>
      </p:sp>
      <p:sp>
        <p:nvSpPr>
          <p:cNvPr id="170003" name="Line 19"/>
          <p:cNvSpPr>
            <a:spLocks noChangeShapeType="1"/>
          </p:cNvSpPr>
          <p:nvPr/>
        </p:nvSpPr>
        <p:spPr bwMode="auto">
          <a:xfrm>
            <a:off x="3287713" y="3241675"/>
            <a:ext cx="0" cy="2778125"/>
          </a:xfrm>
          <a:prstGeom prst="line">
            <a:avLst/>
          </a:prstGeom>
          <a:noFill/>
          <a:ln w="9525">
            <a:solidFill>
              <a:schemeClr val="tx1"/>
            </a:solidFill>
            <a:prstDash val="dash"/>
            <a:round/>
            <a:headEnd/>
            <a:tailEnd/>
          </a:ln>
          <a:effectLst/>
        </p:spPr>
        <p:txBody>
          <a:bodyPr/>
          <a:lstStyle/>
          <a:p>
            <a:endParaRPr lang="ja-JP" altLang="en-US"/>
          </a:p>
        </p:txBody>
      </p:sp>
      <p:sp>
        <p:nvSpPr>
          <p:cNvPr id="170004" name="Freeform 20"/>
          <p:cNvSpPr>
            <a:spLocks/>
          </p:cNvSpPr>
          <p:nvPr/>
        </p:nvSpPr>
        <p:spPr bwMode="auto">
          <a:xfrm>
            <a:off x="2058988" y="3405188"/>
            <a:ext cx="4525962"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70005" name="Line 21"/>
          <p:cNvSpPr>
            <a:spLocks noChangeShapeType="1"/>
          </p:cNvSpPr>
          <p:nvPr/>
        </p:nvSpPr>
        <p:spPr bwMode="auto">
          <a:xfrm flipH="1">
            <a:off x="2012950" y="5173663"/>
            <a:ext cx="4303713" cy="0"/>
          </a:xfrm>
          <a:prstGeom prst="line">
            <a:avLst/>
          </a:prstGeom>
          <a:noFill/>
          <a:ln w="9525">
            <a:solidFill>
              <a:schemeClr val="tx1"/>
            </a:solidFill>
            <a:prstDash val="dash"/>
            <a:round/>
            <a:headEnd/>
            <a:tailEnd/>
          </a:ln>
          <a:effectLst/>
        </p:spPr>
        <p:txBody>
          <a:bodyPr/>
          <a:lstStyle/>
          <a:p>
            <a:endParaRPr lang="ja-JP" altLang="en-US"/>
          </a:p>
        </p:txBody>
      </p:sp>
      <p:sp>
        <p:nvSpPr>
          <p:cNvPr id="170006" name="Text Box 22"/>
          <p:cNvSpPr txBox="1">
            <a:spLocks noChangeArrowheads="1"/>
          </p:cNvSpPr>
          <p:nvPr/>
        </p:nvSpPr>
        <p:spPr bwMode="auto">
          <a:xfrm>
            <a:off x="2082800" y="4262438"/>
            <a:ext cx="1427163" cy="336550"/>
          </a:xfrm>
          <a:prstGeom prst="rect">
            <a:avLst/>
          </a:prstGeom>
          <a:noFill/>
          <a:ln w="9525">
            <a:noFill/>
            <a:miter lim="800000"/>
            <a:headEnd/>
            <a:tailEnd/>
          </a:ln>
          <a:effectLst/>
        </p:spPr>
        <p:txBody>
          <a:bodyPr>
            <a:spAutoFit/>
          </a:bodyPr>
          <a:lstStyle/>
          <a:p>
            <a:pPr algn="l">
              <a:spcBef>
                <a:spcPct val="50000"/>
              </a:spcBef>
            </a:pPr>
            <a:r>
              <a:rPr lang="ja-JP" altLang="en-US" sz="1600" b="1">
                <a:solidFill>
                  <a:srgbClr val="FF0000"/>
                </a:solidFill>
                <a:latin typeface="Arial" charset="0"/>
                <a:ea typeface="HG丸ｺﾞｼｯｸM-PRO" pitchFamily="50" charset="-128"/>
              </a:rPr>
              <a:t>最小滞留時間</a:t>
            </a:r>
          </a:p>
        </p:txBody>
      </p:sp>
      <p:sp>
        <p:nvSpPr>
          <p:cNvPr id="28" name="Line 19"/>
          <p:cNvSpPr>
            <a:spLocks noChangeShapeType="1"/>
          </p:cNvSpPr>
          <p:nvPr/>
        </p:nvSpPr>
        <p:spPr bwMode="auto">
          <a:xfrm>
            <a:off x="3001108" y="4572000"/>
            <a:ext cx="5251" cy="1447800"/>
          </a:xfrm>
          <a:prstGeom prst="line">
            <a:avLst/>
          </a:prstGeom>
          <a:noFill/>
          <a:ln w="9525">
            <a:solidFill>
              <a:schemeClr val="tx1"/>
            </a:solidFill>
            <a:prstDash val="dash"/>
            <a:round/>
            <a:headEnd/>
            <a:tailEnd/>
          </a:ln>
          <a:effectLst/>
        </p:spPr>
        <p:txBody>
          <a:bodyPr/>
          <a:lstStyle/>
          <a:p>
            <a:endParaRPr lang="ja-JP" altLang="en-US"/>
          </a:p>
        </p:txBody>
      </p:sp>
      <p:cxnSp>
        <p:nvCxnSpPr>
          <p:cNvPr id="27" name="直線コネクタ 26"/>
          <p:cNvCxnSpPr/>
          <p:nvPr/>
        </p:nvCxnSpPr>
        <p:spPr>
          <a:xfrm>
            <a:off x="2016163" y="5391469"/>
            <a:ext cx="987424" cy="232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円形吹き出し 29"/>
          <p:cNvSpPr/>
          <p:nvPr/>
        </p:nvSpPr>
        <p:spPr bwMode="auto">
          <a:xfrm>
            <a:off x="4355976" y="3717032"/>
            <a:ext cx="2560320" cy="691660"/>
          </a:xfrm>
          <a:prstGeom prst="wedgeEllipseCallout">
            <a:avLst>
              <a:gd name="adj1" fmla="val -100701"/>
              <a:gd name="adj2" fmla="val 188271"/>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次の発注時点</a:t>
            </a:r>
          </a:p>
        </p:txBody>
      </p:sp>
      <p:cxnSp>
        <p:nvCxnSpPr>
          <p:cNvPr id="31" name="直線コネクタ 30"/>
          <p:cNvCxnSpPr/>
          <p:nvPr/>
        </p:nvCxnSpPr>
        <p:spPr>
          <a:xfrm flipV="1">
            <a:off x="2996180" y="4520136"/>
            <a:ext cx="0" cy="864096"/>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9488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B7D7E203-544B-4F48-BC26-E92268A4B7DB}" type="slidenum">
              <a:rPr lang="en-US" altLang="ja-JP"/>
              <a:pPr/>
              <a:t>33</a:t>
            </a:fld>
            <a:endParaRPr lang="en-US" altLang="ja-JP"/>
          </a:p>
        </p:txBody>
      </p:sp>
      <p:sp>
        <p:nvSpPr>
          <p:cNvPr id="165890" name="Rectangle 2"/>
          <p:cNvSpPr>
            <a:spLocks noGrp="1" noChangeArrowheads="1"/>
          </p:cNvSpPr>
          <p:nvPr>
            <p:ph type="title"/>
          </p:nvPr>
        </p:nvSpPr>
        <p:spPr/>
        <p:txBody>
          <a:bodyPr/>
          <a:lstStyle/>
          <a:p>
            <a:r>
              <a:rPr lang="ja-JP" altLang="en-US" dirty="0" smtClean="0"/>
              <a:t>累積グラフ、統一的解法</a:t>
            </a:r>
            <a:endParaRPr lang="ja-JP" altLang="en-US" dirty="0"/>
          </a:p>
        </p:txBody>
      </p:sp>
      <p:sp>
        <p:nvSpPr>
          <p:cNvPr id="165891" name="Rectangle 3"/>
          <p:cNvSpPr>
            <a:spLocks noGrp="1" noChangeArrowheads="1"/>
          </p:cNvSpPr>
          <p:nvPr>
            <p:ph type="body" idx="1"/>
          </p:nvPr>
        </p:nvSpPr>
        <p:spPr>
          <a:xfrm>
            <a:off x="466725" y="1485900"/>
            <a:ext cx="8426450" cy="1454150"/>
          </a:xfrm>
        </p:spPr>
        <p:txBody>
          <a:bodyPr/>
          <a:lstStyle/>
          <a:p>
            <a:r>
              <a:rPr lang="ja-JP" altLang="en-US" dirty="0"/>
              <a:t>倉庫</a:t>
            </a:r>
            <a:r>
              <a:rPr lang="ja-JP" altLang="en-US" dirty="0" smtClean="0"/>
              <a:t>容量、滞留時間上下限制約</a:t>
            </a:r>
          </a:p>
        </p:txBody>
      </p:sp>
      <p:sp>
        <p:nvSpPr>
          <p:cNvPr id="165894" name="Line 6"/>
          <p:cNvSpPr>
            <a:spLocks noChangeShapeType="1"/>
          </p:cNvSpPr>
          <p:nvPr/>
        </p:nvSpPr>
        <p:spPr bwMode="auto">
          <a:xfrm>
            <a:off x="2020888" y="5999163"/>
            <a:ext cx="4968875" cy="0"/>
          </a:xfrm>
          <a:prstGeom prst="line">
            <a:avLst/>
          </a:prstGeom>
          <a:noFill/>
          <a:ln w="9525">
            <a:solidFill>
              <a:schemeClr val="tx1"/>
            </a:solidFill>
            <a:round/>
            <a:headEnd/>
            <a:tailEnd type="triangle" w="med" len="med"/>
          </a:ln>
          <a:effectLst/>
        </p:spPr>
        <p:txBody>
          <a:bodyPr/>
          <a:lstStyle/>
          <a:p>
            <a:endParaRPr lang="ja-JP" altLang="en-US"/>
          </a:p>
        </p:txBody>
      </p:sp>
      <p:sp>
        <p:nvSpPr>
          <p:cNvPr id="165895" name="Line 7"/>
          <p:cNvSpPr>
            <a:spLocks noChangeShapeType="1"/>
          </p:cNvSpPr>
          <p:nvPr/>
        </p:nvSpPr>
        <p:spPr bwMode="auto">
          <a:xfrm flipV="1">
            <a:off x="2020888" y="3154363"/>
            <a:ext cx="0" cy="2844800"/>
          </a:xfrm>
          <a:prstGeom prst="line">
            <a:avLst/>
          </a:prstGeom>
          <a:noFill/>
          <a:ln w="9525">
            <a:solidFill>
              <a:schemeClr val="tx1"/>
            </a:solidFill>
            <a:round/>
            <a:headEnd/>
            <a:tailEnd type="triangle" w="med" len="med"/>
          </a:ln>
          <a:effectLst/>
        </p:spPr>
        <p:txBody>
          <a:bodyPr/>
          <a:lstStyle/>
          <a:p>
            <a:endParaRPr lang="ja-JP" altLang="en-US"/>
          </a:p>
        </p:txBody>
      </p:sp>
      <p:sp>
        <p:nvSpPr>
          <p:cNvPr id="165896" name="Freeform 8"/>
          <p:cNvSpPr>
            <a:spLocks/>
          </p:cNvSpPr>
          <p:nvPr/>
        </p:nvSpPr>
        <p:spPr bwMode="auto">
          <a:xfrm>
            <a:off x="204787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16" name="Freeform 28"/>
          <p:cNvSpPr>
            <a:spLocks/>
          </p:cNvSpPr>
          <p:nvPr/>
        </p:nvSpPr>
        <p:spPr bwMode="auto">
          <a:xfrm>
            <a:off x="2054225" y="3406775"/>
            <a:ext cx="4525963" cy="2592388"/>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9525">
            <a:solidFill>
              <a:schemeClr val="tx1"/>
            </a:solidFill>
            <a:round/>
            <a:headEnd/>
            <a:tailEnd/>
          </a:ln>
          <a:effectLst/>
        </p:spPr>
        <p:txBody>
          <a:bodyPr/>
          <a:lstStyle/>
          <a:p>
            <a:endParaRPr lang="ja-JP" altLang="en-US"/>
          </a:p>
        </p:txBody>
      </p:sp>
      <p:sp>
        <p:nvSpPr>
          <p:cNvPr id="165924" name="Text Box 36"/>
          <p:cNvSpPr txBox="1">
            <a:spLocks noChangeArrowheads="1"/>
          </p:cNvSpPr>
          <p:nvPr/>
        </p:nvSpPr>
        <p:spPr bwMode="auto">
          <a:xfrm>
            <a:off x="6786563" y="3206750"/>
            <a:ext cx="1208087" cy="336550"/>
          </a:xfrm>
          <a:prstGeom prst="rect">
            <a:avLst/>
          </a:prstGeom>
          <a:noFill/>
          <a:ln w="9525">
            <a:noFill/>
            <a:miter lim="800000"/>
            <a:headEnd/>
            <a:tailEnd/>
          </a:ln>
          <a:effectLst/>
        </p:spPr>
        <p:txBody>
          <a:bodyPr wrap="none">
            <a:spAutoFit/>
          </a:bodyPr>
          <a:lstStyle/>
          <a:p>
            <a:pPr algn="l"/>
            <a:r>
              <a:rPr lang="ja-JP" altLang="en-US" sz="1600" b="1">
                <a:solidFill>
                  <a:srgbClr val="0000CC"/>
                </a:solidFill>
                <a:latin typeface="HG丸ｺﾞｼｯｸM-PRO" pitchFamily="50" charset="-128"/>
                <a:ea typeface="HG丸ｺﾞｼｯｸM-PRO" pitchFamily="50" charset="-128"/>
              </a:rPr>
              <a:t>累積出庫量</a:t>
            </a:r>
          </a:p>
        </p:txBody>
      </p:sp>
      <p:sp>
        <p:nvSpPr>
          <p:cNvPr id="30" name="Freeform 40"/>
          <p:cNvSpPr>
            <a:spLocks/>
          </p:cNvSpPr>
          <p:nvPr/>
        </p:nvSpPr>
        <p:spPr bwMode="auto">
          <a:xfrm>
            <a:off x="2032000" y="2577421"/>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19050">
            <a:solidFill>
              <a:srgbClr val="FF0000"/>
            </a:solidFill>
            <a:round/>
            <a:headEnd/>
            <a:tailEnd/>
          </a:ln>
          <a:effectLst/>
        </p:spPr>
        <p:txBody>
          <a:bodyPr/>
          <a:lstStyle/>
          <a:p>
            <a:endParaRPr lang="ja-JP" altLang="en-US"/>
          </a:p>
        </p:txBody>
      </p:sp>
      <p:sp>
        <p:nvSpPr>
          <p:cNvPr id="32" name="Freeform 40"/>
          <p:cNvSpPr>
            <a:spLocks/>
          </p:cNvSpPr>
          <p:nvPr/>
        </p:nvSpPr>
        <p:spPr bwMode="auto">
          <a:xfrm>
            <a:off x="755576" y="3429000"/>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19050">
            <a:solidFill>
              <a:srgbClr val="FF0000"/>
            </a:solidFill>
            <a:prstDash val="dash"/>
            <a:round/>
            <a:headEnd/>
            <a:tailEnd/>
          </a:ln>
          <a:effectLst/>
        </p:spPr>
        <p:txBody>
          <a:bodyPr/>
          <a:lstStyle/>
          <a:p>
            <a:endParaRPr lang="ja-JP" altLang="en-US"/>
          </a:p>
        </p:txBody>
      </p:sp>
      <p:sp>
        <p:nvSpPr>
          <p:cNvPr id="19" name="Freeform 40"/>
          <p:cNvSpPr>
            <a:spLocks/>
          </p:cNvSpPr>
          <p:nvPr/>
        </p:nvSpPr>
        <p:spPr bwMode="auto">
          <a:xfrm>
            <a:off x="1774229" y="3401059"/>
            <a:ext cx="4525963" cy="2592387"/>
          </a:xfrm>
          <a:custGeom>
            <a:avLst/>
            <a:gdLst/>
            <a:ahLst/>
            <a:cxnLst>
              <a:cxn ang="0">
                <a:pos x="0" y="1584"/>
              </a:cxn>
              <a:cxn ang="0">
                <a:pos x="336" y="1500"/>
              </a:cxn>
              <a:cxn ang="0">
                <a:pos x="648" y="1170"/>
              </a:cxn>
              <a:cxn ang="0">
                <a:pos x="918" y="1026"/>
              </a:cxn>
              <a:cxn ang="0">
                <a:pos x="1182" y="972"/>
              </a:cxn>
              <a:cxn ang="0">
                <a:pos x="1374" y="858"/>
              </a:cxn>
              <a:cxn ang="0">
                <a:pos x="1662" y="384"/>
              </a:cxn>
              <a:cxn ang="0">
                <a:pos x="1950" y="144"/>
              </a:cxn>
              <a:cxn ang="0">
                <a:pos x="2346" y="0"/>
              </a:cxn>
            </a:cxnLst>
            <a:rect l="0" t="0" r="r" b="b"/>
            <a:pathLst>
              <a:path w="2346" h="1584">
                <a:moveTo>
                  <a:pt x="0" y="1584"/>
                </a:moveTo>
                <a:cubicBezTo>
                  <a:pt x="114" y="1576"/>
                  <a:pt x="228" y="1569"/>
                  <a:pt x="336" y="1500"/>
                </a:cubicBezTo>
                <a:cubicBezTo>
                  <a:pt x="444" y="1431"/>
                  <a:pt x="551" y="1249"/>
                  <a:pt x="648" y="1170"/>
                </a:cubicBezTo>
                <a:cubicBezTo>
                  <a:pt x="745" y="1091"/>
                  <a:pt x="829" y="1059"/>
                  <a:pt x="918" y="1026"/>
                </a:cubicBezTo>
                <a:cubicBezTo>
                  <a:pt x="1007" y="993"/>
                  <a:pt x="1106" y="1000"/>
                  <a:pt x="1182" y="972"/>
                </a:cubicBezTo>
                <a:cubicBezTo>
                  <a:pt x="1258" y="944"/>
                  <a:pt x="1294" y="956"/>
                  <a:pt x="1374" y="858"/>
                </a:cubicBezTo>
                <a:cubicBezTo>
                  <a:pt x="1454" y="760"/>
                  <a:pt x="1566" y="503"/>
                  <a:pt x="1662" y="384"/>
                </a:cubicBezTo>
                <a:cubicBezTo>
                  <a:pt x="1758" y="265"/>
                  <a:pt x="1836" y="208"/>
                  <a:pt x="1950" y="144"/>
                </a:cubicBezTo>
                <a:cubicBezTo>
                  <a:pt x="2064" y="80"/>
                  <a:pt x="2205" y="40"/>
                  <a:pt x="2346" y="0"/>
                </a:cubicBezTo>
              </a:path>
            </a:pathLst>
          </a:custGeom>
          <a:noFill/>
          <a:ln w="19050">
            <a:solidFill>
              <a:srgbClr val="FF0000"/>
            </a:solidFill>
            <a:prstDash val="sysDot"/>
            <a:round/>
            <a:headEnd/>
            <a:tailEnd/>
          </a:ln>
          <a:effectLst/>
        </p:spPr>
        <p:txBody>
          <a:bodyPr/>
          <a:lstStyle/>
          <a:p>
            <a:endParaRPr lang="ja-JP" altLang="en-US"/>
          </a:p>
        </p:txBody>
      </p:sp>
      <p:sp>
        <p:nvSpPr>
          <p:cNvPr id="20" name="Freeform 42"/>
          <p:cNvSpPr>
            <a:spLocks/>
          </p:cNvSpPr>
          <p:nvPr/>
        </p:nvSpPr>
        <p:spPr bwMode="auto">
          <a:xfrm>
            <a:off x="2020888" y="2643188"/>
            <a:ext cx="4737100" cy="3355975"/>
          </a:xfrm>
          <a:custGeom>
            <a:avLst/>
            <a:gdLst/>
            <a:ahLst/>
            <a:cxnLst>
              <a:cxn ang="0">
                <a:pos x="0" y="2114"/>
              </a:cxn>
              <a:cxn ang="0">
                <a:pos x="0" y="1705"/>
              </a:cxn>
              <a:cxn ang="0">
                <a:pos x="616" y="1705"/>
              </a:cxn>
              <a:cxn ang="0">
                <a:pos x="616" y="1497"/>
              </a:cxn>
              <a:cxn ang="0">
                <a:pos x="1233" y="1497"/>
              </a:cxn>
              <a:cxn ang="0">
                <a:pos x="1233" y="996"/>
              </a:cxn>
              <a:cxn ang="0">
                <a:pos x="1786" y="996"/>
              </a:cxn>
              <a:cxn ang="0">
                <a:pos x="1786" y="691"/>
              </a:cxn>
              <a:cxn ang="0">
                <a:pos x="2097" y="691"/>
              </a:cxn>
              <a:cxn ang="0">
                <a:pos x="2097" y="472"/>
              </a:cxn>
              <a:cxn ang="0">
                <a:pos x="2713" y="472"/>
              </a:cxn>
              <a:cxn ang="0">
                <a:pos x="2713" y="0"/>
              </a:cxn>
              <a:cxn ang="0">
                <a:pos x="2984" y="0"/>
              </a:cxn>
            </a:cxnLst>
            <a:rect l="0" t="0" r="r" b="b"/>
            <a:pathLst>
              <a:path w="2984" h="2114">
                <a:moveTo>
                  <a:pt x="0" y="2114"/>
                </a:moveTo>
                <a:lnTo>
                  <a:pt x="0" y="1705"/>
                </a:lnTo>
                <a:lnTo>
                  <a:pt x="616" y="1705"/>
                </a:lnTo>
                <a:lnTo>
                  <a:pt x="616" y="1497"/>
                </a:lnTo>
                <a:lnTo>
                  <a:pt x="1233" y="1497"/>
                </a:lnTo>
                <a:lnTo>
                  <a:pt x="1233" y="996"/>
                </a:lnTo>
                <a:lnTo>
                  <a:pt x="1786" y="996"/>
                </a:lnTo>
                <a:lnTo>
                  <a:pt x="1786" y="691"/>
                </a:lnTo>
                <a:lnTo>
                  <a:pt x="2097" y="691"/>
                </a:lnTo>
                <a:lnTo>
                  <a:pt x="2097" y="472"/>
                </a:lnTo>
                <a:lnTo>
                  <a:pt x="2713" y="472"/>
                </a:lnTo>
                <a:lnTo>
                  <a:pt x="2713" y="0"/>
                </a:lnTo>
                <a:lnTo>
                  <a:pt x="2984" y="0"/>
                </a:ln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22" name="円形吹き出し 21"/>
          <p:cNvSpPr/>
          <p:nvPr/>
        </p:nvSpPr>
        <p:spPr bwMode="auto">
          <a:xfrm>
            <a:off x="2987824" y="2132856"/>
            <a:ext cx="2488312" cy="691660"/>
          </a:xfrm>
          <a:prstGeom prst="wedgeEllipseCallout">
            <a:avLst>
              <a:gd name="adj1" fmla="val 35971"/>
              <a:gd name="adj2" fmla="val 111816"/>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倉庫容量制約</a:t>
            </a:r>
          </a:p>
        </p:txBody>
      </p:sp>
      <p:sp>
        <p:nvSpPr>
          <p:cNvPr id="23" name="円形吹き出し 22"/>
          <p:cNvSpPr/>
          <p:nvPr/>
        </p:nvSpPr>
        <p:spPr bwMode="auto">
          <a:xfrm>
            <a:off x="251520" y="3933056"/>
            <a:ext cx="1728192" cy="907684"/>
          </a:xfrm>
          <a:prstGeom prst="wedgeEllipseCallout">
            <a:avLst>
              <a:gd name="adj1" fmla="val 46459"/>
              <a:gd name="adj2" fmla="val 103246"/>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滞留時間</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上限制約</a:t>
            </a:r>
          </a:p>
        </p:txBody>
      </p:sp>
      <p:sp>
        <p:nvSpPr>
          <p:cNvPr id="26" name="円形吹き出し 25"/>
          <p:cNvSpPr/>
          <p:nvPr/>
        </p:nvSpPr>
        <p:spPr bwMode="auto">
          <a:xfrm>
            <a:off x="5868144" y="4005064"/>
            <a:ext cx="1728192" cy="907684"/>
          </a:xfrm>
          <a:prstGeom prst="wedgeEllipseCallout">
            <a:avLst>
              <a:gd name="adj1" fmla="val -58725"/>
              <a:gd name="adj2" fmla="val -97020"/>
            </a:avLst>
          </a:prstGeom>
          <a:solidFill>
            <a:srgbClr val="92D050"/>
          </a:solidFill>
          <a:ln w="9525" cap="flat" cmpd="sng" algn="ctr">
            <a:solidFill>
              <a:srgbClr val="00CC99"/>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滞留時間</a:t>
            </a:r>
            <a:endParaRPr kumimoji="1" lang="en-US" altLang="ja-JP" sz="2000" b="1" i="0" u="none" strike="noStrike" cap="none" normalizeH="0" baseline="0" dirty="0" smtClean="0">
              <a:ln>
                <a:noFill/>
              </a:ln>
              <a:solidFill>
                <a:srgbClr val="0000CC"/>
              </a:solidFill>
              <a:effectLst/>
              <a:latin typeface="HG丸ｺﾞｼｯｸM-PRO" pitchFamily="50" charset="-128"/>
              <a:ea typeface="HG丸ｺﾞｼｯｸM-PRO"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0000CC"/>
                </a:solidFill>
                <a:effectLst/>
                <a:latin typeface="HG丸ｺﾞｼｯｸM-PRO" pitchFamily="50" charset="-128"/>
                <a:ea typeface="HG丸ｺﾞｼｯｸM-PRO" pitchFamily="50" charset="-128"/>
              </a:rPr>
              <a:t>下限制約</a:t>
            </a:r>
          </a:p>
        </p:txBody>
      </p:sp>
      <p:sp>
        <p:nvSpPr>
          <p:cNvPr id="27" name="Text Box 36"/>
          <p:cNvSpPr txBox="1">
            <a:spLocks noChangeArrowheads="1"/>
          </p:cNvSpPr>
          <p:nvPr/>
        </p:nvSpPr>
        <p:spPr bwMode="auto">
          <a:xfrm>
            <a:off x="6804248" y="2492896"/>
            <a:ext cx="1218603" cy="338554"/>
          </a:xfrm>
          <a:prstGeom prst="rect">
            <a:avLst/>
          </a:prstGeom>
          <a:noFill/>
          <a:ln w="9525">
            <a:noFill/>
            <a:miter lim="800000"/>
            <a:headEnd/>
            <a:tailEnd/>
          </a:ln>
          <a:effectLst/>
        </p:spPr>
        <p:txBody>
          <a:bodyPr wrap="none">
            <a:spAutoFit/>
          </a:bodyPr>
          <a:lstStyle/>
          <a:p>
            <a:pPr algn="l"/>
            <a:r>
              <a:rPr lang="ja-JP" altLang="en-US" sz="1600" b="1" dirty="0" smtClean="0">
                <a:solidFill>
                  <a:srgbClr val="0000CC"/>
                </a:solidFill>
                <a:latin typeface="HG丸ｺﾞｼｯｸM-PRO" pitchFamily="50" charset="-128"/>
                <a:ea typeface="HG丸ｺﾞｼｯｸM-PRO" pitchFamily="50" charset="-128"/>
              </a:rPr>
              <a:t>累積入庫量</a:t>
            </a:r>
            <a:endParaRPr lang="ja-JP" altLang="en-US" sz="1600" b="1" dirty="0">
              <a:solidFill>
                <a:srgbClr val="0000CC"/>
              </a:solidFill>
              <a:latin typeface="HG丸ｺﾞｼｯｸM-PRO" pitchFamily="50" charset="-128"/>
              <a:ea typeface="HG丸ｺﾞｼｯｸM-PRO" pitchFamily="50" charset="-128"/>
            </a:endParaRPr>
          </a:p>
        </p:txBody>
      </p:sp>
    </p:spTree>
    <p:extLst>
      <p:ext uri="{BB962C8B-B14F-4D97-AF65-F5344CB8AC3E}">
        <p14:creationId xmlns:p14="http://schemas.microsoft.com/office/powerpoint/2010/main" val="204745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1000"/>
                                  </p:stCondLst>
                                  <p:childTnLst>
                                    <p:set>
                                      <p:cBhvr>
                                        <p:cTn id="6" dur="1" fill="hold">
                                          <p:stCondLst>
                                            <p:cond delay="0"/>
                                          </p:stCondLst>
                                        </p:cTn>
                                        <p:tgtEl>
                                          <p:spTgt spid="30"/>
                                        </p:tgtEl>
                                        <p:attrNameLst>
                                          <p:attrName>style.visibility</p:attrName>
                                        </p:attrNameLst>
                                      </p:cBhvr>
                                      <p:to>
                                        <p:strVal val="visible"/>
                                      </p:to>
                                    </p:set>
                                  </p:childTnLst>
                                </p:cTn>
                              </p:par>
                            </p:childTnLst>
                          </p:cTn>
                        </p:par>
                        <p:par>
                          <p:cTn id="7" fill="hold">
                            <p:stCondLst>
                              <p:cond delay="1000"/>
                            </p:stCondLst>
                            <p:childTnLst>
                              <p:par>
                                <p:cTn id="8" presetID="42" presetClass="path" presetSubtype="0" accel="50000" decel="50000" fill="hold" grpId="0" nodeType="afterEffect">
                                  <p:stCondLst>
                                    <p:cond delay="0"/>
                                  </p:stCondLst>
                                  <p:childTnLst>
                                    <p:animMotion origin="layout" path="M 0.00017 0.12214 L 2.5E-6 -2.67638E-6 " pathEditMode="relative" rAng="0" ptsTypes="AA">
                                      <p:cBhvr>
                                        <p:cTn id="9" dur="2000" fill="hold"/>
                                        <p:tgtEl>
                                          <p:spTgt spid="30"/>
                                        </p:tgtEl>
                                        <p:attrNameLst>
                                          <p:attrName>ppt_x</p:attrName>
                                          <p:attrName>ppt_y</p:attrName>
                                        </p:attrNameLst>
                                      </p:cBhvr>
                                      <p:rCtr x="-17" y="-6107"/>
                                    </p:animMotion>
                                  </p:childTnLst>
                                </p:cTn>
                              </p:par>
                            </p:childTnLst>
                          </p:cTn>
                        </p:par>
                        <p:par>
                          <p:cTn id="10" fill="hold">
                            <p:stCondLst>
                              <p:cond delay="3000"/>
                            </p:stCondLst>
                            <p:childTnLst>
                              <p:par>
                                <p:cTn id="11" presetID="1" presetClass="entr" presetSubtype="0" fill="hold" grpId="1" nodeType="afterEffect">
                                  <p:stCondLst>
                                    <p:cond delay="1000"/>
                                  </p:stCondLst>
                                  <p:childTnLst>
                                    <p:set>
                                      <p:cBhvr>
                                        <p:cTn id="12" dur="1" fill="hold">
                                          <p:stCondLst>
                                            <p:cond delay="0"/>
                                          </p:stCondLst>
                                        </p:cTn>
                                        <p:tgtEl>
                                          <p:spTgt spid="32"/>
                                        </p:tgtEl>
                                        <p:attrNameLst>
                                          <p:attrName>style.visibility</p:attrName>
                                        </p:attrNameLst>
                                      </p:cBhvr>
                                      <p:to>
                                        <p:strVal val="visible"/>
                                      </p:to>
                                    </p:set>
                                  </p:childTnLst>
                                </p:cTn>
                              </p:par>
                            </p:childTnLst>
                          </p:cTn>
                        </p:par>
                        <p:par>
                          <p:cTn id="13" fill="hold">
                            <p:stCondLst>
                              <p:cond delay="4000"/>
                            </p:stCondLst>
                            <p:childTnLst>
                              <p:par>
                                <p:cTn id="14" presetID="42" presetClass="path" presetSubtype="0" accel="50000" decel="50000" fill="hold" grpId="0" nodeType="afterEffect">
                                  <p:stCondLst>
                                    <p:cond delay="0"/>
                                  </p:stCondLst>
                                  <p:childTnLst>
                                    <p:animMotion origin="layout" path="M 0.13056 -1.58455E-6 L -3.61111E-6 -1.58455E-6 " pathEditMode="relative" rAng="0" ptsTypes="AA">
                                      <p:cBhvr>
                                        <p:cTn id="15" dur="2000" fill="hold"/>
                                        <p:tgtEl>
                                          <p:spTgt spid="32"/>
                                        </p:tgtEl>
                                        <p:attrNameLst>
                                          <p:attrName>ppt_x</p:attrName>
                                          <p:attrName>ppt_y</p:attrName>
                                        </p:attrNameLst>
                                      </p:cBhvr>
                                      <p:rCtr x="-6528" y="0"/>
                                    </p:animMotion>
                                  </p:childTnLst>
                                </p:cTn>
                              </p:par>
                            </p:childTnLst>
                          </p:cTn>
                        </p:par>
                        <p:par>
                          <p:cTn id="16" fill="hold">
                            <p:stCondLst>
                              <p:cond delay="6000"/>
                            </p:stCondLst>
                            <p:childTnLst>
                              <p:par>
                                <p:cTn id="17" presetID="1" presetClass="entr" presetSubtype="0" fill="hold" grpId="1" nodeType="afterEffect">
                                  <p:stCondLst>
                                    <p:cond delay="1000"/>
                                  </p:stCondLst>
                                  <p:childTnLst>
                                    <p:set>
                                      <p:cBhvr>
                                        <p:cTn id="18" dur="1" fill="hold">
                                          <p:stCondLst>
                                            <p:cond delay="0"/>
                                          </p:stCondLst>
                                        </p:cTn>
                                        <p:tgtEl>
                                          <p:spTgt spid="19"/>
                                        </p:tgtEl>
                                        <p:attrNameLst>
                                          <p:attrName>style.visibility</p:attrName>
                                        </p:attrNameLst>
                                      </p:cBhvr>
                                      <p:to>
                                        <p:strVal val="visible"/>
                                      </p:to>
                                    </p:set>
                                  </p:childTnLst>
                                </p:cTn>
                              </p:par>
                            </p:childTnLst>
                          </p:cTn>
                        </p:par>
                        <p:par>
                          <p:cTn id="19" fill="hold">
                            <p:stCondLst>
                              <p:cond delay="7000"/>
                            </p:stCondLst>
                            <p:childTnLst>
                              <p:par>
                                <p:cTn id="20" presetID="42" presetClass="path" presetSubtype="0" accel="50000" decel="50000" fill="hold" grpId="0" nodeType="afterEffect">
                                  <p:stCondLst>
                                    <p:cond delay="0"/>
                                  </p:stCondLst>
                                  <p:childTnLst>
                                    <p:animMotion origin="layout" path="M 0.04271 -0.00625 L -1.66667E-6 2.94934E-6 " pathEditMode="relative" rAng="0" ptsTypes="AA">
                                      <p:cBhvr>
                                        <p:cTn id="21" dur="2000" fill="hold"/>
                                        <p:tgtEl>
                                          <p:spTgt spid="19"/>
                                        </p:tgtEl>
                                        <p:attrNameLst>
                                          <p:attrName>ppt_x</p:attrName>
                                          <p:attrName>ppt_y</p:attrName>
                                        </p:attrNameLst>
                                      </p:cBhvr>
                                      <p:rCtr x="-2135" y="301"/>
                                    </p:animMotion>
                                  </p:childTnLst>
                                </p:cTn>
                              </p:par>
                            </p:childTnLst>
                          </p:cTn>
                        </p:par>
                        <p:par>
                          <p:cTn id="22" fill="hold">
                            <p:stCondLst>
                              <p:cond delay="9000"/>
                            </p:stCondLst>
                            <p:childTnLst>
                              <p:par>
                                <p:cTn id="23" presetID="22" presetClass="entr" presetSubtype="8" fill="hold" grpId="0" nodeType="afterEffect">
                                  <p:stCondLst>
                                    <p:cond delay="200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3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2" grpId="0" animBg="1"/>
      <p:bldP spid="32" grpId="1" animBg="1"/>
      <p:bldP spid="19" grpId="0" animBg="1"/>
      <p:bldP spid="19" grpId="1"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47700" y="2660650"/>
            <a:ext cx="7772400" cy="1143000"/>
          </a:xfrm>
        </p:spPr>
        <p:txBody>
          <a:bodyPr/>
          <a:lstStyle/>
          <a:p>
            <a:r>
              <a:rPr lang="ja-JP" altLang="en-US" sz="4000" dirty="0" smtClean="0"/>
              <a:t>在庫管理方式とコスト</a:t>
            </a:r>
            <a:endParaRPr lang="ja-JP" altLang="en-US" sz="4000" dirty="0"/>
          </a:p>
        </p:txBody>
      </p:sp>
      <p:sp>
        <p:nvSpPr>
          <p:cNvPr id="44035" name="Rectangle 3"/>
          <p:cNvSpPr>
            <a:spLocks noGrp="1" noChangeArrowheads="1"/>
          </p:cNvSpPr>
          <p:nvPr>
            <p:ph type="subTitle" idx="1"/>
          </p:nvPr>
        </p:nvSpPr>
        <p:spPr/>
        <p:txBody>
          <a:bodyPr/>
          <a:lstStyle/>
          <a:p>
            <a:r>
              <a:rPr lang="ja-JP" altLang="en-US"/>
              <a:t>　</a:t>
            </a:r>
          </a:p>
        </p:txBody>
      </p:sp>
    </p:spTree>
    <p:extLst>
      <p:ext uri="{BB962C8B-B14F-4D97-AF65-F5344CB8AC3E}">
        <p14:creationId xmlns:p14="http://schemas.microsoft.com/office/powerpoint/2010/main" val="29632279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在庫管理方式</a:t>
            </a:r>
            <a:endParaRPr kumimoji="1" lang="ja-JP" altLang="en-US" dirty="0"/>
          </a:p>
        </p:txBody>
      </p:sp>
      <p:sp>
        <p:nvSpPr>
          <p:cNvPr id="3" name="コンテンツ プレースホルダ 2"/>
          <p:cNvSpPr>
            <a:spLocks noGrp="1"/>
          </p:cNvSpPr>
          <p:nvPr>
            <p:ph idx="1"/>
          </p:nvPr>
        </p:nvSpPr>
        <p:spPr>
          <a:xfrm>
            <a:off x="466725" y="1485900"/>
            <a:ext cx="8536598" cy="4791075"/>
          </a:xfrm>
        </p:spPr>
        <p:txBody>
          <a:bodyPr/>
          <a:lstStyle/>
          <a:p>
            <a:r>
              <a:rPr kumimoji="1" lang="ja-JP" altLang="en-US" dirty="0" smtClean="0"/>
              <a:t>在庫が少なくなったら発注する　－　</a:t>
            </a:r>
            <a:r>
              <a:rPr kumimoji="1" lang="ja-JP" altLang="en-US" dirty="0" smtClean="0">
                <a:solidFill>
                  <a:srgbClr val="FF0000"/>
                </a:solidFill>
              </a:rPr>
              <a:t>定量発注</a:t>
            </a:r>
            <a:r>
              <a:rPr lang="ja-JP" altLang="en-US" dirty="0" smtClean="0">
                <a:solidFill>
                  <a:srgbClr val="FF0000"/>
                </a:solidFill>
              </a:rPr>
              <a:t>方式</a:t>
            </a:r>
            <a:endParaRPr lang="en-US" altLang="ja-JP" dirty="0" smtClean="0">
              <a:solidFill>
                <a:srgbClr val="FF0000"/>
              </a:solidFill>
            </a:endParaRPr>
          </a:p>
          <a:p>
            <a:pPr lvl="1"/>
            <a:r>
              <a:rPr lang="ja-JP" altLang="en-US" dirty="0" smtClean="0"/>
              <a:t> </a:t>
            </a:r>
            <a:r>
              <a:rPr lang="ja-JP" altLang="en-US" dirty="0" smtClean="0">
                <a:solidFill>
                  <a:srgbClr val="FF0000"/>
                </a:solidFill>
              </a:rPr>
              <a:t>２ビン方式</a:t>
            </a:r>
            <a:r>
              <a:rPr lang="ja-JP" altLang="en-US" dirty="0" smtClean="0"/>
              <a:t>：二つの容器に保管し、片方が空になったら発注する</a:t>
            </a:r>
            <a:endParaRPr lang="en-US" altLang="ja-JP" dirty="0" smtClean="0"/>
          </a:p>
          <a:p>
            <a:pPr lvl="1"/>
            <a:r>
              <a:rPr kumimoji="1" lang="ja-JP" altLang="en-US" dirty="0" smtClean="0"/>
              <a:t> </a:t>
            </a:r>
            <a:r>
              <a:rPr kumimoji="1" lang="ja-JP" altLang="en-US" dirty="0" smtClean="0">
                <a:solidFill>
                  <a:srgbClr val="FF0000"/>
                </a:solidFill>
              </a:rPr>
              <a:t>発注点方式</a:t>
            </a:r>
            <a:r>
              <a:rPr kumimoji="1" lang="ja-JP" altLang="en-US" dirty="0" smtClean="0"/>
              <a:t>：ある一定量以下になったら定量発注する</a:t>
            </a:r>
            <a:r>
              <a:rPr lang="en-US" altLang="ja-JP" dirty="0"/>
              <a:t/>
            </a:r>
            <a:br>
              <a:rPr lang="en-US" altLang="ja-JP" dirty="0"/>
            </a:br>
            <a:endParaRPr lang="en-US" altLang="ja-JP" dirty="0"/>
          </a:p>
          <a:p>
            <a:r>
              <a:rPr lang="ja-JP" altLang="en-US" dirty="0"/>
              <a:t>定期的に発注する　　　－　</a:t>
            </a:r>
            <a:r>
              <a:rPr lang="ja-JP" altLang="en-US" dirty="0">
                <a:solidFill>
                  <a:srgbClr val="FF0000"/>
                </a:solidFill>
              </a:rPr>
              <a:t>定期発注</a:t>
            </a:r>
            <a:r>
              <a:rPr lang="ja-JP" altLang="en-US" dirty="0" smtClean="0">
                <a:solidFill>
                  <a:srgbClr val="FF0000"/>
                </a:solidFill>
              </a:rPr>
              <a:t>方式</a:t>
            </a:r>
            <a:endParaRPr lang="en-US" altLang="ja-JP" dirty="0"/>
          </a:p>
        </p:txBody>
      </p:sp>
      <p:sp>
        <p:nvSpPr>
          <p:cNvPr id="4" name="スライド番号プレースホルダ 3"/>
          <p:cNvSpPr>
            <a:spLocks noGrp="1"/>
          </p:cNvSpPr>
          <p:nvPr>
            <p:ph type="sldNum" sz="quarter" idx="12"/>
          </p:nvPr>
        </p:nvSpPr>
        <p:spPr/>
        <p:txBody>
          <a:bodyPr/>
          <a:lstStyle/>
          <a:p>
            <a:fld id="{5CE01C66-CC6A-42E9-A148-0184549BE2D1}" type="slidenum">
              <a:rPr lang="en-US" altLang="ja-JP" smtClean="0"/>
              <a:pPr/>
              <a:t>35</a:t>
            </a:fld>
            <a:endParaRPr lang="en-US" altLang="ja-JP"/>
          </a:p>
        </p:txBody>
      </p:sp>
      <p:graphicFrame>
        <p:nvGraphicFramePr>
          <p:cNvPr id="5" name="表 4"/>
          <p:cNvGraphicFramePr>
            <a:graphicFrameLocks noGrp="1"/>
          </p:cNvGraphicFramePr>
          <p:nvPr>
            <p:extLst>
              <p:ext uri="{D42A27DB-BD31-4B8C-83A1-F6EECF244321}">
                <p14:modId xmlns:p14="http://schemas.microsoft.com/office/powerpoint/2010/main" val="4065541056"/>
              </p:ext>
            </p:extLst>
          </p:nvPr>
        </p:nvGraphicFramePr>
        <p:xfrm>
          <a:off x="1403648" y="4509120"/>
          <a:ext cx="6096000" cy="1584177"/>
        </p:xfrm>
        <a:graphic>
          <a:graphicData uri="http://schemas.openxmlformats.org/drawingml/2006/table">
            <a:tbl>
              <a:tblPr firstRow="1" bandRow="1">
                <a:tableStyleId>{5940675A-B579-460E-94D1-54222C63F5DA}</a:tableStyleId>
              </a:tblPr>
              <a:tblGrid>
                <a:gridCol w="1656184"/>
                <a:gridCol w="2407816"/>
                <a:gridCol w="2032000"/>
              </a:tblGrid>
              <a:tr h="528059">
                <a:tc>
                  <a:txBody>
                    <a:bodyPr/>
                    <a:lstStyle/>
                    <a:p>
                      <a:pPr algn="ctr"/>
                      <a:endParaRPr kumimoji="1" lang="ja-JP" altLang="en-US" b="1" dirty="0">
                        <a:solidFill>
                          <a:srgbClr val="0000CC"/>
                        </a:solidFill>
                        <a:latin typeface="+mj-ea"/>
                        <a:ea typeface="+mj-ea"/>
                      </a:endParaRPr>
                    </a:p>
                  </a:txBody>
                  <a:tcPr anchor="ctr"/>
                </a:tc>
                <a:tc>
                  <a:txBody>
                    <a:bodyPr/>
                    <a:lstStyle/>
                    <a:p>
                      <a:pPr algn="ctr"/>
                      <a:r>
                        <a:rPr kumimoji="1" lang="ja-JP" altLang="en-US" b="1" dirty="0" smtClean="0">
                          <a:solidFill>
                            <a:srgbClr val="0000CC"/>
                          </a:solidFill>
                          <a:latin typeface="+mj-ea"/>
                          <a:ea typeface="+mj-ea"/>
                        </a:rPr>
                        <a:t>急激な需要の変動</a:t>
                      </a:r>
                      <a:endParaRPr kumimoji="1" lang="ja-JP" altLang="en-US" b="1" dirty="0">
                        <a:solidFill>
                          <a:srgbClr val="0000CC"/>
                        </a:solidFill>
                        <a:latin typeface="+mj-ea"/>
                        <a:ea typeface="+mj-ea"/>
                      </a:endParaRPr>
                    </a:p>
                  </a:txBody>
                  <a:tcPr anchor="ctr"/>
                </a:tc>
                <a:tc>
                  <a:txBody>
                    <a:bodyPr/>
                    <a:lstStyle/>
                    <a:p>
                      <a:pPr algn="ctr"/>
                      <a:r>
                        <a:rPr kumimoji="1" lang="ja-JP" altLang="en-US" b="1" dirty="0" smtClean="0">
                          <a:solidFill>
                            <a:srgbClr val="0000CC"/>
                          </a:solidFill>
                          <a:latin typeface="+mj-ea"/>
                          <a:ea typeface="+mj-ea"/>
                        </a:rPr>
                        <a:t>在庫監視業務</a:t>
                      </a:r>
                      <a:endParaRPr kumimoji="1" lang="ja-JP" altLang="en-US" b="1" dirty="0">
                        <a:solidFill>
                          <a:srgbClr val="0000CC"/>
                        </a:solidFill>
                        <a:latin typeface="+mj-ea"/>
                        <a:ea typeface="+mj-ea"/>
                      </a:endParaRPr>
                    </a:p>
                  </a:txBody>
                  <a:tcPr anchor="ctr"/>
                </a:tc>
              </a:tr>
              <a:tr h="528059">
                <a:tc>
                  <a:txBody>
                    <a:bodyPr/>
                    <a:lstStyle/>
                    <a:p>
                      <a:pPr algn="ctr"/>
                      <a:r>
                        <a:rPr kumimoji="1" lang="ja-JP" altLang="en-US" b="1" dirty="0" smtClean="0">
                          <a:solidFill>
                            <a:srgbClr val="0000CC"/>
                          </a:solidFill>
                          <a:latin typeface="+mj-ea"/>
                          <a:ea typeface="+mj-ea"/>
                        </a:rPr>
                        <a:t>定量発注</a:t>
                      </a:r>
                      <a:endParaRPr kumimoji="1" lang="ja-JP" altLang="en-US" b="1" dirty="0">
                        <a:solidFill>
                          <a:srgbClr val="0000CC"/>
                        </a:solidFill>
                        <a:latin typeface="+mj-ea"/>
                        <a:ea typeface="+mj-ea"/>
                      </a:endParaRPr>
                    </a:p>
                  </a:txBody>
                  <a:tcPr anchor="ctr"/>
                </a:tc>
                <a:tc>
                  <a:txBody>
                    <a:bodyPr/>
                    <a:lstStyle/>
                    <a:p>
                      <a:pPr algn="ctr"/>
                      <a:r>
                        <a:rPr kumimoji="1" lang="ja-JP" altLang="en-US" b="1" dirty="0" smtClean="0">
                          <a:solidFill>
                            <a:srgbClr val="0000CC"/>
                          </a:solidFill>
                          <a:latin typeface="+mj-ea"/>
                          <a:ea typeface="+mj-ea"/>
                        </a:rPr>
                        <a:t>○</a:t>
                      </a:r>
                      <a:endParaRPr kumimoji="1" lang="ja-JP" altLang="en-US" b="1" dirty="0">
                        <a:solidFill>
                          <a:srgbClr val="0000CC"/>
                        </a:solidFill>
                        <a:latin typeface="+mj-ea"/>
                        <a:ea typeface="+mj-ea"/>
                      </a:endParaRPr>
                    </a:p>
                  </a:txBody>
                  <a:tcPr anchor="ctr"/>
                </a:tc>
                <a:tc>
                  <a:txBody>
                    <a:bodyPr/>
                    <a:lstStyle/>
                    <a:p>
                      <a:pPr algn="ctr"/>
                      <a:r>
                        <a:rPr kumimoji="1" lang="en-US" altLang="ja-JP" b="1" dirty="0" smtClean="0">
                          <a:solidFill>
                            <a:srgbClr val="FF0000"/>
                          </a:solidFill>
                          <a:latin typeface="+mj-ea"/>
                          <a:ea typeface="+mj-ea"/>
                        </a:rPr>
                        <a:t>×</a:t>
                      </a:r>
                      <a:endParaRPr kumimoji="1" lang="ja-JP" altLang="en-US" b="1" dirty="0">
                        <a:solidFill>
                          <a:srgbClr val="FF0000"/>
                        </a:solidFill>
                        <a:latin typeface="+mj-ea"/>
                        <a:ea typeface="+mj-ea"/>
                      </a:endParaRPr>
                    </a:p>
                  </a:txBody>
                  <a:tcPr anchor="ctr"/>
                </a:tc>
              </a:tr>
              <a:tr h="528059">
                <a:tc>
                  <a:txBody>
                    <a:bodyPr/>
                    <a:lstStyle/>
                    <a:p>
                      <a:pPr algn="ctr"/>
                      <a:r>
                        <a:rPr kumimoji="1" lang="ja-JP" altLang="en-US" b="1" dirty="0" smtClean="0">
                          <a:solidFill>
                            <a:srgbClr val="0000CC"/>
                          </a:solidFill>
                          <a:latin typeface="+mj-ea"/>
                          <a:ea typeface="+mj-ea"/>
                        </a:rPr>
                        <a:t>定期発注</a:t>
                      </a:r>
                      <a:endParaRPr kumimoji="1" lang="ja-JP" altLang="en-US" b="1" dirty="0">
                        <a:solidFill>
                          <a:srgbClr val="0000CC"/>
                        </a:solidFill>
                        <a:latin typeface="+mj-ea"/>
                        <a:ea typeface="+mj-ea"/>
                      </a:endParaRPr>
                    </a:p>
                  </a:txBody>
                  <a:tcPr anchor="ctr"/>
                </a:tc>
                <a:tc>
                  <a:txBody>
                    <a:bodyPr/>
                    <a:lstStyle/>
                    <a:p>
                      <a:pPr algn="ctr"/>
                      <a:r>
                        <a:rPr kumimoji="1" lang="en-US" altLang="ja-JP" b="1" dirty="0" smtClean="0">
                          <a:solidFill>
                            <a:srgbClr val="FF0000"/>
                          </a:solidFill>
                          <a:latin typeface="+mj-ea"/>
                          <a:ea typeface="+mj-ea"/>
                        </a:rPr>
                        <a:t>×</a:t>
                      </a:r>
                      <a:endParaRPr kumimoji="1" lang="ja-JP" altLang="en-US" b="1" dirty="0">
                        <a:solidFill>
                          <a:srgbClr val="FF0000"/>
                        </a:solidFill>
                        <a:latin typeface="+mj-ea"/>
                        <a:ea typeface="+mj-ea"/>
                      </a:endParaRPr>
                    </a:p>
                  </a:txBody>
                  <a:tcPr anchor="ctr"/>
                </a:tc>
                <a:tc>
                  <a:txBody>
                    <a:bodyPr/>
                    <a:lstStyle/>
                    <a:p>
                      <a:pPr algn="ctr"/>
                      <a:r>
                        <a:rPr kumimoji="1" lang="ja-JP" altLang="en-US" b="1" dirty="0" smtClean="0">
                          <a:solidFill>
                            <a:srgbClr val="0000CC"/>
                          </a:solidFill>
                          <a:latin typeface="+mj-ea"/>
                          <a:ea typeface="+mj-ea"/>
                        </a:rPr>
                        <a:t>○</a:t>
                      </a:r>
                      <a:endParaRPr kumimoji="1" lang="ja-JP" altLang="en-US" b="1" dirty="0">
                        <a:solidFill>
                          <a:srgbClr val="0000CC"/>
                        </a:solidFill>
                        <a:latin typeface="+mj-ea"/>
                        <a:ea typeface="+mj-ea"/>
                      </a:endParaRPr>
                    </a:p>
                  </a:txBody>
                  <a:tcPr anchor="ctr"/>
                </a:tc>
              </a:tr>
            </a:tbl>
          </a:graphicData>
        </a:graphic>
      </p:graphicFrame>
      <p:sp>
        <p:nvSpPr>
          <p:cNvPr id="7" name="テキスト ボックス 6"/>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kumimoji="1" lang="en-US" altLang="ja-JP" b="1" dirty="0" smtClean="0">
                <a:solidFill>
                  <a:srgbClr val="FF0000"/>
                </a:solidFill>
                <a:latin typeface="+mj-ea"/>
                <a:ea typeface="+mj-ea"/>
              </a:rPr>
              <a:t>207</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2229140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54C9EFC-55EC-4D1D-BC67-C8D765CE4BF3}" type="slidenum">
              <a:rPr lang="en-US" altLang="ja-JP"/>
              <a:pPr/>
              <a:t>36</a:t>
            </a:fld>
            <a:endParaRPr lang="en-US" altLang="ja-JP"/>
          </a:p>
        </p:txBody>
      </p:sp>
      <p:sp>
        <p:nvSpPr>
          <p:cNvPr id="46082" name="Rectangle 2"/>
          <p:cNvSpPr>
            <a:spLocks noGrp="1" noChangeArrowheads="1"/>
          </p:cNvSpPr>
          <p:nvPr>
            <p:ph type="title"/>
          </p:nvPr>
        </p:nvSpPr>
        <p:spPr/>
        <p:txBody>
          <a:bodyPr/>
          <a:lstStyle/>
          <a:p>
            <a:r>
              <a:rPr lang="ja-JP" altLang="en-US" dirty="0" smtClean="0"/>
              <a:t>発注点方式の在庫</a:t>
            </a:r>
            <a:r>
              <a:rPr lang="ja-JP" altLang="en-US" dirty="0"/>
              <a:t>グラフ</a:t>
            </a:r>
          </a:p>
        </p:txBody>
      </p:sp>
      <p:sp>
        <p:nvSpPr>
          <p:cNvPr id="46083" name="Rectangle 3"/>
          <p:cNvSpPr>
            <a:spLocks noGrp="1" noChangeArrowheads="1"/>
          </p:cNvSpPr>
          <p:nvPr>
            <p:ph type="body" idx="1"/>
          </p:nvPr>
        </p:nvSpPr>
        <p:spPr>
          <a:xfrm>
            <a:off x="466725" y="1485900"/>
            <a:ext cx="8251825" cy="4791075"/>
          </a:xfrm>
        </p:spPr>
        <p:txBody>
          <a:bodyPr/>
          <a:lstStyle/>
          <a:p>
            <a:r>
              <a:rPr lang="ja-JP" altLang="en-US" dirty="0" smtClean="0"/>
              <a:t>在庫量の監視が面倒</a:t>
            </a:r>
            <a:endParaRPr lang="en-US" altLang="ja-JP" dirty="0" smtClean="0"/>
          </a:p>
          <a:p>
            <a:r>
              <a:rPr lang="ja-JP" altLang="en-US" dirty="0" smtClean="0"/>
              <a:t>品切れリスクは小さい</a:t>
            </a:r>
            <a:endParaRPr lang="en-US" altLang="ja-JP" dirty="0" smtClean="0"/>
          </a:p>
        </p:txBody>
      </p:sp>
      <p:sp>
        <p:nvSpPr>
          <p:cNvPr id="46101" name="Line 21"/>
          <p:cNvSpPr>
            <a:spLocks noChangeShapeType="1"/>
          </p:cNvSpPr>
          <p:nvPr/>
        </p:nvSpPr>
        <p:spPr bwMode="auto">
          <a:xfrm flipV="1">
            <a:off x="2030413" y="3150333"/>
            <a:ext cx="0" cy="1871663"/>
          </a:xfrm>
          <a:prstGeom prst="line">
            <a:avLst/>
          </a:prstGeom>
          <a:noFill/>
          <a:ln w="9525">
            <a:solidFill>
              <a:schemeClr val="tx1"/>
            </a:solidFill>
            <a:round/>
            <a:headEnd/>
            <a:tailEnd type="triangle" w="med" len="med"/>
          </a:ln>
          <a:effectLst/>
        </p:spPr>
        <p:txBody>
          <a:bodyPr/>
          <a:lstStyle/>
          <a:p>
            <a:endParaRPr lang="ja-JP" altLang="en-US"/>
          </a:p>
        </p:txBody>
      </p:sp>
      <p:sp>
        <p:nvSpPr>
          <p:cNvPr id="46102" name="Line 22"/>
          <p:cNvSpPr>
            <a:spLocks noChangeShapeType="1"/>
          </p:cNvSpPr>
          <p:nvPr/>
        </p:nvSpPr>
        <p:spPr bwMode="auto">
          <a:xfrm>
            <a:off x="2030413" y="5021996"/>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46104" name="Line 24"/>
          <p:cNvSpPr>
            <a:spLocks noChangeShapeType="1"/>
          </p:cNvSpPr>
          <p:nvPr/>
        </p:nvSpPr>
        <p:spPr bwMode="auto">
          <a:xfrm>
            <a:off x="2030413"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6" name="Line 26"/>
          <p:cNvSpPr>
            <a:spLocks noChangeShapeType="1"/>
          </p:cNvSpPr>
          <p:nvPr/>
        </p:nvSpPr>
        <p:spPr bwMode="auto">
          <a:xfrm>
            <a:off x="3686175"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8" name="Line 28"/>
          <p:cNvSpPr>
            <a:spLocks noChangeShapeType="1"/>
          </p:cNvSpPr>
          <p:nvPr/>
        </p:nvSpPr>
        <p:spPr bwMode="auto">
          <a:xfrm>
            <a:off x="5707702"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0" name="Line 30"/>
          <p:cNvSpPr>
            <a:spLocks noChangeShapeType="1"/>
          </p:cNvSpPr>
          <p:nvPr/>
        </p:nvSpPr>
        <p:spPr bwMode="auto">
          <a:xfrm>
            <a:off x="6906264" y="3405422"/>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1" name="AutoShape 31"/>
          <p:cNvSpPr>
            <a:spLocks noChangeArrowheads="1"/>
          </p:cNvSpPr>
          <p:nvPr/>
        </p:nvSpPr>
        <p:spPr bwMode="auto">
          <a:xfrm>
            <a:off x="3614738" y="502199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46113" name="Text Box 33"/>
          <p:cNvSpPr txBox="1">
            <a:spLocks noChangeArrowheads="1"/>
          </p:cNvSpPr>
          <p:nvPr/>
        </p:nvSpPr>
        <p:spPr bwMode="auto">
          <a:xfrm>
            <a:off x="3212122" y="5382358"/>
            <a:ext cx="1148861" cy="369332"/>
          </a:xfrm>
          <a:prstGeom prst="rect">
            <a:avLst/>
          </a:prstGeom>
          <a:noFill/>
          <a:ln w="9525">
            <a:noFill/>
            <a:miter lim="800000"/>
            <a:headEnd/>
            <a:tailEnd/>
          </a:ln>
          <a:effectLst/>
        </p:spPr>
        <p:txBody>
          <a:bodyPr wrap="square">
            <a:spAutoFit/>
          </a:bodyPr>
          <a:lstStyle/>
          <a:p>
            <a:pPr>
              <a:spcBef>
                <a:spcPct val="50000"/>
              </a:spcBef>
            </a:pP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
        <p:nvSpPr>
          <p:cNvPr id="46115" name="Text Box 35"/>
          <p:cNvSpPr txBox="1">
            <a:spLocks noChangeArrowheads="1"/>
          </p:cNvSpPr>
          <p:nvPr/>
        </p:nvSpPr>
        <p:spPr bwMode="auto">
          <a:xfrm>
            <a:off x="949325" y="3366233"/>
            <a:ext cx="1008063"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dirty="0">
                <a:ea typeface="HG丸ｺﾞｼｯｸM-PRO" pitchFamily="50" charset="-128"/>
              </a:rPr>
              <a:t>在庫量</a:t>
            </a:r>
            <a:endParaRPr lang="ja-JP" altLang="en-US" sz="1800" b="1" dirty="0">
              <a:ea typeface="HG丸ｺﾞｼｯｸM-PRO" pitchFamily="50" charset="-128"/>
            </a:endParaRPr>
          </a:p>
        </p:txBody>
      </p:sp>
      <p:sp>
        <p:nvSpPr>
          <p:cNvPr id="19" name="フリーフォーム 18"/>
          <p:cNvSpPr/>
          <p:nvPr/>
        </p:nvSpPr>
        <p:spPr bwMode="auto">
          <a:xfrm>
            <a:off x="2028092" y="3376246"/>
            <a:ext cx="1652954" cy="1230923"/>
          </a:xfrm>
          <a:custGeom>
            <a:avLst/>
            <a:gdLst>
              <a:gd name="connsiteX0" fmla="*/ 0 w 1652954"/>
              <a:gd name="connsiteY0" fmla="*/ 0 h 1090246"/>
              <a:gd name="connsiteX1" fmla="*/ 492370 w 1652954"/>
              <a:gd name="connsiteY1" fmla="*/ 211016 h 1090246"/>
              <a:gd name="connsiteX2" fmla="*/ 832339 w 1652954"/>
              <a:gd name="connsiteY2" fmla="*/ 515816 h 1090246"/>
              <a:gd name="connsiteX3" fmla="*/ 1277816 w 1652954"/>
              <a:gd name="connsiteY3" fmla="*/ 949569 h 1090246"/>
              <a:gd name="connsiteX4" fmla="*/ 1652954 w 1652954"/>
              <a:gd name="connsiteY4" fmla="*/ 1090246 h 109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1090246">
                <a:moveTo>
                  <a:pt x="0" y="0"/>
                </a:moveTo>
                <a:cubicBezTo>
                  <a:pt x="176823" y="62523"/>
                  <a:pt x="353647" y="125047"/>
                  <a:pt x="492370" y="211016"/>
                </a:cubicBezTo>
                <a:cubicBezTo>
                  <a:pt x="631093" y="296985"/>
                  <a:pt x="701431" y="392724"/>
                  <a:pt x="832339" y="515816"/>
                </a:cubicBezTo>
                <a:cubicBezTo>
                  <a:pt x="963247" y="638908"/>
                  <a:pt x="1141047" y="853831"/>
                  <a:pt x="1277816" y="949569"/>
                </a:cubicBezTo>
                <a:cubicBezTo>
                  <a:pt x="1414585" y="1045307"/>
                  <a:pt x="1533769" y="1067776"/>
                  <a:pt x="1652954" y="1090246"/>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0" name="フリーフォーム 19"/>
          <p:cNvSpPr/>
          <p:nvPr/>
        </p:nvSpPr>
        <p:spPr bwMode="auto">
          <a:xfrm>
            <a:off x="3681045" y="3341077"/>
            <a:ext cx="2040485" cy="1479117"/>
          </a:xfrm>
          <a:custGeom>
            <a:avLst/>
            <a:gdLst>
              <a:gd name="connsiteX0" fmla="*/ 0 w 1676400"/>
              <a:gd name="connsiteY0" fmla="*/ 0 h 1770185"/>
              <a:gd name="connsiteX1" fmla="*/ 433754 w 1676400"/>
              <a:gd name="connsiteY1" fmla="*/ 211016 h 1770185"/>
              <a:gd name="connsiteX2" fmla="*/ 961292 w 1676400"/>
              <a:gd name="connsiteY2" fmla="*/ 937846 h 1770185"/>
              <a:gd name="connsiteX3" fmla="*/ 1254369 w 1676400"/>
              <a:gd name="connsiteY3" fmla="*/ 1219200 h 1770185"/>
              <a:gd name="connsiteX4" fmla="*/ 1547446 w 1676400"/>
              <a:gd name="connsiteY4" fmla="*/ 1652954 h 1770185"/>
              <a:gd name="connsiteX5" fmla="*/ 1676400 w 1676400"/>
              <a:gd name="connsiteY5" fmla="*/ 1770185 h 177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770185">
                <a:moveTo>
                  <a:pt x="0" y="0"/>
                </a:moveTo>
                <a:cubicBezTo>
                  <a:pt x="136769" y="27354"/>
                  <a:pt x="273539" y="54708"/>
                  <a:pt x="433754" y="211016"/>
                </a:cubicBezTo>
                <a:cubicBezTo>
                  <a:pt x="593969" y="367324"/>
                  <a:pt x="824523" y="769815"/>
                  <a:pt x="961292" y="937846"/>
                </a:cubicBezTo>
                <a:cubicBezTo>
                  <a:pt x="1098061" y="1105877"/>
                  <a:pt x="1156677" y="1100015"/>
                  <a:pt x="1254369" y="1219200"/>
                </a:cubicBezTo>
                <a:cubicBezTo>
                  <a:pt x="1352061" y="1338385"/>
                  <a:pt x="1477107" y="1561123"/>
                  <a:pt x="1547446" y="1652954"/>
                </a:cubicBezTo>
                <a:cubicBezTo>
                  <a:pt x="1617785" y="1744785"/>
                  <a:pt x="1647092" y="1757485"/>
                  <a:pt x="1676400" y="1770185"/>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1" name="フリーフォーム 20"/>
          <p:cNvSpPr/>
          <p:nvPr/>
        </p:nvSpPr>
        <p:spPr bwMode="auto">
          <a:xfrm>
            <a:off x="5711487" y="3540369"/>
            <a:ext cx="1185702" cy="1279825"/>
          </a:xfrm>
          <a:custGeom>
            <a:avLst/>
            <a:gdLst>
              <a:gd name="connsiteX0" fmla="*/ 0 w 1652954"/>
              <a:gd name="connsiteY0" fmla="*/ 0 h 679939"/>
              <a:gd name="connsiteX1" fmla="*/ 457200 w 1652954"/>
              <a:gd name="connsiteY1" fmla="*/ 82062 h 679939"/>
              <a:gd name="connsiteX2" fmla="*/ 890954 w 1652954"/>
              <a:gd name="connsiteY2" fmla="*/ 468924 h 679939"/>
              <a:gd name="connsiteX3" fmla="*/ 1242646 w 1652954"/>
              <a:gd name="connsiteY3" fmla="*/ 527539 h 679939"/>
              <a:gd name="connsiteX4" fmla="*/ 1652954 w 1652954"/>
              <a:gd name="connsiteY4" fmla="*/ 679939 h 679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679939">
                <a:moveTo>
                  <a:pt x="0" y="0"/>
                </a:moveTo>
                <a:cubicBezTo>
                  <a:pt x="154354" y="1954"/>
                  <a:pt x="308708" y="3908"/>
                  <a:pt x="457200" y="82062"/>
                </a:cubicBezTo>
                <a:cubicBezTo>
                  <a:pt x="605692" y="160216"/>
                  <a:pt x="760046" y="394678"/>
                  <a:pt x="890954" y="468924"/>
                </a:cubicBezTo>
                <a:cubicBezTo>
                  <a:pt x="1021862" y="543170"/>
                  <a:pt x="1115646" y="492370"/>
                  <a:pt x="1242646" y="527539"/>
                </a:cubicBezTo>
                <a:cubicBezTo>
                  <a:pt x="1369646" y="562708"/>
                  <a:pt x="1511300" y="621323"/>
                  <a:pt x="1652954" y="679939"/>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2" name="Text Box 33"/>
          <p:cNvSpPr txBox="1">
            <a:spLocks noChangeArrowheads="1"/>
          </p:cNvSpPr>
          <p:nvPr/>
        </p:nvSpPr>
        <p:spPr bwMode="auto">
          <a:xfrm>
            <a:off x="2625969" y="5382358"/>
            <a:ext cx="996461" cy="369332"/>
          </a:xfrm>
          <a:prstGeom prst="rect">
            <a:avLst/>
          </a:prstGeom>
          <a:noFill/>
          <a:ln w="9525">
            <a:noFill/>
            <a:miter lim="800000"/>
            <a:headEnd/>
            <a:tailEnd/>
          </a:ln>
          <a:effectLst/>
        </p:spPr>
        <p:txBody>
          <a:bodyPr wrap="square">
            <a:spAutoFit/>
          </a:bodyPr>
          <a:lstStyle/>
          <a:p>
            <a:pP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3" name="AutoShape 31"/>
          <p:cNvSpPr>
            <a:spLocks noChangeArrowheads="1"/>
          </p:cNvSpPr>
          <p:nvPr/>
        </p:nvSpPr>
        <p:spPr bwMode="auto">
          <a:xfrm>
            <a:off x="3216154" y="5033720"/>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cxnSp>
        <p:nvCxnSpPr>
          <p:cNvPr id="26" name="直線コネクタ 25"/>
          <p:cNvCxnSpPr/>
          <p:nvPr/>
        </p:nvCxnSpPr>
        <p:spPr bwMode="auto">
          <a:xfrm>
            <a:off x="2028092" y="4407877"/>
            <a:ext cx="57912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7" name="Text Box 35"/>
          <p:cNvSpPr txBox="1">
            <a:spLocks noChangeArrowheads="1"/>
          </p:cNvSpPr>
          <p:nvPr/>
        </p:nvSpPr>
        <p:spPr bwMode="auto">
          <a:xfrm>
            <a:off x="949325" y="4222018"/>
            <a:ext cx="1008063" cy="369332"/>
          </a:xfrm>
          <a:prstGeom prst="rect">
            <a:avLst/>
          </a:prstGeom>
          <a:noFill/>
          <a:ln w="9525">
            <a:noFill/>
            <a:miter lim="800000"/>
            <a:headEnd/>
            <a:tailEnd/>
          </a:ln>
          <a:effectLst/>
        </p:spPr>
        <p:txBody>
          <a:bodyPr>
            <a:spAutoFit/>
          </a:bodyPr>
          <a:lstStyle/>
          <a:p>
            <a:pPr algn="l">
              <a:spcBef>
                <a:spcPct val="50000"/>
              </a:spcBef>
            </a:pPr>
            <a:r>
              <a:rPr lang="ja-JP" altLang="en-US" sz="1800" b="1" dirty="0" smtClean="0">
                <a:solidFill>
                  <a:srgbClr val="FF0000"/>
                </a:solidFill>
                <a:ea typeface="HG丸ｺﾞｼｯｸM-PRO" pitchFamily="50" charset="-128"/>
              </a:rPr>
              <a:t>発注点</a:t>
            </a:r>
            <a:endParaRPr lang="ja-JP" altLang="en-US" sz="1800" b="1" dirty="0">
              <a:solidFill>
                <a:srgbClr val="FF0000"/>
              </a:solidFill>
              <a:ea typeface="HG丸ｺﾞｼｯｸM-PRO" pitchFamily="50" charset="-128"/>
            </a:endParaRPr>
          </a:p>
        </p:txBody>
      </p:sp>
    </p:spTree>
    <p:extLst>
      <p:ext uri="{BB962C8B-B14F-4D97-AF65-F5344CB8AC3E}">
        <p14:creationId xmlns:p14="http://schemas.microsoft.com/office/powerpoint/2010/main" val="3978418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54C9EFC-55EC-4D1D-BC67-C8D765CE4BF3}" type="slidenum">
              <a:rPr lang="en-US" altLang="ja-JP"/>
              <a:pPr/>
              <a:t>37</a:t>
            </a:fld>
            <a:endParaRPr lang="en-US" altLang="ja-JP"/>
          </a:p>
        </p:txBody>
      </p:sp>
      <p:sp>
        <p:nvSpPr>
          <p:cNvPr id="46082" name="Rectangle 2"/>
          <p:cNvSpPr>
            <a:spLocks noGrp="1" noChangeArrowheads="1"/>
          </p:cNvSpPr>
          <p:nvPr>
            <p:ph type="title"/>
          </p:nvPr>
        </p:nvSpPr>
        <p:spPr/>
        <p:txBody>
          <a:bodyPr/>
          <a:lstStyle/>
          <a:p>
            <a:r>
              <a:rPr lang="ja-JP" altLang="en-US" dirty="0" smtClean="0"/>
              <a:t>定期発注方式の在庫</a:t>
            </a:r>
            <a:r>
              <a:rPr lang="ja-JP" altLang="en-US" dirty="0"/>
              <a:t>グラフ</a:t>
            </a:r>
          </a:p>
        </p:txBody>
      </p:sp>
      <p:sp>
        <p:nvSpPr>
          <p:cNvPr id="46083" name="Rectangle 3"/>
          <p:cNvSpPr>
            <a:spLocks noGrp="1" noChangeArrowheads="1"/>
          </p:cNvSpPr>
          <p:nvPr>
            <p:ph type="body" idx="1"/>
          </p:nvPr>
        </p:nvSpPr>
        <p:spPr>
          <a:xfrm>
            <a:off x="466725" y="1485900"/>
            <a:ext cx="8251825" cy="4791075"/>
          </a:xfrm>
        </p:spPr>
        <p:txBody>
          <a:bodyPr/>
          <a:lstStyle/>
          <a:p>
            <a:r>
              <a:rPr lang="ja-JP" altLang="en-US" dirty="0" smtClean="0"/>
              <a:t>発注業務はルーティン化</a:t>
            </a:r>
            <a:endParaRPr lang="en-US" altLang="ja-JP" dirty="0" smtClean="0"/>
          </a:p>
          <a:p>
            <a:r>
              <a:rPr lang="ja-JP" altLang="en-US" dirty="0" smtClean="0"/>
              <a:t>品切れリスクが大きい</a:t>
            </a:r>
            <a:endParaRPr lang="en-US" altLang="ja-JP" dirty="0" smtClean="0"/>
          </a:p>
        </p:txBody>
      </p:sp>
      <p:sp>
        <p:nvSpPr>
          <p:cNvPr id="46101" name="Line 21"/>
          <p:cNvSpPr>
            <a:spLocks noChangeShapeType="1"/>
          </p:cNvSpPr>
          <p:nvPr/>
        </p:nvSpPr>
        <p:spPr bwMode="auto">
          <a:xfrm flipV="1">
            <a:off x="2030413" y="3150333"/>
            <a:ext cx="0" cy="1871663"/>
          </a:xfrm>
          <a:prstGeom prst="line">
            <a:avLst/>
          </a:prstGeom>
          <a:noFill/>
          <a:ln w="9525">
            <a:solidFill>
              <a:schemeClr val="tx1"/>
            </a:solidFill>
            <a:round/>
            <a:headEnd/>
            <a:tailEnd type="triangle" w="med" len="med"/>
          </a:ln>
          <a:effectLst/>
        </p:spPr>
        <p:txBody>
          <a:bodyPr/>
          <a:lstStyle/>
          <a:p>
            <a:endParaRPr lang="ja-JP" altLang="en-US"/>
          </a:p>
        </p:txBody>
      </p:sp>
      <p:sp>
        <p:nvSpPr>
          <p:cNvPr id="46102" name="Line 22"/>
          <p:cNvSpPr>
            <a:spLocks noChangeShapeType="1"/>
          </p:cNvSpPr>
          <p:nvPr/>
        </p:nvSpPr>
        <p:spPr bwMode="auto">
          <a:xfrm>
            <a:off x="2030413" y="5021996"/>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46104" name="Line 24"/>
          <p:cNvSpPr>
            <a:spLocks noChangeShapeType="1"/>
          </p:cNvSpPr>
          <p:nvPr/>
        </p:nvSpPr>
        <p:spPr bwMode="auto">
          <a:xfrm>
            <a:off x="2030413"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6" name="Line 26"/>
          <p:cNvSpPr>
            <a:spLocks noChangeShapeType="1"/>
          </p:cNvSpPr>
          <p:nvPr/>
        </p:nvSpPr>
        <p:spPr bwMode="auto">
          <a:xfrm>
            <a:off x="3686175"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8" name="Line 28"/>
          <p:cNvSpPr>
            <a:spLocks noChangeShapeType="1"/>
          </p:cNvSpPr>
          <p:nvPr/>
        </p:nvSpPr>
        <p:spPr bwMode="auto">
          <a:xfrm>
            <a:off x="5341938"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0" name="Line 30"/>
          <p:cNvSpPr>
            <a:spLocks noChangeShapeType="1"/>
          </p:cNvSpPr>
          <p:nvPr/>
        </p:nvSpPr>
        <p:spPr bwMode="auto">
          <a:xfrm>
            <a:off x="6997700"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1" name="AutoShape 31"/>
          <p:cNvSpPr>
            <a:spLocks noChangeArrowheads="1"/>
          </p:cNvSpPr>
          <p:nvPr/>
        </p:nvSpPr>
        <p:spPr bwMode="auto">
          <a:xfrm>
            <a:off x="3614738" y="502199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46113" name="Text Box 33"/>
          <p:cNvSpPr txBox="1">
            <a:spLocks noChangeArrowheads="1"/>
          </p:cNvSpPr>
          <p:nvPr/>
        </p:nvSpPr>
        <p:spPr bwMode="auto">
          <a:xfrm>
            <a:off x="3419872" y="5445224"/>
            <a:ext cx="720080"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
        <p:nvSpPr>
          <p:cNvPr id="46115" name="Text Box 35"/>
          <p:cNvSpPr txBox="1">
            <a:spLocks noChangeArrowheads="1"/>
          </p:cNvSpPr>
          <p:nvPr/>
        </p:nvSpPr>
        <p:spPr bwMode="auto">
          <a:xfrm>
            <a:off x="949325" y="3366233"/>
            <a:ext cx="1008063"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ea typeface="HG丸ｺﾞｼｯｸM-PRO" pitchFamily="50" charset="-128"/>
              </a:rPr>
              <a:t>在庫量</a:t>
            </a:r>
            <a:endParaRPr lang="ja-JP" altLang="en-US" sz="1800" b="1">
              <a:ea typeface="HG丸ｺﾞｼｯｸM-PRO" pitchFamily="50" charset="-128"/>
            </a:endParaRPr>
          </a:p>
        </p:txBody>
      </p:sp>
      <p:sp>
        <p:nvSpPr>
          <p:cNvPr id="19" name="フリーフォーム 18"/>
          <p:cNvSpPr/>
          <p:nvPr/>
        </p:nvSpPr>
        <p:spPr bwMode="auto">
          <a:xfrm>
            <a:off x="2028092" y="3376246"/>
            <a:ext cx="1652954" cy="1395046"/>
          </a:xfrm>
          <a:custGeom>
            <a:avLst/>
            <a:gdLst>
              <a:gd name="connsiteX0" fmla="*/ 0 w 1652954"/>
              <a:gd name="connsiteY0" fmla="*/ 0 h 1090246"/>
              <a:gd name="connsiteX1" fmla="*/ 492370 w 1652954"/>
              <a:gd name="connsiteY1" fmla="*/ 211016 h 1090246"/>
              <a:gd name="connsiteX2" fmla="*/ 832339 w 1652954"/>
              <a:gd name="connsiteY2" fmla="*/ 515816 h 1090246"/>
              <a:gd name="connsiteX3" fmla="*/ 1277816 w 1652954"/>
              <a:gd name="connsiteY3" fmla="*/ 949569 h 1090246"/>
              <a:gd name="connsiteX4" fmla="*/ 1652954 w 1652954"/>
              <a:gd name="connsiteY4" fmla="*/ 1090246 h 109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1090246">
                <a:moveTo>
                  <a:pt x="0" y="0"/>
                </a:moveTo>
                <a:cubicBezTo>
                  <a:pt x="176823" y="62523"/>
                  <a:pt x="353647" y="125047"/>
                  <a:pt x="492370" y="211016"/>
                </a:cubicBezTo>
                <a:cubicBezTo>
                  <a:pt x="631093" y="296985"/>
                  <a:pt x="701431" y="392724"/>
                  <a:pt x="832339" y="515816"/>
                </a:cubicBezTo>
                <a:cubicBezTo>
                  <a:pt x="963247" y="638908"/>
                  <a:pt x="1141047" y="853831"/>
                  <a:pt x="1277816" y="949569"/>
                </a:cubicBezTo>
                <a:cubicBezTo>
                  <a:pt x="1414585" y="1045307"/>
                  <a:pt x="1533769" y="1067776"/>
                  <a:pt x="1652954" y="1090246"/>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0" name="フリーフォーム 19"/>
          <p:cNvSpPr/>
          <p:nvPr/>
        </p:nvSpPr>
        <p:spPr bwMode="auto">
          <a:xfrm>
            <a:off x="3681046" y="3528646"/>
            <a:ext cx="1676400" cy="1770185"/>
          </a:xfrm>
          <a:custGeom>
            <a:avLst/>
            <a:gdLst>
              <a:gd name="connsiteX0" fmla="*/ 0 w 1676400"/>
              <a:gd name="connsiteY0" fmla="*/ 0 h 1770185"/>
              <a:gd name="connsiteX1" fmla="*/ 433754 w 1676400"/>
              <a:gd name="connsiteY1" fmla="*/ 211016 h 1770185"/>
              <a:gd name="connsiteX2" fmla="*/ 961292 w 1676400"/>
              <a:gd name="connsiteY2" fmla="*/ 937846 h 1770185"/>
              <a:gd name="connsiteX3" fmla="*/ 1254369 w 1676400"/>
              <a:gd name="connsiteY3" fmla="*/ 1219200 h 1770185"/>
              <a:gd name="connsiteX4" fmla="*/ 1547446 w 1676400"/>
              <a:gd name="connsiteY4" fmla="*/ 1652954 h 1770185"/>
              <a:gd name="connsiteX5" fmla="*/ 1676400 w 1676400"/>
              <a:gd name="connsiteY5" fmla="*/ 1770185 h 177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770185">
                <a:moveTo>
                  <a:pt x="0" y="0"/>
                </a:moveTo>
                <a:cubicBezTo>
                  <a:pt x="136769" y="27354"/>
                  <a:pt x="273539" y="54708"/>
                  <a:pt x="433754" y="211016"/>
                </a:cubicBezTo>
                <a:cubicBezTo>
                  <a:pt x="593969" y="367324"/>
                  <a:pt x="824523" y="769815"/>
                  <a:pt x="961292" y="937846"/>
                </a:cubicBezTo>
                <a:cubicBezTo>
                  <a:pt x="1098061" y="1105877"/>
                  <a:pt x="1156677" y="1100015"/>
                  <a:pt x="1254369" y="1219200"/>
                </a:cubicBezTo>
                <a:cubicBezTo>
                  <a:pt x="1352061" y="1338385"/>
                  <a:pt x="1477107" y="1561123"/>
                  <a:pt x="1547446" y="1652954"/>
                </a:cubicBezTo>
                <a:cubicBezTo>
                  <a:pt x="1617785" y="1744785"/>
                  <a:pt x="1647092" y="1757485"/>
                  <a:pt x="1676400" y="1770185"/>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1" name="フリーフォーム 20"/>
          <p:cNvSpPr/>
          <p:nvPr/>
        </p:nvSpPr>
        <p:spPr bwMode="auto">
          <a:xfrm>
            <a:off x="5345723" y="3575538"/>
            <a:ext cx="1652954" cy="1137139"/>
          </a:xfrm>
          <a:custGeom>
            <a:avLst/>
            <a:gdLst>
              <a:gd name="connsiteX0" fmla="*/ 0 w 1652954"/>
              <a:gd name="connsiteY0" fmla="*/ 0 h 679939"/>
              <a:gd name="connsiteX1" fmla="*/ 457200 w 1652954"/>
              <a:gd name="connsiteY1" fmla="*/ 82062 h 679939"/>
              <a:gd name="connsiteX2" fmla="*/ 890954 w 1652954"/>
              <a:gd name="connsiteY2" fmla="*/ 468924 h 679939"/>
              <a:gd name="connsiteX3" fmla="*/ 1242646 w 1652954"/>
              <a:gd name="connsiteY3" fmla="*/ 527539 h 679939"/>
              <a:gd name="connsiteX4" fmla="*/ 1652954 w 1652954"/>
              <a:gd name="connsiteY4" fmla="*/ 679939 h 679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679939">
                <a:moveTo>
                  <a:pt x="0" y="0"/>
                </a:moveTo>
                <a:cubicBezTo>
                  <a:pt x="154354" y="1954"/>
                  <a:pt x="308708" y="3908"/>
                  <a:pt x="457200" y="82062"/>
                </a:cubicBezTo>
                <a:cubicBezTo>
                  <a:pt x="605692" y="160216"/>
                  <a:pt x="760046" y="394678"/>
                  <a:pt x="890954" y="468924"/>
                </a:cubicBezTo>
                <a:cubicBezTo>
                  <a:pt x="1021862" y="543170"/>
                  <a:pt x="1115646" y="492370"/>
                  <a:pt x="1242646" y="527539"/>
                </a:cubicBezTo>
                <a:cubicBezTo>
                  <a:pt x="1369646" y="562708"/>
                  <a:pt x="1511300" y="621323"/>
                  <a:pt x="1652954" y="679939"/>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2" name="Text Box 33"/>
          <p:cNvSpPr txBox="1">
            <a:spLocks noChangeArrowheads="1"/>
          </p:cNvSpPr>
          <p:nvPr/>
        </p:nvSpPr>
        <p:spPr bwMode="auto">
          <a:xfrm>
            <a:off x="2627784" y="5445224"/>
            <a:ext cx="792088"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3" name="AutoShape 31"/>
          <p:cNvSpPr>
            <a:spLocks noChangeArrowheads="1"/>
          </p:cNvSpPr>
          <p:nvPr/>
        </p:nvSpPr>
        <p:spPr bwMode="auto">
          <a:xfrm>
            <a:off x="2915816" y="501317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24" name="爆発 1 23"/>
          <p:cNvSpPr/>
          <p:nvPr/>
        </p:nvSpPr>
        <p:spPr bwMode="auto">
          <a:xfrm>
            <a:off x="4788024" y="3861048"/>
            <a:ext cx="2532184" cy="1137139"/>
          </a:xfrm>
          <a:prstGeom prst="irregularSeal1">
            <a:avLst/>
          </a:prstGeom>
          <a:solidFill>
            <a:srgbClr val="FF9999"/>
          </a:solid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0000"/>
                </a:solidFill>
                <a:effectLst/>
                <a:latin typeface="Times New Roman" pitchFamily="18" charset="0"/>
                <a:ea typeface="ＭＳ Ｐゴシック" charset="-128"/>
              </a:rPr>
              <a:t>品切れ発生</a:t>
            </a:r>
          </a:p>
        </p:txBody>
      </p:sp>
      <p:sp>
        <p:nvSpPr>
          <p:cNvPr id="26" name="Text Box 33"/>
          <p:cNvSpPr txBox="1">
            <a:spLocks noChangeArrowheads="1"/>
          </p:cNvSpPr>
          <p:nvPr/>
        </p:nvSpPr>
        <p:spPr bwMode="auto">
          <a:xfrm>
            <a:off x="4283968" y="5445224"/>
            <a:ext cx="792088"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7" name="AutoShape 31"/>
          <p:cNvSpPr>
            <a:spLocks noChangeArrowheads="1"/>
          </p:cNvSpPr>
          <p:nvPr/>
        </p:nvSpPr>
        <p:spPr bwMode="auto">
          <a:xfrm>
            <a:off x="4572000" y="501317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25" name="Text Box 33"/>
          <p:cNvSpPr txBox="1">
            <a:spLocks noChangeArrowheads="1"/>
          </p:cNvSpPr>
          <p:nvPr/>
        </p:nvSpPr>
        <p:spPr bwMode="auto">
          <a:xfrm>
            <a:off x="5940152" y="5445224"/>
            <a:ext cx="792088"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8" name="AutoShape 31"/>
          <p:cNvSpPr>
            <a:spLocks noChangeArrowheads="1"/>
          </p:cNvSpPr>
          <p:nvPr/>
        </p:nvSpPr>
        <p:spPr bwMode="auto">
          <a:xfrm>
            <a:off x="6228184" y="501317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30" name="AutoShape 31"/>
          <p:cNvSpPr>
            <a:spLocks noChangeArrowheads="1"/>
          </p:cNvSpPr>
          <p:nvPr/>
        </p:nvSpPr>
        <p:spPr bwMode="auto">
          <a:xfrm>
            <a:off x="5270922" y="502199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31" name="Text Box 33"/>
          <p:cNvSpPr txBox="1">
            <a:spLocks noChangeArrowheads="1"/>
          </p:cNvSpPr>
          <p:nvPr/>
        </p:nvSpPr>
        <p:spPr bwMode="auto">
          <a:xfrm>
            <a:off x="5076056" y="5445224"/>
            <a:ext cx="720080"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
        <p:nvSpPr>
          <p:cNvPr id="32" name="AutoShape 31"/>
          <p:cNvSpPr>
            <a:spLocks noChangeArrowheads="1"/>
          </p:cNvSpPr>
          <p:nvPr/>
        </p:nvSpPr>
        <p:spPr bwMode="auto">
          <a:xfrm>
            <a:off x="6927106" y="502199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33" name="Text Box 33"/>
          <p:cNvSpPr txBox="1">
            <a:spLocks noChangeArrowheads="1"/>
          </p:cNvSpPr>
          <p:nvPr/>
        </p:nvSpPr>
        <p:spPr bwMode="auto">
          <a:xfrm>
            <a:off x="6732240" y="5445224"/>
            <a:ext cx="720080"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Tree>
    <p:extLst>
      <p:ext uri="{BB962C8B-B14F-4D97-AF65-F5344CB8AC3E}">
        <p14:creationId xmlns:p14="http://schemas.microsoft.com/office/powerpoint/2010/main" val="34369482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54C9EFC-55EC-4D1D-BC67-C8D765CE4BF3}" type="slidenum">
              <a:rPr lang="en-US" altLang="ja-JP"/>
              <a:pPr/>
              <a:t>38</a:t>
            </a:fld>
            <a:endParaRPr lang="en-US" altLang="ja-JP"/>
          </a:p>
        </p:txBody>
      </p:sp>
      <p:sp>
        <p:nvSpPr>
          <p:cNvPr id="46082" name="Rectangle 2"/>
          <p:cNvSpPr>
            <a:spLocks noGrp="1" noChangeArrowheads="1"/>
          </p:cNvSpPr>
          <p:nvPr>
            <p:ph type="title"/>
          </p:nvPr>
        </p:nvSpPr>
        <p:spPr/>
        <p:txBody>
          <a:bodyPr/>
          <a:lstStyle/>
          <a:p>
            <a:r>
              <a:rPr lang="ja-JP" altLang="en-US" dirty="0" smtClean="0"/>
              <a:t>定期発注方式の在庫</a:t>
            </a:r>
            <a:r>
              <a:rPr lang="ja-JP" altLang="en-US" dirty="0"/>
              <a:t>グラフ</a:t>
            </a:r>
          </a:p>
        </p:txBody>
      </p:sp>
      <p:sp>
        <p:nvSpPr>
          <p:cNvPr id="46083" name="Rectangle 3"/>
          <p:cNvSpPr>
            <a:spLocks noGrp="1" noChangeArrowheads="1"/>
          </p:cNvSpPr>
          <p:nvPr>
            <p:ph type="body" idx="1"/>
          </p:nvPr>
        </p:nvSpPr>
        <p:spPr>
          <a:xfrm>
            <a:off x="466725" y="1485900"/>
            <a:ext cx="8251825" cy="4791075"/>
          </a:xfrm>
        </p:spPr>
        <p:txBody>
          <a:bodyPr/>
          <a:lstStyle/>
          <a:p>
            <a:r>
              <a:rPr lang="ja-JP" altLang="en-US" dirty="0" smtClean="0"/>
              <a:t>品切れは「発注時点」で予測不能</a:t>
            </a:r>
            <a:endParaRPr lang="en-US" altLang="ja-JP" dirty="0" smtClean="0"/>
          </a:p>
          <a:p>
            <a:r>
              <a:rPr lang="ja-JP" altLang="en-US" dirty="0" smtClean="0"/>
              <a:t>品切れにならないようにバッファを増やす</a:t>
            </a:r>
            <a:endParaRPr lang="en-US" altLang="ja-JP" dirty="0" smtClean="0"/>
          </a:p>
        </p:txBody>
      </p:sp>
      <p:grpSp>
        <p:nvGrpSpPr>
          <p:cNvPr id="4" name="グループ化 3"/>
          <p:cNvGrpSpPr/>
          <p:nvPr/>
        </p:nvGrpSpPr>
        <p:grpSpPr>
          <a:xfrm>
            <a:off x="2030413" y="2753958"/>
            <a:ext cx="5903912" cy="2268038"/>
            <a:chOff x="2030413" y="2753958"/>
            <a:chExt cx="5903912" cy="2268038"/>
          </a:xfrm>
        </p:grpSpPr>
        <p:sp>
          <p:nvSpPr>
            <p:cNvPr id="46101" name="Line 21"/>
            <p:cNvSpPr>
              <a:spLocks noChangeShapeType="1"/>
            </p:cNvSpPr>
            <p:nvPr/>
          </p:nvSpPr>
          <p:spPr bwMode="auto">
            <a:xfrm flipV="1">
              <a:off x="2030413" y="2753958"/>
              <a:ext cx="2782" cy="2268038"/>
            </a:xfrm>
            <a:prstGeom prst="line">
              <a:avLst/>
            </a:prstGeom>
            <a:noFill/>
            <a:ln w="9525">
              <a:solidFill>
                <a:schemeClr val="tx1"/>
              </a:solidFill>
              <a:round/>
              <a:headEnd/>
              <a:tailEnd type="triangle" w="med" len="med"/>
            </a:ln>
            <a:effectLst/>
          </p:spPr>
          <p:txBody>
            <a:bodyPr/>
            <a:lstStyle/>
            <a:p>
              <a:endParaRPr lang="ja-JP" altLang="en-US"/>
            </a:p>
          </p:txBody>
        </p:sp>
        <p:sp>
          <p:nvSpPr>
            <p:cNvPr id="46102" name="Line 22"/>
            <p:cNvSpPr>
              <a:spLocks noChangeShapeType="1"/>
            </p:cNvSpPr>
            <p:nvPr/>
          </p:nvSpPr>
          <p:spPr bwMode="auto">
            <a:xfrm>
              <a:off x="2030413" y="5021996"/>
              <a:ext cx="5903912" cy="0"/>
            </a:xfrm>
            <a:prstGeom prst="line">
              <a:avLst/>
            </a:prstGeom>
            <a:noFill/>
            <a:ln w="9525">
              <a:solidFill>
                <a:schemeClr val="tx1"/>
              </a:solidFill>
              <a:round/>
              <a:headEnd/>
              <a:tailEnd type="triangle" w="med" len="med"/>
            </a:ln>
            <a:effectLst/>
          </p:spPr>
          <p:txBody>
            <a:bodyPr/>
            <a:lstStyle/>
            <a:p>
              <a:endParaRPr lang="ja-JP" altLang="en-US"/>
            </a:p>
          </p:txBody>
        </p:sp>
      </p:grpSp>
      <p:sp>
        <p:nvSpPr>
          <p:cNvPr id="46104" name="Line 24"/>
          <p:cNvSpPr>
            <a:spLocks noChangeShapeType="1"/>
          </p:cNvSpPr>
          <p:nvPr/>
        </p:nvSpPr>
        <p:spPr bwMode="auto">
          <a:xfrm>
            <a:off x="2030413"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6" name="Line 26"/>
          <p:cNvSpPr>
            <a:spLocks noChangeShapeType="1"/>
          </p:cNvSpPr>
          <p:nvPr/>
        </p:nvSpPr>
        <p:spPr bwMode="auto">
          <a:xfrm>
            <a:off x="3686175"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8" name="Line 28"/>
          <p:cNvSpPr>
            <a:spLocks noChangeShapeType="1"/>
          </p:cNvSpPr>
          <p:nvPr/>
        </p:nvSpPr>
        <p:spPr bwMode="auto">
          <a:xfrm>
            <a:off x="5341938"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0" name="Line 30"/>
          <p:cNvSpPr>
            <a:spLocks noChangeShapeType="1"/>
          </p:cNvSpPr>
          <p:nvPr/>
        </p:nvSpPr>
        <p:spPr bwMode="auto">
          <a:xfrm>
            <a:off x="6997700" y="3366233"/>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1" name="AutoShape 31"/>
          <p:cNvSpPr>
            <a:spLocks noChangeArrowheads="1"/>
          </p:cNvSpPr>
          <p:nvPr/>
        </p:nvSpPr>
        <p:spPr bwMode="auto">
          <a:xfrm>
            <a:off x="3614738" y="502199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46113" name="Text Box 33"/>
          <p:cNvSpPr txBox="1">
            <a:spLocks noChangeArrowheads="1"/>
          </p:cNvSpPr>
          <p:nvPr/>
        </p:nvSpPr>
        <p:spPr bwMode="auto">
          <a:xfrm>
            <a:off x="3419872" y="5445224"/>
            <a:ext cx="720080"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
        <p:nvSpPr>
          <p:cNvPr id="46115" name="Text Box 35"/>
          <p:cNvSpPr txBox="1">
            <a:spLocks noChangeArrowheads="1"/>
          </p:cNvSpPr>
          <p:nvPr/>
        </p:nvSpPr>
        <p:spPr bwMode="auto">
          <a:xfrm>
            <a:off x="949325" y="3366233"/>
            <a:ext cx="1008063"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ea typeface="HG丸ｺﾞｼｯｸM-PRO" pitchFamily="50" charset="-128"/>
              </a:rPr>
              <a:t>在庫量</a:t>
            </a:r>
            <a:endParaRPr lang="ja-JP" altLang="en-US" sz="1800" b="1">
              <a:ea typeface="HG丸ｺﾞｼｯｸM-PRO" pitchFamily="50" charset="-128"/>
            </a:endParaRPr>
          </a:p>
        </p:txBody>
      </p:sp>
      <p:sp>
        <p:nvSpPr>
          <p:cNvPr id="19" name="フリーフォーム 18"/>
          <p:cNvSpPr/>
          <p:nvPr/>
        </p:nvSpPr>
        <p:spPr bwMode="auto">
          <a:xfrm>
            <a:off x="2028092" y="3376246"/>
            <a:ext cx="1652954" cy="1395046"/>
          </a:xfrm>
          <a:custGeom>
            <a:avLst/>
            <a:gdLst>
              <a:gd name="connsiteX0" fmla="*/ 0 w 1652954"/>
              <a:gd name="connsiteY0" fmla="*/ 0 h 1090246"/>
              <a:gd name="connsiteX1" fmla="*/ 492370 w 1652954"/>
              <a:gd name="connsiteY1" fmla="*/ 211016 h 1090246"/>
              <a:gd name="connsiteX2" fmla="*/ 832339 w 1652954"/>
              <a:gd name="connsiteY2" fmla="*/ 515816 h 1090246"/>
              <a:gd name="connsiteX3" fmla="*/ 1277816 w 1652954"/>
              <a:gd name="connsiteY3" fmla="*/ 949569 h 1090246"/>
              <a:gd name="connsiteX4" fmla="*/ 1652954 w 1652954"/>
              <a:gd name="connsiteY4" fmla="*/ 1090246 h 109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1090246">
                <a:moveTo>
                  <a:pt x="0" y="0"/>
                </a:moveTo>
                <a:cubicBezTo>
                  <a:pt x="176823" y="62523"/>
                  <a:pt x="353647" y="125047"/>
                  <a:pt x="492370" y="211016"/>
                </a:cubicBezTo>
                <a:cubicBezTo>
                  <a:pt x="631093" y="296985"/>
                  <a:pt x="701431" y="392724"/>
                  <a:pt x="832339" y="515816"/>
                </a:cubicBezTo>
                <a:cubicBezTo>
                  <a:pt x="963247" y="638908"/>
                  <a:pt x="1141047" y="853831"/>
                  <a:pt x="1277816" y="949569"/>
                </a:cubicBezTo>
                <a:cubicBezTo>
                  <a:pt x="1414585" y="1045307"/>
                  <a:pt x="1533769" y="1067776"/>
                  <a:pt x="1652954" y="1090246"/>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0" name="フリーフォーム 19"/>
          <p:cNvSpPr/>
          <p:nvPr/>
        </p:nvSpPr>
        <p:spPr bwMode="auto">
          <a:xfrm>
            <a:off x="3681046" y="3528646"/>
            <a:ext cx="1676400" cy="1770185"/>
          </a:xfrm>
          <a:custGeom>
            <a:avLst/>
            <a:gdLst>
              <a:gd name="connsiteX0" fmla="*/ 0 w 1676400"/>
              <a:gd name="connsiteY0" fmla="*/ 0 h 1770185"/>
              <a:gd name="connsiteX1" fmla="*/ 433754 w 1676400"/>
              <a:gd name="connsiteY1" fmla="*/ 211016 h 1770185"/>
              <a:gd name="connsiteX2" fmla="*/ 961292 w 1676400"/>
              <a:gd name="connsiteY2" fmla="*/ 937846 h 1770185"/>
              <a:gd name="connsiteX3" fmla="*/ 1254369 w 1676400"/>
              <a:gd name="connsiteY3" fmla="*/ 1219200 h 1770185"/>
              <a:gd name="connsiteX4" fmla="*/ 1547446 w 1676400"/>
              <a:gd name="connsiteY4" fmla="*/ 1652954 h 1770185"/>
              <a:gd name="connsiteX5" fmla="*/ 1676400 w 1676400"/>
              <a:gd name="connsiteY5" fmla="*/ 1770185 h 1770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770185">
                <a:moveTo>
                  <a:pt x="0" y="0"/>
                </a:moveTo>
                <a:cubicBezTo>
                  <a:pt x="136769" y="27354"/>
                  <a:pt x="273539" y="54708"/>
                  <a:pt x="433754" y="211016"/>
                </a:cubicBezTo>
                <a:cubicBezTo>
                  <a:pt x="593969" y="367324"/>
                  <a:pt x="824523" y="769815"/>
                  <a:pt x="961292" y="937846"/>
                </a:cubicBezTo>
                <a:cubicBezTo>
                  <a:pt x="1098061" y="1105877"/>
                  <a:pt x="1156677" y="1100015"/>
                  <a:pt x="1254369" y="1219200"/>
                </a:cubicBezTo>
                <a:cubicBezTo>
                  <a:pt x="1352061" y="1338385"/>
                  <a:pt x="1477107" y="1561123"/>
                  <a:pt x="1547446" y="1652954"/>
                </a:cubicBezTo>
                <a:cubicBezTo>
                  <a:pt x="1617785" y="1744785"/>
                  <a:pt x="1647092" y="1757485"/>
                  <a:pt x="1676400" y="1770185"/>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1" name="フリーフォーム 20"/>
          <p:cNvSpPr/>
          <p:nvPr/>
        </p:nvSpPr>
        <p:spPr bwMode="auto">
          <a:xfrm>
            <a:off x="5345723" y="3575538"/>
            <a:ext cx="1652954" cy="1137139"/>
          </a:xfrm>
          <a:custGeom>
            <a:avLst/>
            <a:gdLst>
              <a:gd name="connsiteX0" fmla="*/ 0 w 1652954"/>
              <a:gd name="connsiteY0" fmla="*/ 0 h 679939"/>
              <a:gd name="connsiteX1" fmla="*/ 457200 w 1652954"/>
              <a:gd name="connsiteY1" fmla="*/ 82062 h 679939"/>
              <a:gd name="connsiteX2" fmla="*/ 890954 w 1652954"/>
              <a:gd name="connsiteY2" fmla="*/ 468924 h 679939"/>
              <a:gd name="connsiteX3" fmla="*/ 1242646 w 1652954"/>
              <a:gd name="connsiteY3" fmla="*/ 527539 h 679939"/>
              <a:gd name="connsiteX4" fmla="*/ 1652954 w 1652954"/>
              <a:gd name="connsiteY4" fmla="*/ 679939 h 679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2954" h="679939">
                <a:moveTo>
                  <a:pt x="0" y="0"/>
                </a:moveTo>
                <a:cubicBezTo>
                  <a:pt x="154354" y="1954"/>
                  <a:pt x="308708" y="3908"/>
                  <a:pt x="457200" y="82062"/>
                </a:cubicBezTo>
                <a:cubicBezTo>
                  <a:pt x="605692" y="160216"/>
                  <a:pt x="760046" y="394678"/>
                  <a:pt x="890954" y="468924"/>
                </a:cubicBezTo>
                <a:cubicBezTo>
                  <a:pt x="1021862" y="543170"/>
                  <a:pt x="1115646" y="492370"/>
                  <a:pt x="1242646" y="527539"/>
                </a:cubicBezTo>
                <a:cubicBezTo>
                  <a:pt x="1369646" y="562708"/>
                  <a:pt x="1511300" y="621323"/>
                  <a:pt x="1652954" y="679939"/>
                </a:cubicBez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22" name="Text Box 33"/>
          <p:cNvSpPr txBox="1">
            <a:spLocks noChangeArrowheads="1"/>
          </p:cNvSpPr>
          <p:nvPr/>
        </p:nvSpPr>
        <p:spPr bwMode="auto">
          <a:xfrm>
            <a:off x="2627784" y="5445224"/>
            <a:ext cx="792088"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3" name="AutoShape 31"/>
          <p:cNvSpPr>
            <a:spLocks noChangeArrowheads="1"/>
          </p:cNvSpPr>
          <p:nvPr/>
        </p:nvSpPr>
        <p:spPr bwMode="auto">
          <a:xfrm>
            <a:off x="2915816" y="501317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2" name="下矢印 1"/>
          <p:cNvSpPr/>
          <p:nvPr/>
        </p:nvSpPr>
        <p:spPr>
          <a:xfrm>
            <a:off x="7308304" y="5033720"/>
            <a:ext cx="730841" cy="372086"/>
          </a:xfrm>
          <a:prstGeom prst="downArrow">
            <a:avLst/>
          </a:prstGeom>
          <a:solidFill>
            <a:schemeClr val="accent2">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雲形吹き出し 2"/>
          <p:cNvSpPr/>
          <p:nvPr/>
        </p:nvSpPr>
        <p:spPr>
          <a:xfrm>
            <a:off x="7004062" y="3635078"/>
            <a:ext cx="1944216" cy="1136214"/>
          </a:xfrm>
          <a:prstGeom prst="cloudCallo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t>安全在庫</a:t>
            </a:r>
            <a:endParaRPr kumimoji="1" lang="ja-JP" altLang="en-US" sz="2000" b="1" dirty="0"/>
          </a:p>
        </p:txBody>
      </p:sp>
      <p:sp>
        <p:nvSpPr>
          <p:cNvPr id="26" name="Text Box 33"/>
          <p:cNvSpPr txBox="1">
            <a:spLocks noChangeArrowheads="1"/>
          </p:cNvSpPr>
          <p:nvPr/>
        </p:nvSpPr>
        <p:spPr bwMode="auto">
          <a:xfrm>
            <a:off x="4283968" y="5445224"/>
            <a:ext cx="792088" cy="369332"/>
          </a:xfrm>
          <a:prstGeom prst="rect">
            <a:avLst/>
          </a:prstGeom>
          <a:noFill/>
          <a:ln w="9525">
            <a:noFill/>
            <a:miter lim="800000"/>
            <a:headEnd/>
            <a:tailEnd/>
          </a:ln>
          <a:effectLst/>
        </p:spPr>
        <p:txBody>
          <a:bodyPr wrap="square">
            <a:spAutoFit/>
          </a:bodyPr>
          <a:lstStyle/>
          <a:p>
            <a:pPr algn="ct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7" name="AutoShape 31"/>
          <p:cNvSpPr>
            <a:spLocks noChangeArrowheads="1"/>
          </p:cNvSpPr>
          <p:nvPr/>
        </p:nvSpPr>
        <p:spPr bwMode="auto">
          <a:xfrm>
            <a:off x="4572000" y="5013176"/>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Tree>
    <p:extLst>
      <p:ext uri="{BB962C8B-B14F-4D97-AF65-F5344CB8AC3E}">
        <p14:creationId xmlns:p14="http://schemas.microsoft.com/office/powerpoint/2010/main" val="90066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1000"/>
                                  </p:stCondLst>
                                  <p:childTnLst>
                                    <p:animMotion origin="layout" path="M -1.66667E-6 -4.74208E-6 L -0.00017 0.06963 " pathEditMode="relative" rAng="0" ptsTypes="AA">
                                      <p:cBhvr>
                                        <p:cTn id="6" dur="5000" fill="hold"/>
                                        <p:tgtEl>
                                          <p:spTgt spid="4"/>
                                        </p:tgtEl>
                                        <p:attrNameLst>
                                          <p:attrName>ppt_x</p:attrName>
                                          <p:attrName>ppt_y</p:attrName>
                                        </p:attrNameLst>
                                      </p:cBhvr>
                                      <p:rCtr x="-17" y="34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34827AB4-D870-49E6-A95D-D11CF59CF49A}" type="slidenum">
              <a:rPr lang="en-US" altLang="ja-JP"/>
              <a:pPr/>
              <a:t>39</a:t>
            </a:fld>
            <a:endParaRPr lang="en-US" altLang="ja-JP"/>
          </a:p>
        </p:txBody>
      </p:sp>
      <p:sp>
        <p:nvSpPr>
          <p:cNvPr id="10242" name="Rectangle 2"/>
          <p:cNvSpPr>
            <a:spLocks noGrp="1" noChangeArrowheads="1"/>
          </p:cNvSpPr>
          <p:nvPr>
            <p:ph type="title"/>
          </p:nvPr>
        </p:nvSpPr>
        <p:spPr/>
        <p:txBody>
          <a:bodyPr/>
          <a:lstStyle/>
          <a:p>
            <a:r>
              <a:rPr lang="ja-JP" altLang="en-US" dirty="0"/>
              <a:t>在庫管理の費用</a:t>
            </a:r>
          </a:p>
        </p:txBody>
      </p:sp>
      <p:sp>
        <p:nvSpPr>
          <p:cNvPr id="10256" name="Rectangle 16"/>
          <p:cNvSpPr>
            <a:spLocks noGrp="1" noChangeArrowheads="1"/>
          </p:cNvSpPr>
          <p:nvPr>
            <p:ph type="body" idx="1"/>
          </p:nvPr>
        </p:nvSpPr>
        <p:spPr/>
        <p:txBody>
          <a:bodyPr>
            <a:normAutofit lnSpcReduction="10000"/>
          </a:bodyPr>
          <a:lstStyle/>
          <a:p>
            <a:r>
              <a:rPr lang="ja-JP" altLang="en-US" dirty="0"/>
              <a:t>保管費用  保険料、税金、経費（倉庫借料、設備費、管理費など）、原価償却費、消耗費（陳腐化損失）</a:t>
            </a:r>
          </a:p>
          <a:p>
            <a:pPr lvl="1"/>
            <a:r>
              <a:rPr lang="ja-JP" altLang="en-US" dirty="0"/>
              <a:t>保管料（倉庫保管料、保険料、金利）＝＞保管比率</a:t>
            </a:r>
          </a:p>
          <a:p>
            <a:r>
              <a:rPr lang="ja-JP" altLang="en-US" dirty="0"/>
              <a:t>発注費用  運送費、経費（事務費、通信費、検査費など）</a:t>
            </a:r>
          </a:p>
          <a:p>
            <a:r>
              <a:rPr lang="ja-JP" altLang="en-US" dirty="0"/>
              <a:t>機会損失（品切れ損失）費用  罰金、外注費用、信用失墜</a:t>
            </a:r>
          </a:p>
          <a:p>
            <a:r>
              <a:rPr lang="ja-JP" altLang="en-US" dirty="0"/>
              <a:t>購入費用  購入単価、割引、不良率、金利</a:t>
            </a:r>
          </a:p>
          <a:p>
            <a:r>
              <a:rPr lang="ja-JP" altLang="en-US" dirty="0"/>
              <a:t>販売単価  割引販売、下取り、陳腐化、劣化</a:t>
            </a:r>
          </a:p>
        </p:txBody>
      </p:sp>
      <p:sp>
        <p:nvSpPr>
          <p:cNvPr id="6" name="テキスト ボックス 5"/>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kumimoji="1" lang="en-US" altLang="ja-JP" b="1" dirty="0" smtClean="0">
                <a:solidFill>
                  <a:srgbClr val="FF0000"/>
                </a:solidFill>
                <a:latin typeface="+mj-ea"/>
                <a:ea typeface="+mj-ea"/>
              </a:rPr>
              <a:t>199</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35889091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647700" y="2660650"/>
            <a:ext cx="7772400" cy="1143000"/>
          </a:xfrm>
        </p:spPr>
        <p:txBody>
          <a:bodyPr/>
          <a:lstStyle/>
          <a:p>
            <a:r>
              <a:rPr lang="ja-JP" altLang="en-US" sz="4000"/>
              <a:t>経済的発注量</a:t>
            </a:r>
          </a:p>
        </p:txBody>
      </p:sp>
      <p:sp>
        <p:nvSpPr>
          <p:cNvPr id="44035" name="Rectangle 3"/>
          <p:cNvSpPr>
            <a:spLocks noGrp="1" noChangeArrowheads="1"/>
          </p:cNvSpPr>
          <p:nvPr>
            <p:ph type="subTitle" idx="1"/>
          </p:nvPr>
        </p:nvSpPr>
        <p:spPr/>
        <p:txBody>
          <a:bodyPr/>
          <a:lstStyle/>
          <a:p>
            <a:r>
              <a:rPr lang="ja-JP" altLang="en-US"/>
              <a:t>　</a:t>
            </a:r>
          </a:p>
        </p:txBody>
      </p:sp>
    </p:spTree>
    <p:extLst>
      <p:ext uri="{BB962C8B-B14F-4D97-AF65-F5344CB8AC3E}">
        <p14:creationId xmlns:p14="http://schemas.microsoft.com/office/powerpoint/2010/main" val="28515857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254C9EFC-55EC-4D1D-BC67-C8D765CE4BF3}" type="slidenum">
              <a:rPr lang="en-US" altLang="ja-JP"/>
              <a:pPr/>
              <a:t>41</a:t>
            </a:fld>
            <a:endParaRPr lang="en-US" altLang="ja-JP"/>
          </a:p>
        </p:txBody>
      </p:sp>
      <p:sp>
        <p:nvSpPr>
          <p:cNvPr id="46082" name="Rectangle 2"/>
          <p:cNvSpPr>
            <a:spLocks noGrp="1" noChangeArrowheads="1"/>
          </p:cNvSpPr>
          <p:nvPr>
            <p:ph type="title"/>
          </p:nvPr>
        </p:nvSpPr>
        <p:spPr/>
        <p:txBody>
          <a:bodyPr/>
          <a:lstStyle/>
          <a:p>
            <a:r>
              <a:rPr lang="ja-JP" altLang="en-US" dirty="0" smtClean="0"/>
              <a:t>在庫管理費</a:t>
            </a:r>
            <a:endParaRPr lang="ja-JP" altLang="en-US" dirty="0"/>
          </a:p>
        </p:txBody>
      </p:sp>
      <p:sp>
        <p:nvSpPr>
          <p:cNvPr id="46083" name="Rectangle 3"/>
          <p:cNvSpPr>
            <a:spLocks noGrp="1" noChangeArrowheads="1"/>
          </p:cNvSpPr>
          <p:nvPr>
            <p:ph type="body" idx="1"/>
          </p:nvPr>
        </p:nvSpPr>
        <p:spPr>
          <a:xfrm>
            <a:off x="466725" y="1485900"/>
            <a:ext cx="8251825" cy="4791075"/>
          </a:xfrm>
        </p:spPr>
        <p:txBody>
          <a:bodyPr/>
          <a:lstStyle/>
          <a:p>
            <a:r>
              <a:rPr lang="ja-JP" altLang="en-US" dirty="0" smtClean="0"/>
              <a:t>発注費用と保管費用の合計を最小化</a:t>
            </a:r>
            <a:endParaRPr lang="en-US" altLang="ja-JP" dirty="0" smtClean="0"/>
          </a:p>
          <a:p>
            <a:r>
              <a:rPr lang="ja-JP" altLang="en-US" dirty="0" smtClean="0"/>
              <a:t>需要変動を無視して費用を見積もる</a:t>
            </a:r>
            <a:endParaRPr lang="ja-JP" altLang="en-US" dirty="0"/>
          </a:p>
        </p:txBody>
      </p:sp>
      <p:sp>
        <p:nvSpPr>
          <p:cNvPr id="46101" name="Line 21"/>
          <p:cNvSpPr>
            <a:spLocks noChangeShapeType="1"/>
          </p:cNvSpPr>
          <p:nvPr/>
        </p:nvSpPr>
        <p:spPr bwMode="auto">
          <a:xfrm flipV="1">
            <a:off x="2030413" y="3293017"/>
            <a:ext cx="0" cy="1871663"/>
          </a:xfrm>
          <a:prstGeom prst="line">
            <a:avLst/>
          </a:prstGeom>
          <a:noFill/>
          <a:ln w="9525">
            <a:solidFill>
              <a:schemeClr val="tx1"/>
            </a:solidFill>
            <a:round/>
            <a:headEnd/>
            <a:tailEnd type="triangle" w="med" len="med"/>
          </a:ln>
          <a:effectLst/>
        </p:spPr>
        <p:txBody>
          <a:bodyPr/>
          <a:lstStyle/>
          <a:p>
            <a:endParaRPr lang="ja-JP" altLang="en-US"/>
          </a:p>
        </p:txBody>
      </p:sp>
      <p:sp>
        <p:nvSpPr>
          <p:cNvPr id="46102" name="Line 22"/>
          <p:cNvSpPr>
            <a:spLocks noChangeShapeType="1"/>
          </p:cNvSpPr>
          <p:nvPr/>
        </p:nvSpPr>
        <p:spPr bwMode="auto">
          <a:xfrm>
            <a:off x="2030413" y="5164680"/>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46103" name="Line 23"/>
          <p:cNvSpPr>
            <a:spLocks noChangeShapeType="1"/>
          </p:cNvSpPr>
          <p:nvPr/>
        </p:nvSpPr>
        <p:spPr bwMode="auto">
          <a:xfrm>
            <a:off x="2030413" y="3508917"/>
            <a:ext cx="1655762" cy="1655763"/>
          </a:xfrm>
          <a:prstGeom prst="line">
            <a:avLst/>
          </a:prstGeom>
          <a:noFill/>
          <a:ln w="28575">
            <a:solidFill>
              <a:schemeClr val="tx1"/>
            </a:solidFill>
            <a:round/>
            <a:headEnd/>
            <a:tailEnd/>
          </a:ln>
          <a:effectLst/>
        </p:spPr>
        <p:txBody>
          <a:bodyPr/>
          <a:lstStyle/>
          <a:p>
            <a:endParaRPr lang="ja-JP" altLang="en-US"/>
          </a:p>
        </p:txBody>
      </p:sp>
      <p:sp>
        <p:nvSpPr>
          <p:cNvPr id="46104" name="Line 24"/>
          <p:cNvSpPr>
            <a:spLocks noChangeShapeType="1"/>
          </p:cNvSpPr>
          <p:nvPr/>
        </p:nvSpPr>
        <p:spPr bwMode="auto">
          <a:xfrm>
            <a:off x="2030413" y="3508917"/>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5" name="Line 25"/>
          <p:cNvSpPr>
            <a:spLocks noChangeShapeType="1"/>
          </p:cNvSpPr>
          <p:nvPr/>
        </p:nvSpPr>
        <p:spPr bwMode="auto">
          <a:xfrm>
            <a:off x="3686175" y="3508917"/>
            <a:ext cx="1655763" cy="1655763"/>
          </a:xfrm>
          <a:prstGeom prst="line">
            <a:avLst/>
          </a:prstGeom>
          <a:noFill/>
          <a:ln w="28575">
            <a:solidFill>
              <a:schemeClr val="tx1"/>
            </a:solidFill>
            <a:round/>
            <a:headEnd/>
            <a:tailEnd/>
          </a:ln>
          <a:effectLst/>
        </p:spPr>
        <p:txBody>
          <a:bodyPr/>
          <a:lstStyle/>
          <a:p>
            <a:endParaRPr lang="ja-JP" altLang="en-US"/>
          </a:p>
        </p:txBody>
      </p:sp>
      <p:sp>
        <p:nvSpPr>
          <p:cNvPr id="46106" name="Line 26"/>
          <p:cNvSpPr>
            <a:spLocks noChangeShapeType="1"/>
          </p:cNvSpPr>
          <p:nvPr/>
        </p:nvSpPr>
        <p:spPr bwMode="auto">
          <a:xfrm>
            <a:off x="3686175" y="3508917"/>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7" name="Line 27"/>
          <p:cNvSpPr>
            <a:spLocks noChangeShapeType="1"/>
          </p:cNvSpPr>
          <p:nvPr/>
        </p:nvSpPr>
        <p:spPr bwMode="auto">
          <a:xfrm>
            <a:off x="5341938" y="3508917"/>
            <a:ext cx="1655762" cy="1655763"/>
          </a:xfrm>
          <a:prstGeom prst="line">
            <a:avLst/>
          </a:prstGeom>
          <a:noFill/>
          <a:ln w="28575">
            <a:solidFill>
              <a:schemeClr val="tx1"/>
            </a:solidFill>
            <a:round/>
            <a:headEnd/>
            <a:tailEnd/>
          </a:ln>
          <a:effectLst/>
        </p:spPr>
        <p:txBody>
          <a:bodyPr/>
          <a:lstStyle/>
          <a:p>
            <a:endParaRPr lang="ja-JP" altLang="en-US"/>
          </a:p>
        </p:txBody>
      </p:sp>
      <p:sp>
        <p:nvSpPr>
          <p:cNvPr id="46108" name="Line 28"/>
          <p:cNvSpPr>
            <a:spLocks noChangeShapeType="1"/>
          </p:cNvSpPr>
          <p:nvPr/>
        </p:nvSpPr>
        <p:spPr bwMode="auto">
          <a:xfrm>
            <a:off x="5341938" y="3508917"/>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09" name="Line 29"/>
          <p:cNvSpPr>
            <a:spLocks noChangeShapeType="1"/>
          </p:cNvSpPr>
          <p:nvPr/>
        </p:nvSpPr>
        <p:spPr bwMode="auto">
          <a:xfrm>
            <a:off x="6997700" y="3508917"/>
            <a:ext cx="720725" cy="720725"/>
          </a:xfrm>
          <a:prstGeom prst="line">
            <a:avLst/>
          </a:prstGeom>
          <a:noFill/>
          <a:ln w="28575">
            <a:solidFill>
              <a:schemeClr val="tx1"/>
            </a:solidFill>
            <a:round/>
            <a:headEnd/>
            <a:tailEnd/>
          </a:ln>
          <a:effectLst/>
        </p:spPr>
        <p:txBody>
          <a:bodyPr/>
          <a:lstStyle/>
          <a:p>
            <a:endParaRPr lang="ja-JP" altLang="en-US"/>
          </a:p>
        </p:txBody>
      </p:sp>
      <p:sp>
        <p:nvSpPr>
          <p:cNvPr id="46110" name="Line 30"/>
          <p:cNvSpPr>
            <a:spLocks noChangeShapeType="1"/>
          </p:cNvSpPr>
          <p:nvPr/>
        </p:nvSpPr>
        <p:spPr bwMode="auto">
          <a:xfrm>
            <a:off x="6997700" y="3508917"/>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46111" name="AutoShape 31"/>
          <p:cNvSpPr>
            <a:spLocks noChangeArrowheads="1"/>
          </p:cNvSpPr>
          <p:nvPr/>
        </p:nvSpPr>
        <p:spPr bwMode="auto">
          <a:xfrm>
            <a:off x="3614738" y="5164680"/>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46113" name="Text Box 33"/>
          <p:cNvSpPr txBox="1">
            <a:spLocks noChangeArrowheads="1"/>
          </p:cNvSpPr>
          <p:nvPr/>
        </p:nvSpPr>
        <p:spPr bwMode="auto">
          <a:xfrm>
            <a:off x="3325813" y="5525042"/>
            <a:ext cx="647700"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solidFill>
                  <a:srgbClr val="FF5050"/>
                </a:solidFill>
                <a:ea typeface="HG丸ｺﾞｼｯｸM-PRO" pitchFamily="50" charset="-128"/>
              </a:rPr>
              <a:t>納入</a:t>
            </a:r>
            <a:endParaRPr lang="ja-JP" altLang="en-US" sz="1800" b="1">
              <a:solidFill>
                <a:srgbClr val="FF5050"/>
              </a:solidFill>
              <a:ea typeface="HG丸ｺﾞｼｯｸM-PRO" pitchFamily="50" charset="-128"/>
            </a:endParaRPr>
          </a:p>
        </p:txBody>
      </p:sp>
      <p:sp>
        <p:nvSpPr>
          <p:cNvPr id="46115" name="Text Box 35"/>
          <p:cNvSpPr txBox="1">
            <a:spLocks noChangeArrowheads="1"/>
          </p:cNvSpPr>
          <p:nvPr/>
        </p:nvSpPr>
        <p:spPr bwMode="auto">
          <a:xfrm>
            <a:off x="949325" y="3508917"/>
            <a:ext cx="1008063"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ea typeface="HG丸ｺﾞｼｯｸM-PRO" pitchFamily="50" charset="-128"/>
              </a:rPr>
              <a:t>在庫量</a:t>
            </a:r>
            <a:endParaRPr lang="ja-JP" altLang="en-US" sz="1800" b="1">
              <a:ea typeface="HG丸ｺﾞｼｯｸM-PRO" pitchFamily="50" charset="-128"/>
            </a:endParaRPr>
          </a:p>
        </p:txBody>
      </p:sp>
      <p:sp>
        <p:nvSpPr>
          <p:cNvPr id="19" name="Text Box 33"/>
          <p:cNvSpPr txBox="1">
            <a:spLocks noChangeArrowheads="1"/>
          </p:cNvSpPr>
          <p:nvPr/>
        </p:nvSpPr>
        <p:spPr bwMode="auto">
          <a:xfrm>
            <a:off x="2287767" y="5513317"/>
            <a:ext cx="996461" cy="369332"/>
          </a:xfrm>
          <a:prstGeom prst="rect">
            <a:avLst/>
          </a:prstGeom>
          <a:noFill/>
          <a:ln w="9525">
            <a:noFill/>
            <a:miter lim="800000"/>
            <a:headEnd/>
            <a:tailEnd/>
          </a:ln>
          <a:effectLst/>
        </p:spPr>
        <p:txBody>
          <a:bodyPr wrap="square">
            <a:spAutoFit/>
          </a:bodyPr>
          <a:lstStyle/>
          <a:p>
            <a:pPr>
              <a:spcBef>
                <a:spcPct val="50000"/>
              </a:spcBef>
            </a:pPr>
            <a:r>
              <a:rPr kumimoji="0" lang="ja-JP" altLang="en-US" sz="1800" b="1" dirty="0" smtClean="0">
                <a:solidFill>
                  <a:srgbClr val="FF5050"/>
                </a:solidFill>
                <a:ea typeface="HG丸ｺﾞｼｯｸM-PRO" pitchFamily="50" charset="-128"/>
              </a:rPr>
              <a:t>発注</a:t>
            </a:r>
            <a:endParaRPr lang="ja-JP" altLang="en-US" sz="1800" b="1" dirty="0">
              <a:solidFill>
                <a:srgbClr val="FF5050"/>
              </a:solidFill>
              <a:ea typeface="HG丸ｺﾞｼｯｸM-PRO" pitchFamily="50" charset="-128"/>
            </a:endParaRPr>
          </a:p>
        </p:txBody>
      </p:sp>
      <p:sp>
        <p:nvSpPr>
          <p:cNvPr id="20" name="AutoShape 31"/>
          <p:cNvSpPr>
            <a:spLocks noChangeArrowheads="1"/>
          </p:cNvSpPr>
          <p:nvPr/>
        </p:nvSpPr>
        <p:spPr bwMode="auto">
          <a:xfrm>
            <a:off x="2877952" y="5164679"/>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21" name="テキスト ボックス 20"/>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200</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1959239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72DD5DCB-2C73-4880-84E4-F1367E460C70}" type="slidenum">
              <a:rPr lang="en-US" altLang="ja-JP"/>
              <a:pPr/>
              <a:t>42</a:t>
            </a:fld>
            <a:endParaRPr lang="en-US" altLang="ja-JP"/>
          </a:p>
        </p:txBody>
      </p:sp>
      <p:sp>
        <p:nvSpPr>
          <p:cNvPr id="57346" name="Rectangle 2"/>
          <p:cNvSpPr>
            <a:spLocks noGrp="1" noChangeArrowheads="1"/>
          </p:cNvSpPr>
          <p:nvPr>
            <p:ph type="title"/>
          </p:nvPr>
        </p:nvSpPr>
        <p:spPr/>
        <p:txBody>
          <a:bodyPr/>
          <a:lstStyle/>
          <a:p>
            <a:r>
              <a:rPr lang="ja-JP" altLang="en-US"/>
              <a:t>在庫管理費の最適化問題</a:t>
            </a:r>
          </a:p>
        </p:txBody>
      </p:sp>
      <p:sp>
        <p:nvSpPr>
          <p:cNvPr id="57347" name="Rectangle 3"/>
          <p:cNvSpPr>
            <a:spLocks noGrp="1" noChangeArrowheads="1"/>
          </p:cNvSpPr>
          <p:nvPr>
            <p:ph type="body" idx="1"/>
          </p:nvPr>
        </p:nvSpPr>
        <p:spPr/>
        <p:txBody>
          <a:bodyPr/>
          <a:lstStyle/>
          <a:p>
            <a:r>
              <a:rPr lang="ja-JP" altLang="en-US"/>
              <a:t>保管費用と発注費用の合計を最小化</a:t>
            </a:r>
          </a:p>
          <a:p>
            <a:pPr lvl="1"/>
            <a:r>
              <a:rPr lang="ja-JP" altLang="en-US"/>
              <a:t>保管費用　＝　在庫グラフの面積（延べ在庫量）に比例</a:t>
            </a:r>
          </a:p>
          <a:p>
            <a:pPr lvl="1"/>
            <a:r>
              <a:rPr lang="ja-JP" altLang="en-US"/>
              <a:t>発注費用　＝　発注回数に比例</a:t>
            </a:r>
          </a:p>
        </p:txBody>
      </p:sp>
      <p:sp>
        <p:nvSpPr>
          <p:cNvPr id="57348" name="Line 4"/>
          <p:cNvSpPr>
            <a:spLocks noChangeShapeType="1"/>
          </p:cNvSpPr>
          <p:nvPr/>
        </p:nvSpPr>
        <p:spPr bwMode="auto">
          <a:xfrm flipV="1">
            <a:off x="2030413" y="3502025"/>
            <a:ext cx="0" cy="1871663"/>
          </a:xfrm>
          <a:prstGeom prst="line">
            <a:avLst/>
          </a:prstGeom>
          <a:noFill/>
          <a:ln w="9525">
            <a:solidFill>
              <a:schemeClr val="tx1"/>
            </a:solidFill>
            <a:round/>
            <a:headEnd/>
            <a:tailEnd type="triangle" w="med" len="med"/>
          </a:ln>
          <a:effectLst/>
        </p:spPr>
        <p:txBody>
          <a:bodyPr/>
          <a:lstStyle/>
          <a:p>
            <a:endParaRPr lang="ja-JP" altLang="en-US"/>
          </a:p>
        </p:txBody>
      </p:sp>
      <p:sp>
        <p:nvSpPr>
          <p:cNvPr id="57349" name="Line 5"/>
          <p:cNvSpPr>
            <a:spLocks noChangeShapeType="1"/>
          </p:cNvSpPr>
          <p:nvPr/>
        </p:nvSpPr>
        <p:spPr bwMode="auto">
          <a:xfrm>
            <a:off x="2030413" y="5373688"/>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57350" name="Line 6"/>
          <p:cNvSpPr>
            <a:spLocks noChangeShapeType="1"/>
          </p:cNvSpPr>
          <p:nvPr/>
        </p:nvSpPr>
        <p:spPr bwMode="auto">
          <a:xfrm>
            <a:off x="2030413" y="3717925"/>
            <a:ext cx="1655762" cy="1655763"/>
          </a:xfrm>
          <a:prstGeom prst="line">
            <a:avLst/>
          </a:prstGeom>
          <a:noFill/>
          <a:ln w="28575">
            <a:solidFill>
              <a:schemeClr val="tx1"/>
            </a:solidFill>
            <a:round/>
            <a:headEnd/>
            <a:tailEnd/>
          </a:ln>
          <a:effectLst/>
        </p:spPr>
        <p:txBody>
          <a:bodyPr/>
          <a:lstStyle/>
          <a:p>
            <a:endParaRPr lang="ja-JP" altLang="en-US"/>
          </a:p>
        </p:txBody>
      </p:sp>
      <p:sp>
        <p:nvSpPr>
          <p:cNvPr id="57351" name="Line 7"/>
          <p:cNvSpPr>
            <a:spLocks noChangeShapeType="1"/>
          </p:cNvSpPr>
          <p:nvPr/>
        </p:nvSpPr>
        <p:spPr bwMode="auto">
          <a:xfrm>
            <a:off x="2030413" y="3717925"/>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57352" name="Line 8"/>
          <p:cNvSpPr>
            <a:spLocks noChangeShapeType="1"/>
          </p:cNvSpPr>
          <p:nvPr/>
        </p:nvSpPr>
        <p:spPr bwMode="auto">
          <a:xfrm>
            <a:off x="3686175" y="3717925"/>
            <a:ext cx="1655763" cy="1655763"/>
          </a:xfrm>
          <a:prstGeom prst="line">
            <a:avLst/>
          </a:prstGeom>
          <a:noFill/>
          <a:ln w="28575">
            <a:solidFill>
              <a:schemeClr val="tx1"/>
            </a:solidFill>
            <a:round/>
            <a:headEnd/>
            <a:tailEnd/>
          </a:ln>
          <a:effectLst/>
        </p:spPr>
        <p:txBody>
          <a:bodyPr/>
          <a:lstStyle/>
          <a:p>
            <a:endParaRPr lang="ja-JP" altLang="en-US"/>
          </a:p>
        </p:txBody>
      </p:sp>
      <p:sp>
        <p:nvSpPr>
          <p:cNvPr id="57353" name="Line 9"/>
          <p:cNvSpPr>
            <a:spLocks noChangeShapeType="1"/>
          </p:cNvSpPr>
          <p:nvPr/>
        </p:nvSpPr>
        <p:spPr bwMode="auto">
          <a:xfrm>
            <a:off x="3686175" y="3717925"/>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57354" name="Line 10"/>
          <p:cNvSpPr>
            <a:spLocks noChangeShapeType="1"/>
          </p:cNvSpPr>
          <p:nvPr/>
        </p:nvSpPr>
        <p:spPr bwMode="auto">
          <a:xfrm>
            <a:off x="5341938" y="3717925"/>
            <a:ext cx="1655762" cy="1655763"/>
          </a:xfrm>
          <a:prstGeom prst="line">
            <a:avLst/>
          </a:prstGeom>
          <a:noFill/>
          <a:ln w="28575">
            <a:solidFill>
              <a:schemeClr val="tx1"/>
            </a:solidFill>
            <a:round/>
            <a:headEnd/>
            <a:tailEnd/>
          </a:ln>
          <a:effectLst/>
        </p:spPr>
        <p:txBody>
          <a:bodyPr/>
          <a:lstStyle/>
          <a:p>
            <a:endParaRPr lang="ja-JP" altLang="en-US"/>
          </a:p>
        </p:txBody>
      </p:sp>
      <p:sp>
        <p:nvSpPr>
          <p:cNvPr id="57355" name="Line 11"/>
          <p:cNvSpPr>
            <a:spLocks noChangeShapeType="1"/>
          </p:cNvSpPr>
          <p:nvPr/>
        </p:nvSpPr>
        <p:spPr bwMode="auto">
          <a:xfrm>
            <a:off x="5341938" y="3717925"/>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57356" name="Line 12"/>
          <p:cNvSpPr>
            <a:spLocks noChangeShapeType="1"/>
          </p:cNvSpPr>
          <p:nvPr/>
        </p:nvSpPr>
        <p:spPr bwMode="auto">
          <a:xfrm>
            <a:off x="6997700" y="3717925"/>
            <a:ext cx="720725" cy="720725"/>
          </a:xfrm>
          <a:prstGeom prst="line">
            <a:avLst/>
          </a:prstGeom>
          <a:noFill/>
          <a:ln w="28575">
            <a:solidFill>
              <a:schemeClr val="tx1"/>
            </a:solidFill>
            <a:round/>
            <a:headEnd/>
            <a:tailEnd/>
          </a:ln>
          <a:effectLst/>
        </p:spPr>
        <p:txBody>
          <a:bodyPr/>
          <a:lstStyle/>
          <a:p>
            <a:endParaRPr lang="ja-JP" altLang="en-US"/>
          </a:p>
        </p:txBody>
      </p:sp>
      <p:sp>
        <p:nvSpPr>
          <p:cNvPr id="57357" name="Line 13"/>
          <p:cNvSpPr>
            <a:spLocks noChangeShapeType="1"/>
          </p:cNvSpPr>
          <p:nvPr/>
        </p:nvSpPr>
        <p:spPr bwMode="auto">
          <a:xfrm>
            <a:off x="6997700" y="3717925"/>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57358" name="AutoShape 14"/>
          <p:cNvSpPr>
            <a:spLocks noChangeArrowheads="1"/>
          </p:cNvSpPr>
          <p:nvPr/>
        </p:nvSpPr>
        <p:spPr bwMode="auto">
          <a:xfrm>
            <a:off x="3614738" y="5373688"/>
            <a:ext cx="142875" cy="360362"/>
          </a:xfrm>
          <a:prstGeom prst="upArrow">
            <a:avLst>
              <a:gd name="adj1" fmla="val 50000"/>
              <a:gd name="adj2" fmla="val 63055"/>
            </a:avLst>
          </a:prstGeom>
          <a:solidFill>
            <a:srgbClr val="FF5050"/>
          </a:solidFill>
          <a:ln w="9525">
            <a:solidFill>
              <a:srgbClr val="FF5050"/>
            </a:solidFill>
            <a:miter lim="800000"/>
            <a:headEnd/>
            <a:tailEnd/>
          </a:ln>
          <a:effectLst/>
        </p:spPr>
        <p:txBody>
          <a:bodyPr vert="eaVert" wrap="none" anchor="ctr"/>
          <a:lstStyle/>
          <a:p>
            <a:endParaRPr lang="ja-JP" altLang="en-US"/>
          </a:p>
        </p:txBody>
      </p:sp>
      <p:sp>
        <p:nvSpPr>
          <p:cNvPr id="57360" name="Text Box 16"/>
          <p:cNvSpPr txBox="1">
            <a:spLocks noChangeArrowheads="1"/>
          </p:cNvSpPr>
          <p:nvPr/>
        </p:nvSpPr>
        <p:spPr bwMode="auto">
          <a:xfrm>
            <a:off x="2793304" y="5734050"/>
            <a:ext cx="1653436" cy="369332"/>
          </a:xfrm>
          <a:prstGeom prst="rect">
            <a:avLst/>
          </a:prstGeom>
          <a:noFill/>
          <a:ln w="9525">
            <a:noFill/>
            <a:miter lim="800000"/>
            <a:headEnd/>
            <a:tailEnd/>
          </a:ln>
          <a:effectLst/>
        </p:spPr>
        <p:txBody>
          <a:bodyPr wrap="square">
            <a:spAutoFit/>
          </a:bodyPr>
          <a:lstStyle/>
          <a:p>
            <a:pPr>
              <a:spcBef>
                <a:spcPct val="50000"/>
              </a:spcBef>
            </a:pPr>
            <a:r>
              <a:rPr kumimoji="0" lang="ja-JP" altLang="en-US" sz="1800" b="1" dirty="0" smtClean="0">
                <a:solidFill>
                  <a:srgbClr val="FF5050"/>
                </a:solidFill>
                <a:ea typeface="HG丸ｺﾞｼｯｸM-PRO" pitchFamily="50" charset="-128"/>
              </a:rPr>
              <a:t>発注</a:t>
            </a:r>
            <a:r>
              <a:rPr kumimoji="0" lang="ja-JP" altLang="en-US" sz="1800" b="1" dirty="0">
                <a:solidFill>
                  <a:srgbClr val="FF5050"/>
                </a:solidFill>
                <a:ea typeface="HG丸ｺﾞｼｯｸM-PRO" pitchFamily="50" charset="-128"/>
              </a:rPr>
              <a:t>即</a:t>
            </a:r>
            <a:r>
              <a:rPr kumimoji="0" lang="ja-JP" altLang="en-US" sz="1800" b="1" dirty="0" smtClean="0">
                <a:solidFill>
                  <a:srgbClr val="FF5050"/>
                </a:solidFill>
                <a:ea typeface="HG丸ｺﾞｼｯｸM-PRO" pitchFamily="50" charset="-128"/>
              </a:rPr>
              <a:t>納入</a:t>
            </a:r>
            <a:endParaRPr lang="ja-JP" altLang="en-US" sz="1800" b="1" dirty="0">
              <a:solidFill>
                <a:srgbClr val="FF5050"/>
              </a:solidFill>
              <a:ea typeface="HG丸ｺﾞｼｯｸM-PRO" pitchFamily="50" charset="-128"/>
            </a:endParaRPr>
          </a:p>
        </p:txBody>
      </p:sp>
      <p:sp>
        <p:nvSpPr>
          <p:cNvPr id="57362" name="Text Box 18"/>
          <p:cNvSpPr txBox="1">
            <a:spLocks noChangeArrowheads="1"/>
          </p:cNvSpPr>
          <p:nvPr/>
        </p:nvSpPr>
        <p:spPr bwMode="auto">
          <a:xfrm>
            <a:off x="949325" y="3717925"/>
            <a:ext cx="1008063"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ea typeface="HG丸ｺﾞｼｯｸM-PRO" pitchFamily="50" charset="-128"/>
              </a:rPr>
              <a:t>在庫量</a:t>
            </a:r>
            <a:endParaRPr lang="ja-JP" altLang="en-US" sz="1800" b="1">
              <a:ea typeface="HG丸ｺﾞｼｯｸM-PRO" pitchFamily="50" charset="-128"/>
            </a:endParaRPr>
          </a:p>
        </p:txBody>
      </p:sp>
    </p:spTree>
    <p:extLst>
      <p:ext uri="{BB962C8B-B14F-4D97-AF65-F5344CB8AC3E}">
        <p14:creationId xmlns:p14="http://schemas.microsoft.com/office/powerpoint/2010/main" val="24884916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スライド番号プレースホルダ 5"/>
          <p:cNvSpPr>
            <a:spLocks noGrp="1"/>
          </p:cNvSpPr>
          <p:nvPr>
            <p:ph type="sldNum" sz="quarter" idx="12"/>
          </p:nvPr>
        </p:nvSpPr>
        <p:spPr/>
        <p:txBody>
          <a:bodyPr/>
          <a:lstStyle/>
          <a:p>
            <a:fld id="{0E711F18-843E-4C27-BD6F-9F2D607AEC99}" type="slidenum">
              <a:rPr lang="en-US" altLang="ja-JP"/>
              <a:pPr/>
              <a:t>43</a:t>
            </a:fld>
            <a:endParaRPr lang="en-US" altLang="ja-JP"/>
          </a:p>
        </p:txBody>
      </p:sp>
      <p:sp>
        <p:nvSpPr>
          <p:cNvPr id="62466" name="Rectangle 2"/>
          <p:cNvSpPr>
            <a:spLocks noGrp="1" noChangeArrowheads="1"/>
          </p:cNvSpPr>
          <p:nvPr>
            <p:ph type="title"/>
          </p:nvPr>
        </p:nvSpPr>
        <p:spPr/>
        <p:txBody>
          <a:bodyPr/>
          <a:lstStyle/>
          <a:p>
            <a:r>
              <a:rPr lang="ja-JP" altLang="en-US"/>
              <a:t>在庫管理費の最適化問題、発注間隔</a:t>
            </a:r>
          </a:p>
        </p:txBody>
      </p:sp>
      <p:sp>
        <p:nvSpPr>
          <p:cNvPr id="62467" name="Rectangle 3"/>
          <p:cNvSpPr>
            <a:spLocks noGrp="1" noChangeArrowheads="1"/>
          </p:cNvSpPr>
          <p:nvPr>
            <p:ph type="body" idx="1"/>
          </p:nvPr>
        </p:nvSpPr>
        <p:spPr/>
        <p:txBody>
          <a:bodyPr/>
          <a:lstStyle/>
          <a:p>
            <a:r>
              <a:rPr lang="ja-JP" altLang="en-US"/>
              <a:t>保管費と発注費の合計を最小化</a:t>
            </a:r>
          </a:p>
        </p:txBody>
      </p:sp>
      <p:sp>
        <p:nvSpPr>
          <p:cNvPr id="62468" name="Line 4"/>
          <p:cNvSpPr>
            <a:spLocks noChangeShapeType="1"/>
          </p:cNvSpPr>
          <p:nvPr/>
        </p:nvSpPr>
        <p:spPr bwMode="auto">
          <a:xfrm flipV="1">
            <a:off x="1631950" y="2547938"/>
            <a:ext cx="0" cy="1871662"/>
          </a:xfrm>
          <a:prstGeom prst="line">
            <a:avLst/>
          </a:prstGeom>
          <a:noFill/>
          <a:ln w="9525">
            <a:solidFill>
              <a:schemeClr val="tx1"/>
            </a:solidFill>
            <a:round/>
            <a:headEnd/>
            <a:tailEnd type="triangle" w="med" len="med"/>
          </a:ln>
          <a:effectLst/>
        </p:spPr>
        <p:txBody>
          <a:bodyPr/>
          <a:lstStyle/>
          <a:p>
            <a:endParaRPr lang="ja-JP" altLang="en-US"/>
          </a:p>
        </p:txBody>
      </p:sp>
      <p:sp>
        <p:nvSpPr>
          <p:cNvPr id="62469" name="Line 5"/>
          <p:cNvSpPr>
            <a:spLocks noChangeShapeType="1"/>
          </p:cNvSpPr>
          <p:nvPr/>
        </p:nvSpPr>
        <p:spPr bwMode="auto">
          <a:xfrm>
            <a:off x="1631950" y="4419600"/>
            <a:ext cx="5094288" cy="0"/>
          </a:xfrm>
          <a:prstGeom prst="line">
            <a:avLst/>
          </a:prstGeom>
          <a:noFill/>
          <a:ln w="9525">
            <a:solidFill>
              <a:schemeClr val="tx1"/>
            </a:solidFill>
            <a:round/>
            <a:headEnd/>
            <a:tailEnd type="triangle" w="med" len="med"/>
          </a:ln>
          <a:effectLst/>
        </p:spPr>
        <p:txBody>
          <a:bodyPr/>
          <a:lstStyle/>
          <a:p>
            <a:endParaRPr lang="ja-JP" altLang="en-US"/>
          </a:p>
        </p:txBody>
      </p:sp>
      <p:sp>
        <p:nvSpPr>
          <p:cNvPr id="62470" name="Line 6"/>
          <p:cNvSpPr>
            <a:spLocks noChangeShapeType="1"/>
          </p:cNvSpPr>
          <p:nvPr/>
        </p:nvSpPr>
        <p:spPr bwMode="auto">
          <a:xfrm>
            <a:off x="1631950" y="2763838"/>
            <a:ext cx="1655763" cy="1655762"/>
          </a:xfrm>
          <a:prstGeom prst="line">
            <a:avLst/>
          </a:prstGeom>
          <a:noFill/>
          <a:ln w="28575">
            <a:solidFill>
              <a:schemeClr val="tx1"/>
            </a:solidFill>
            <a:round/>
            <a:headEnd/>
            <a:tailEnd/>
          </a:ln>
          <a:effectLst/>
        </p:spPr>
        <p:txBody>
          <a:bodyPr/>
          <a:lstStyle/>
          <a:p>
            <a:endParaRPr lang="ja-JP" altLang="en-US"/>
          </a:p>
        </p:txBody>
      </p:sp>
      <p:sp>
        <p:nvSpPr>
          <p:cNvPr id="62471" name="Line 7"/>
          <p:cNvSpPr>
            <a:spLocks noChangeShapeType="1"/>
          </p:cNvSpPr>
          <p:nvPr/>
        </p:nvSpPr>
        <p:spPr bwMode="auto">
          <a:xfrm>
            <a:off x="1631950" y="276383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62472" name="Line 8"/>
          <p:cNvSpPr>
            <a:spLocks noChangeShapeType="1"/>
          </p:cNvSpPr>
          <p:nvPr/>
        </p:nvSpPr>
        <p:spPr bwMode="auto">
          <a:xfrm>
            <a:off x="3287713" y="2763838"/>
            <a:ext cx="1655762" cy="1655762"/>
          </a:xfrm>
          <a:prstGeom prst="line">
            <a:avLst/>
          </a:prstGeom>
          <a:noFill/>
          <a:ln w="28575">
            <a:solidFill>
              <a:schemeClr val="tx1"/>
            </a:solidFill>
            <a:round/>
            <a:headEnd/>
            <a:tailEnd/>
          </a:ln>
          <a:effectLst/>
        </p:spPr>
        <p:txBody>
          <a:bodyPr/>
          <a:lstStyle/>
          <a:p>
            <a:endParaRPr lang="ja-JP" altLang="en-US"/>
          </a:p>
        </p:txBody>
      </p:sp>
      <p:sp>
        <p:nvSpPr>
          <p:cNvPr id="62473" name="Line 9"/>
          <p:cNvSpPr>
            <a:spLocks noChangeShapeType="1"/>
          </p:cNvSpPr>
          <p:nvPr/>
        </p:nvSpPr>
        <p:spPr bwMode="auto">
          <a:xfrm>
            <a:off x="3287713" y="276383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62474" name="Line 10"/>
          <p:cNvSpPr>
            <a:spLocks noChangeShapeType="1"/>
          </p:cNvSpPr>
          <p:nvPr/>
        </p:nvSpPr>
        <p:spPr bwMode="auto">
          <a:xfrm>
            <a:off x="4943475" y="2763838"/>
            <a:ext cx="1655763" cy="1655762"/>
          </a:xfrm>
          <a:prstGeom prst="line">
            <a:avLst/>
          </a:prstGeom>
          <a:noFill/>
          <a:ln w="28575">
            <a:solidFill>
              <a:schemeClr val="tx1"/>
            </a:solidFill>
            <a:round/>
            <a:headEnd/>
            <a:tailEnd/>
          </a:ln>
          <a:effectLst/>
        </p:spPr>
        <p:txBody>
          <a:bodyPr/>
          <a:lstStyle/>
          <a:p>
            <a:endParaRPr lang="ja-JP" altLang="en-US"/>
          </a:p>
        </p:txBody>
      </p:sp>
      <p:sp>
        <p:nvSpPr>
          <p:cNvPr id="62475" name="Line 11"/>
          <p:cNvSpPr>
            <a:spLocks noChangeShapeType="1"/>
          </p:cNvSpPr>
          <p:nvPr/>
        </p:nvSpPr>
        <p:spPr bwMode="auto">
          <a:xfrm>
            <a:off x="4943475" y="276383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62483" name="Text Box 19"/>
          <p:cNvSpPr txBox="1">
            <a:spLocks noChangeArrowheads="1"/>
          </p:cNvSpPr>
          <p:nvPr/>
        </p:nvSpPr>
        <p:spPr bwMode="auto">
          <a:xfrm>
            <a:off x="280988" y="4484688"/>
            <a:ext cx="3140075" cy="366712"/>
          </a:xfrm>
          <a:prstGeom prst="rect">
            <a:avLst/>
          </a:prstGeom>
          <a:noFill/>
          <a:ln w="9525">
            <a:noFill/>
            <a:miter lim="800000"/>
            <a:headEnd/>
            <a:tailEnd/>
          </a:ln>
          <a:effectLst/>
        </p:spPr>
        <p:txBody>
          <a:bodyPr>
            <a:spAutoFit/>
          </a:bodyPr>
          <a:lstStyle/>
          <a:p>
            <a:pPr algn="l">
              <a:spcBef>
                <a:spcPct val="50000"/>
              </a:spcBef>
            </a:pPr>
            <a:r>
              <a:rPr kumimoji="0" lang="ja-JP" altLang="en-US" sz="1800" b="1">
                <a:solidFill>
                  <a:srgbClr val="FF5050"/>
                </a:solidFill>
                <a:ea typeface="HG丸ｺﾞｼｯｸM-PRO" pitchFamily="50" charset="-128"/>
              </a:rPr>
              <a:t>発注間隔を半分に</a:t>
            </a:r>
            <a:endParaRPr lang="ja-JP" altLang="en-US" sz="1800" b="1">
              <a:solidFill>
                <a:srgbClr val="FF5050"/>
              </a:solidFill>
              <a:ea typeface="HG丸ｺﾞｼｯｸM-PRO" pitchFamily="50" charset="-128"/>
            </a:endParaRPr>
          </a:p>
        </p:txBody>
      </p:sp>
      <p:sp>
        <p:nvSpPr>
          <p:cNvPr id="62484" name="AutoShape 20"/>
          <p:cNvSpPr>
            <a:spLocks noChangeArrowheads="1"/>
          </p:cNvSpPr>
          <p:nvPr/>
        </p:nvSpPr>
        <p:spPr bwMode="auto">
          <a:xfrm>
            <a:off x="3375025" y="4530725"/>
            <a:ext cx="1444625" cy="503238"/>
          </a:xfrm>
          <a:prstGeom prst="downArrow">
            <a:avLst>
              <a:gd name="adj1" fmla="val 50000"/>
              <a:gd name="adj2" fmla="val 25000"/>
            </a:avLst>
          </a:prstGeom>
          <a:solidFill>
            <a:schemeClr val="accent1"/>
          </a:solidFill>
          <a:ln w="9525">
            <a:solidFill>
              <a:schemeClr val="tx1"/>
            </a:solidFill>
            <a:miter lim="800000"/>
            <a:headEnd/>
            <a:tailEnd/>
          </a:ln>
          <a:effectLst/>
        </p:spPr>
        <p:txBody>
          <a:bodyPr vert="eaVert" wrap="none" anchor="ctr"/>
          <a:lstStyle/>
          <a:p>
            <a:endParaRPr lang="ja-JP" altLang="en-US"/>
          </a:p>
        </p:txBody>
      </p:sp>
      <p:sp>
        <p:nvSpPr>
          <p:cNvPr id="62485" name="Line 21"/>
          <p:cNvSpPr>
            <a:spLocks noChangeShapeType="1"/>
          </p:cNvSpPr>
          <p:nvPr/>
        </p:nvSpPr>
        <p:spPr bwMode="auto">
          <a:xfrm flipV="1">
            <a:off x="1646238" y="5067300"/>
            <a:ext cx="0" cy="1101725"/>
          </a:xfrm>
          <a:prstGeom prst="line">
            <a:avLst/>
          </a:prstGeom>
          <a:noFill/>
          <a:ln w="9525">
            <a:solidFill>
              <a:schemeClr val="tx1"/>
            </a:solidFill>
            <a:round/>
            <a:headEnd/>
            <a:tailEnd type="triangle" w="med" len="med"/>
          </a:ln>
          <a:effectLst/>
        </p:spPr>
        <p:txBody>
          <a:bodyPr/>
          <a:lstStyle/>
          <a:p>
            <a:endParaRPr lang="ja-JP" altLang="en-US"/>
          </a:p>
        </p:txBody>
      </p:sp>
      <p:sp>
        <p:nvSpPr>
          <p:cNvPr id="62486" name="Line 22"/>
          <p:cNvSpPr>
            <a:spLocks noChangeShapeType="1"/>
          </p:cNvSpPr>
          <p:nvPr/>
        </p:nvSpPr>
        <p:spPr bwMode="auto">
          <a:xfrm>
            <a:off x="1631950" y="6169025"/>
            <a:ext cx="5095875" cy="0"/>
          </a:xfrm>
          <a:prstGeom prst="line">
            <a:avLst/>
          </a:prstGeom>
          <a:noFill/>
          <a:ln w="9525">
            <a:solidFill>
              <a:schemeClr val="tx1"/>
            </a:solidFill>
            <a:round/>
            <a:headEnd/>
            <a:tailEnd type="triangle" w="med" len="med"/>
          </a:ln>
          <a:effectLst/>
        </p:spPr>
        <p:txBody>
          <a:bodyPr/>
          <a:lstStyle/>
          <a:p>
            <a:endParaRPr lang="ja-JP" altLang="en-US"/>
          </a:p>
        </p:txBody>
      </p:sp>
      <p:sp>
        <p:nvSpPr>
          <p:cNvPr id="62487" name="Line 23"/>
          <p:cNvSpPr>
            <a:spLocks noChangeShapeType="1"/>
          </p:cNvSpPr>
          <p:nvPr/>
        </p:nvSpPr>
        <p:spPr bwMode="auto">
          <a:xfrm>
            <a:off x="2465388" y="5334000"/>
            <a:ext cx="822325" cy="835025"/>
          </a:xfrm>
          <a:prstGeom prst="line">
            <a:avLst/>
          </a:prstGeom>
          <a:noFill/>
          <a:ln w="28575">
            <a:solidFill>
              <a:schemeClr val="tx1"/>
            </a:solidFill>
            <a:round/>
            <a:headEnd/>
            <a:tailEnd/>
          </a:ln>
          <a:effectLst/>
        </p:spPr>
        <p:txBody>
          <a:bodyPr/>
          <a:lstStyle/>
          <a:p>
            <a:endParaRPr lang="ja-JP" altLang="en-US"/>
          </a:p>
        </p:txBody>
      </p:sp>
      <p:sp>
        <p:nvSpPr>
          <p:cNvPr id="62488" name="Line 24"/>
          <p:cNvSpPr>
            <a:spLocks noChangeShapeType="1"/>
          </p:cNvSpPr>
          <p:nvPr/>
        </p:nvSpPr>
        <p:spPr bwMode="auto">
          <a:xfrm>
            <a:off x="2466975" y="5362575"/>
            <a:ext cx="0" cy="795338"/>
          </a:xfrm>
          <a:prstGeom prst="line">
            <a:avLst/>
          </a:prstGeom>
          <a:noFill/>
          <a:ln w="9525">
            <a:solidFill>
              <a:schemeClr val="tx1"/>
            </a:solidFill>
            <a:prstDash val="dash"/>
            <a:round/>
            <a:headEnd/>
            <a:tailEnd/>
          </a:ln>
          <a:effectLst/>
        </p:spPr>
        <p:txBody>
          <a:bodyPr/>
          <a:lstStyle/>
          <a:p>
            <a:endParaRPr lang="ja-JP" altLang="en-US"/>
          </a:p>
        </p:txBody>
      </p:sp>
      <p:sp>
        <p:nvSpPr>
          <p:cNvPr id="62497" name="Line 33"/>
          <p:cNvSpPr>
            <a:spLocks noChangeShapeType="1"/>
          </p:cNvSpPr>
          <p:nvPr/>
        </p:nvSpPr>
        <p:spPr bwMode="auto">
          <a:xfrm>
            <a:off x="1643063" y="5334000"/>
            <a:ext cx="822325" cy="835025"/>
          </a:xfrm>
          <a:prstGeom prst="line">
            <a:avLst/>
          </a:prstGeom>
          <a:noFill/>
          <a:ln w="28575">
            <a:solidFill>
              <a:schemeClr val="tx1"/>
            </a:solidFill>
            <a:round/>
            <a:headEnd/>
            <a:tailEnd/>
          </a:ln>
          <a:effectLst/>
        </p:spPr>
        <p:txBody>
          <a:bodyPr/>
          <a:lstStyle/>
          <a:p>
            <a:endParaRPr lang="ja-JP" altLang="en-US"/>
          </a:p>
        </p:txBody>
      </p:sp>
      <p:sp>
        <p:nvSpPr>
          <p:cNvPr id="62498" name="Line 34"/>
          <p:cNvSpPr>
            <a:spLocks noChangeShapeType="1"/>
          </p:cNvSpPr>
          <p:nvPr/>
        </p:nvSpPr>
        <p:spPr bwMode="auto">
          <a:xfrm>
            <a:off x="1644650" y="5362575"/>
            <a:ext cx="0" cy="795338"/>
          </a:xfrm>
          <a:prstGeom prst="line">
            <a:avLst/>
          </a:prstGeom>
          <a:noFill/>
          <a:ln w="9525">
            <a:solidFill>
              <a:schemeClr val="tx1"/>
            </a:solidFill>
            <a:prstDash val="dash"/>
            <a:round/>
            <a:headEnd/>
            <a:tailEnd/>
          </a:ln>
          <a:effectLst/>
        </p:spPr>
        <p:txBody>
          <a:bodyPr/>
          <a:lstStyle/>
          <a:p>
            <a:endParaRPr lang="ja-JP" altLang="en-US"/>
          </a:p>
        </p:txBody>
      </p:sp>
      <p:sp>
        <p:nvSpPr>
          <p:cNvPr id="62499" name="Line 35"/>
          <p:cNvSpPr>
            <a:spLocks noChangeShapeType="1"/>
          </p:cNvSpPr>
          <p:nvPr/>
        </p:nvSpPr>
        <p:spPr bwMode="auto">
          <a:xfrm>
            <a:off x="3290888" y="5338763"/>
            <a:ext cx="822325" cy="835025"/>
          </a:xfrm>
          <a:prstGeom prst="line">
            <a:avLst/>
          </a:prstGeom>
          <a:noFill/>
          <a:ln w="28575">
            <a:solidFill>
              <a:schemeClr val="tx1"/>
            </a:solidFill>
            <a:round/>
            <a:headEnd/>
            <a:tailEnd/>
          </a:ln>
          <a:effectLst/>
        </p:spPr>
        <p:txBody>
          <a:bodyPr/>
          <a:lstStyle/>
          <a:p>
            <a:endParaRPr lang="ja-JP" altLang="en-US"/>
          </a:p>
        </p:txBody>
      </p:sp>
      <p:sp>
        <p:nvSpPr>
          <p:cNvPr id="62500" name="Line 36"/>
          <p:cNvSpPr>
            <a:spLocks noChangeShapeType="1"/>
          </p:cNvSpPr>
          <p:nvPr/>
        </p:nvSpPr>
        <p:spPr bwMode="auto">
          <a:xfrm>
            <a:off x="3292475" y="5367338"/>
            <a:ext cx="0" cy="795337"/>
          </a:xfrm>
          <a:prstGeom prst="line">
            <a:avLst/>
          </a:prstGeom>
          <a:noFill/>
          <a:ln w="9525">
            <a:solidFill>
              <a:schemeClr val="tx1"/>
            </a:solidFill>
            <a:prstDash val="dash"/>
            <a:round/>
            <a:headEnd/>
            <a:tailEnd/>
          </a:ln>
          <a:effectLst/>
        </p:spPr>
        <p:txBody>
          <a:bodyPr/>
          <a:lstStyle/>
          <a:p>
            <a:endParaRPr lang="ja-JP" altLang="en-US"/>
          </a:p>
        </p:txBody>
      </p:sp>
      <p:sp>
        <p:nvSpPr>
          <p:cNvPr id="62501" name="Line 37"/>
          <p:cNvSpPr>
            <a:spLocks noChangeShapeType="1"/>
          </p:cNvSpPr>
          <p:nvPr/>
        </p:nvSpPr>
        <p:spPr bwMode="auto">
          <a:xfrm>
            <a:off x="4113213" y="5322888"/>
            <a:ext cx="822325" cy="835025"/>
          </a:xfrm>
          <a:prstGeom prst="line">
            <a:avLst/>
          </a:prstGeom>
          <a:noFill/>
          <a:ln w="28575">
            <a:solidFill>
              <a:schemeClr val="tx1"/>
            </a:solidFill>
            <a:round/>
            <a:headEnd/>
            <a:tailEnd/>
          </a:ln>
          <a:effectLst/>
        </p:spPr>
        <p:txBody>
          <a:bodyPr/>
          <a:lstStyle/>
          <a:p>
            <a:endParaRPr lang="ja-JP" altLang="en-US"/>
          </a:p>
        </p:txBody>
      </p:sp>
      <p:sp>
        <p:nvSpPr>
          <p:cNvPr id="62502" name="Line 38"/>
          <p:cNvSpPr>
            <a:spLocks noChangeShapeType="1"/>
          </p:cNvSpPr>
          <p:nvPr/>
        </p:nvSpPr>
        <p:spPr bwMode="auto">
          <a:xfrm>
            <a:off x="4114800" y="5351463"/>
            <a:ext cx="0" cy="795337"/>
          </a:xfrm>
          <a:prstGeom prst="line">
            <a:avLst/>
          </a:prstGeom>
          <a:noFill/>
          <a:ln w="9525">
            <a:solidFill>
              <a:schemeClr val="tx1"/>
            </a:solidFill>
            <a:prstDash val="dash"/>
            <a:round/>
            <a:headEnd/>
            <a:tailEnd/>
          </a:ln>
          <a:effectLst/>
        </p:spPr>
        <p:txBody>
          <a:bodyPr/>
          <a:lstStyle/>
          <a:p>
            <a:endParaRPr lang="ja-JP" altLang="en-US"/>
          </a:p>
        </p:txBody>
      </p:sp>
      <p:sp>
        <p:nvSpPr>
          <p:cNvPr id="62503" name="Line 39"/>
          <p:cNvSpPr>
            <a:spLocks noChangeShapeType="1"/>
          </p:cNvSpPr>
          <p:nvPr/>
        </p:nvSpPr>
        <p:spPr bwMode="auto">
          <a:xfrm>
            <a:off x="4938713" y="5327650"/>
            <a:ext cx="822325" cy="835025"/>
          </a:xfrm>
          <a:prstGeom prst="line">
            <a:avLst/>
          </a:prstGeom>
          <a:noFill/>
          <a:ln w="28575">
            <a:solidFill>
              <a:schemeClr val="tx1"/>
            </a:solidFill>
            <a:round/>
            <a:headEnd/>
            <a:tailEnd/>
          </a:ln>
          <a:effectLst/>
        </p:spPr>
        <p:txBody>
          <a:bodyPr/>
          <a:lstStyle/>
          <a:p>
            <a:endParaRPr lang="ja-JP" altLang="en-US"/>
          </a:p>
        </p:txBody>
      </p:sp>
      <p:sp>
        <p:nvSpPr>
          <p:cNvPr id="62504" name="Line 40"/>
          <p:cNvSpPr>
            <a:spLocks noChangeShapeType="1"/>
          </p:cNvSpPr>
          <p:nvPr/>
        </p:nvSpPr>
        <p:spPr bwMode="auto">
          <a:xfrm>
            <a:off x="4940300" y="5356225"/>
            <a:ext cx="0" cy="795338"/>
          </a:xfrm>
          <a:prstGeom prst="line">
            <a:avLst/>
          </a:prstGeom>
          <a:noFill/>
          <a:ln w="9525">
            <a:solidFill>
              <a:schemeClr val="tx1"/>
            </a:solidFill>
            <a:prstDash val="dash"/>
            <a:round/>
            <a:headEnd/>
            <a:tailEnd/>
          </a:ln>
          <a:effectLst/>
        </p:spPr>
        <p:txBody>
          <a:bodyPr/>
          <a:lstStyle/>
          <a:p>
            <a:endParaRPr lang="ja-JP" altLang="en-US"/>
          </a:p>
        </p:txBody>
      </p:sp>
      <p:sp>
        <p:nvSpPr>
          <p:cNvPr id="62505" name="Line 41"/>
          <p:cNvSpPr>
            <a:spLocks noChangeShapeType="1"/>
          </p:cNvSpPr>
          <p:nvPr/>
        </p:nvSpPr>
        <p:spPr bwMode="auto">
          <a:xfrm>
            <a:off x="5768975" y="5326063"/>
            <a:ext cx="822325" cy="835025"/>
          </a:xfrm>
          <a:prstGeom prst="line">
            <a:avLst/>
          </a:prstGeom>
          <a:noFill/>
          <a:ln w="28575">
            <a:solidFill>
              <a:schemeClr val="tx1"/>
            </a:solidFill>
            <a:round/>
            <a:headEnd/>
            <a:tailEnd/>
          </a:ln>
          <a:effectLst/>
        </p:spPr>
        <p:txBody>
          <a:bodyPr/>
          <a:lstStyle/>
          <a:p>
            <a:endParaRPr lang="ja-JP" altLang="en-US"/>
          </a:p>
        </p:txBody>
      </p:sp>
      <p:sp>
        <p:nvSpPr>
          <p:cNvPr id="62506" name="Line 42"/>
          <p:cNvSpPr>
            <a:spLocks noChangeShapeType="1"/>
          </p:cNvSpPr>
          <p:nvPr/>
        </p:nvSpPr>
        <p:spPr bwMode="auto">
          <a:xfrm>
            <a:off x="5770563" y="5354638"/>
            <a:ext cx="0" cy="795337"/>
          </a:xfrm>
          <a:prstGeom prst="line">
            <a:avLst/>
          </a:prstGeom>
          <a:noFill/>
          <a:ln w="9525">
            <a:solidFill>
              <a:schemeClr val="tx1"/>
            </a:solidFill>
            <a:prstDash val="dash"/>
            <a:round/>
            <a:headEnd/>
            <a:tailEnd/>
          </a:ln>
          <a:effectLst/>
        </p:spPr>
        <p:txBody>
          <a:bodyPr/>
          <a:lstStyle/>
          <a:p>
            <a:endParaRPr lang="ja-JP" altLang="en-US"/>
          </a:p>
        </p:txBody>
      </p:sp>
      <p:sp>
        <p:nvSpPr>
          <p:cNvPr id="62509" name="Text Box 45"/>
          <p:cNvSpPr txBox="1">
            <a:spLocks noChangeArrowheads="1"/>
          </p:cNvSpPr>
          <p:nvPr/>
        </p:nvSpPr>
        <p:spPr bwMode="auto">
          <a:xfrm>
            <a:off x="6958013" y="3297238"/>
            <a:ext cx="1574800" cy="892175"/>
          </a:xfrm>
          <a:prstGeom prst="rect">
            <a:avLst/>
          </a:prstGeom>
          <a:noFill/>
          <a:ln w="38100" cap="rnd">
            <a:solidFill>
              <a:srgbClr val="FF5050"/>
            </a:solidFill>
            <a:prstDash val="sysDot"/>
            <a:miter lim="800000"/>
            <a:headEnd/>
            <a:tailEnd/>
          </a:ln>
          <a:effectLst/>
        </p:spPr>
        <p:txBody>
          <a:bodyPr>
            <a:spAutoFit/>
          </a:bodyPr>
          <a:lstStyle/>
          <a:p>
            <a:pPr algn="l">
              <a:spcBef>
                <a:spcPct val="50000"/>
              </a:spcBef>
            </a:pPr>
            <a:r>
              <a:rPr kumimoji="0" lang="ja-JP" altLang="en-US" sz="2000" b="1">
                <a:solidFill>
                  <a:srgbClr val="FF5050"/>
                </a:solidFill>
                <a:ea typeface="HG丸ｺﾞｼｯｸM-PRO" pitchFamily="50" charset="-128"/>
              </a:rPr>
              <a:t>保管費　大</a:t>
            </a:r>
          </a:p>
          <a:p>
            <a:pPr algn="l">
              <a:spcBef>
                <a:spcPct val="50000"/>
              </a:spcBef>
            </a:pPr>
            <a:r>
              <a:rPr kumimoji="0" lang="ja-JP" altLang="en-US" sz="2000" b="1">
                <a:solidFill>
                  <a:srgbClr val="FF5050"/>
                </a:solidFill>
                <a:ea typeface="HG丸ｺﾞｼｯｸM-PRO" pitchFamily="50" charset="-128"/>
              </a:rPr>
              <a:t>発注費　小</a:t>
            </a:r>
            <a:endParaRPr lang="ja-JP" altLang="en-US" sz="2000" b="1">
              <a:solidFill>
                <a:srgbClr val="FF5050"/>
              </a:solidFill>
              <a:ea typeface="HG丸ｺﾞｼｯｸM-PRO" pitchFamily="50" charset="-128"/>
            </a:endParaRPr>
          </a:p>
        </p:txBody>
      </p:sp>
      <p:sp>
        <p:nvSpPr>
          <p:cNvPr id="62510" name="Text Box 46"/>
          <p:cNvSpPr txBox="1">
            <a:spLocks noChangeArrowheads="1"/>
          </p:cNvSpPr>
          <p:nvPr/>
        </p:nvSpPr>
        <p:spPr bwMode="auto">
          <a:xfrm>
            <a:off x="7051675" y="5218113"/>
            <a:ext cx="1574800" cy="892175"/>
          </a:xfrm>
          <a:prstGeom prst="rect">
            <a:avLst/>
          </a:prstGeom>
          <a:noFill/>
          <a:ln w="38100" cap="rnd">
            <a:solidFill>
              <a:srgbClr val="FF5050"/>
            </a:solidFill>
            <a:prstDash val="sysDot"/>
            <a:miter lim="800000"/>
            <a:headEnd/>
            <a:tailEnd/>
          </a:ln>
          <a:effectLst/>
        </p:spPr>
        <p:txBody>
          <a:bodyPr>
            <a:spAutoFit/>
          </a:bodyPr>
          <a:lstStyle/>
          <a:p>
            <a:pPr algn="l">
              <a:spcBef>
                <a:spcPct val="50000"/>
              </a:spcBef>
            </a:pPr>
            <a:r>
              <a:rPr kumimoji="0" lang="ja-JP" altLang="en-US" sz="2000" b="1">
                <a:solidFill>
                  <a:srgbClr val="FF5050"/>
                </a:solidFill>
                <a:ea typeface="HG丸ｺﾞｼｯｸM-PRO" pitchFamily="50" charset="-128"/>
              </a:rPr>
              <a:t>発注費　大</a:t>
            </a:r>
          </a:p>
          <a:p>
            <a:pPr algn="l">
              <a:spcBef>
                <a:spcPct val="50000"/>
              </a:spcBef>
            </a:pPr>
            <a:r>
              <a:rPr kumimoji="0" lang="ja-JP" altLang="en-US" sz="2000" b="1">
                <a:solidFill>
                  <a:srgbClr val="FF5050"/>
                </a:solidFill>
                <a:ea typeface="HG丸ｺﾞｼｯｸM-PRO" pitchFamily="50" charset="-128"/>
              </a:rPr>
              <a:t>保管費　小</a:t>
            </a:r>
            <a:endParaRPr lang="ja-JP" altLang="en-US" sz="2000" b="1">
              <a:solidFill>
                <a:srgbClr val="FF5050"/>
              </a:solidFill>
              <a:ea typeface="HG丸ｺﾞｼｯｸM-PRO" pitchFamily="50" charset="-128"/>
            </a:endParaRPr>
          </a:p>
        </p:txBody>
      </p:sp>
    </p:spTree>
    <p:extLst>
      <p:ext uri="{BB962C8B-B14F-4D97-AF65-F5344CB8AC3E}">
        <p14:creationId xmlns:p14="http://schemas.microsoft.com/office/powerpoint/2010/main" val="2271729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EDB0B561-A3EE-4B7D-93F8-3AEC7A14C98F}" type="slidenum">
              <a:rPr lang="en-US" altLang="ja-JP"/>
              <a:pPr/>
              <a:t>44</a:t>
            </a:fld>
            <a:endParaRPr lang="en-US" altLang="ja-JP"/>
          </a:p>
        </p:txBody>
      </p:sp>
      <p:sp>
        <p:nvSpPr>
          <p:cNvPr id="3074" name="Rectangle 2"/>
          <p:cNvSpPr>
            <a:spLocks noGrp="1" noChangeArrowheads="1"/>
          </p:cNvSpPr>
          <p:nvPr>
            <p:ph type="title"/>
          </p:nvPr>
        </p:nvSpPr>
        <p:spPr/>
        <p:txBody>
          <a:bodyPr/>
          <a:lstStyle/>
          <a:p>
            <a:r>
              <a:rPr lang="ja-JP" altLang="en-US"/>
              <a:t>経済的発注量（</a:t>
            </a:r>
            <a:r>
              <a:rPr lang="en-US" altLang="ja-JP"/>
              <a:t>EOQ</a:t>
            </a:r>
            <a:r>
              <a:rPr lang="ja-JP" altLang="en-US"/>
              <a:t>）</a:t>
            </a:r>
          </a:p>
        </p:txBody>
      </p:sp>
      <p:sp>
        <p:nvSpPr>
          <p:cNvPr id="3075" name="Rectangle 3"/>
          <p:cNvSpPr>
            <a:spLocks noGrp="1" noChangeArrowheads="1"/>
          </p:cNvSpPr>
          <p:nvPr>
            <p:ph type="body" idx="1"/>
          </p:nvPr>
        </p:nvSpPr>
        <p:spPr/>
        <p:txBody>
          <a:bodyPr/>
          <a:lstStyle/>
          <a:p>
            <a:r>
              <a:rPr lang="ja-JP" altLang="en-US" dirty="0"/>
              <a:t>保管費用と発注費用の合計を最小にする発注量</a:t>
            </a:r>
          </a:p>
          <a:p>
            <a:r>
              <a:rPr lang="ja-JP" altLang="en-US" dirty="0"/>
              <a:t>発注量↑ </a:t>
            </a:r>
            <a:r>
              <a:rPr lang="ja-JP" altLang="en-US" dirty="0">
                <a:sym typeface="Wingdings" pitchFamily="2" charset="2"/>
              </a:rPr>
              <a:t> 保管費用</a:t>
            </a:r>
            <a:r>
              <a:rPr lang="ja-JP" altLang="en-US" dirty="0"/>
              <a:t>↑、</a:t>
            </a:r>
            <a:r>
              <a:rPr lang="ja-JP" altLang="en-US" dirty="0" smtClean="0">
                <a:sym typeface="Wingdings" pitchFamily="2" charset="2"/>
              </a:rPr>
              <a:t>発注回数（費用）↓</a:t>
            </a:r>
            <a:endParaRPr lang="ja-JP" altLang="en-US" dirty="0">
              <a:sym typeface="Wingdings" pitchFamily="2" charset="2"/>
            </a:endParaRPr>
          </a:p>
          <a:p>
            <a:r>
              <a:rPr lang="ja-JP" altLang="en-US" dirty="0">
                <a:sym typeface="Wingdings" pitchFamily="2" charset="2"/>
              </a:rPr>
              <a:t>発注量↓</a:t>
            </a:r>
            <a:r>
              <a:rPr lang="ja-JP" altLang="en-US" dirty="0"/>
              <a:t> </a:t>
            </a:r>
            <a:r>
              <a:rPr lang="ja-JP" altLang="en-US" dirty="0">
                <a:sym typeface="Wingdings" pitchFamily="2" charset="2"/>
              </a:rPr>
              <a:t> 発注費用</a:t>
            </a:r>
            <a:r>
              <a:rPr lang="ja-JP" altLang="en-US" dirty="0"/>
              <a:t>↑、保管費用↓</a:t>
            </a:r>
          </a:p>
        </p:txBody>
      </p:sp>
      <p:sp>
        <p:nvSpPr>
          <p:cNvPr id="3084" name="Line 12"/>
          <p:cNvSpPr>
            <a:spLocks noChangeShapeType="1"/>
          </p:cNvSpPr>
          <p:nvPr/>
        </p:nvSpPr>
        <p:spPr bwMode="auto">
          <a:xfrm flipV="1">
            <a:off x="1763713" y="3716338"/>
            <a:ext cx="0" cy="2376487"/>
          </a:xfrm>
          <a:prstGeom prst="line">
            <a:avLst/>
          </a:prstGeom>
          <a:noFill/>
          <a:ln w="9525">
            <a:solidFill>
              <a:schemeClr val="tx1"/>
            </a:solidFill>
            <a:round/>
            <a:headEnd/>
            <a:tailEnd type="triangle" w="med" len="med"/>
          </a:ln>
          <a:effectLst/>
        </p:spPr>
        <p:txBody>
          <a:bodyPr/>
          <a:lstStyle/>
          <a:p>
            <a:endParaRPr lang="ja-JP" altLang="en-US"/>
          </a:p>
        </p:txBody>
      </p:sp>
      <p:sp>
        <p:nvSpPr>
          <p:cNvPr id="3085" name="Line 13"/>
          <p:cNvSpPr>
            <a:spLocks noChangeShapeType="1"/>
          </p:cNvSpPr>
          <p:nvPr/>
        </p:nvSpPr>
        <p:spPr bwMode="auto">
          <a:xfrm>
            <a:off x="1763713" y="6092825"/>
            <a:ext cx="5256212" cy="0"/>
          </a:xfrm>
          <a:prstGeom prst="line">
            <a:avLst/>
          </a:prstGeom>
          <a:noFill/>
          <a:ln w="9525">
            <a:solidFill>
              <a:schemeClr val="tx1"/>
            </a:solidFill>
            <a:round/>
            <a:headEnd/>
            <a:tailEnd type="triangle" w="med" len="med"/>
          </a:ln>
          <a:effectLst/>
        </p:spPr>
        <p:txBody>
          <a:bodyPr/>
          <a:lstStyle/>
          <a:p>
            <a:endParaRPr lang="ja-JP" altLang="en-US"/>
          </a:p>
        </p:txBody>
      </p:sp>
      <p:sp>
        <p:nvSpPr>
          <p:cNvPr id="3086" name="Text Box 14"/>
          <p:cNvSpPr txBox="1">
            <a:spLocks noChangeArrowheads="1"/>
          </p:cNvSpPr>
          <p:nvPr/>
        </p:nvSpPr>
        <p:spPr bwMode="auto">
          <a:xfrm>
            <a:off x="7019925" y="5661025"/>
            <a:ext cx="936625"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chemeClr val="accent2"/>
                </a:solidFill>
                <a:ea typeface="HG丸ｺﾞｼｯｸM-PRO" pitchFamily="50" charset="-128"/>
              </a:rPr>
              <a:t>発注量</a:t>
            </a:r>
          </a:p>
        </p:txBody>
      </p:sp>
      <p:sp>
        <p:nvSpPr>
          <p:cNvPr id="3087" name="Freeform 15"/>
          <p:cNvSpPr>
            <a:spLocks/>
          </p:cNvSpPr>
          <p:nvPr/>
        </p:nvSpPr>
        <p:spPr bwMode="auto">
          <a:xfrm>
            <a:off x="2051050" y="3789363"/>
            <a:ext cx="4032250" cy="1871662"/>
          </a:xfrm>
          <a:custGeom>
            <a:avLst/>
            <a:gdLst/>
            <a:ahLst/>
            <a:cxnLst>
              <a:cxn ang="0">
                <a:pos x="0" y="0"/>
              </a:cxn>
              <a:cxn ang="0">
                <a:pos x="589" y="726"/>
              </a:cxn>
              <a:cxn ang="0">
                <a:pos x="1860" y="1179"/>
              </a:cxn>
              <a:cxn ang="0">
                <a:pos x="3039" y="1361"/>
              </a:cxn>
            </a:cxnLst>
            <a:rect l="0" t="0" r="r" b="b"/>
            <a:pathLst>
              <a:path w="3039" h="1361">
                <a:moveTo>
                  <a:pt x="0" y="0"/>
                </a:moveTo>
                <a:cubicBezTo>
                  <a:pt x="139" y="265"/>
                  <a:pt x="279" y="530"/>
                  <a:pt x="589" y="726"/>
                </a:cubicBezTo>
                <a:cubicBezTo>
                  <a:pt x="899" y="922"/>
                  <a:pt x="1452" y="1073"/>
                  <a:pt x="1860" y="1179"/>
                </a:cubicBezTo>
                <a:cubicBezTo>
                  <a:pt x="2268" y="1285"/>
                  <a:pt x="2653" y="1323"/>
                  <a:pt x="3039" y="1361"/>
                </a:cubicBezTo>
              </a:path>
            </a:pathLst>
          </a:custGeom>
          <a:noFill/>
          <a:ln w="28575" cmpd="sng">
            <a:solidFill>
              <a:srgbClr val="00CC66"/>
            </a:solidFill>
            <a:round/>
            <a:headEnd/>
            <a:tailEnd/>
          </a:ln>
          <a:effectLst/>
        </p:spPr>
        <p:txBody>
          <a:bodyPr/>
          <a:lstStyle/>
          <a:p>
            <a:endParaRPr lang="ja-JP" altLang="en-US"/>
          </a:p>
        </p:txBody>
      </p:sp>
      <p:sp>
        <p:nvSpPr>
          <p:cNvPr id="3088" name="Text Box 16"/>
          <p:cNvSpPr txBox="1">
            <a:spLocks noChangeArrowheads="1"/>
          </p:cNvSpPr>
          <p:nvPr/>
        </p:nvSpPr>
        <p:spPr bwMode="auto">
          <a:xfrm>
            <a:off x="5724525" y="5229225"/>
            <a:ext cx="936625"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CC66"/>
                </a:solidFill>
                <a:ea typeface="HG丸ｺﾞｼｯｸM-PRO" pitchFamily="50" charset="-128"/>
              </a:rPr>
              <a:t>発注費</a:t>
            </a:r>
          </a:p>
        </p:txBody>
      </p:sp>
      <p:sp>
        <p:nvSpPr>
          <p:cNvPr id="3090" name="Freeform 18"/>
          <p:cNvSpPr>
            <a:spLocks/>
          </p:cNvSpPr>
          <p:nvPr/>
        </p:nvSpPr>
        <p:spPr bwMode="auto">
          <a:xfrm>
            <a:off x="2195513" y="3789363"/>
            <a:ext cx="3384550" cy="2016125"/>
          </a:xfrm>
          <a:custGeom>
            <a:avLst/>
            <a:gdLst/>
            <a:ahLst/>
            <a:cxnLst>
              <a:cxn ang="0">
                <a:pos x="0" y="1270"/>
              </a:cxn>
              <a:cxn ang="0">
                <a:pos x="681" y="1088"/>
              </a:cxn>
              <a:cxn ang="0">
                <a:pos x="1452" y="680"/>
              </a:cxn>
              <a:cxn ang="0">
                <a:pos x="2132" y="0"/>
              </a:cxn>
            </a:cxnLst>
            <a:rect l="0" t="0" r="r" b="b"/>
            <a:pathLst>
              <a:path w="2132" h="1270">
                <a:moveTo>
                  <a:pt x="0" y="1270"/>
                </a:moveTo>
                <a:cubicBezTo>
                  <a:pt x="219" y="1228"/>
                  <a:pt x="439" y="1186"/>
                  <a:pt x="681" y="1088"/>
                </a:cubicBezTo>
                <a:cubicBezTo>
                  <a:pt x="923" y="990"/>
                  <a:pt x="1210" y="861"/>
                  <a:pt x="1452" y="680"/>
                </a:cubicBezTo>
                <a:cubicBezTo>
                  <a:pt x="1694" y="499"/>
                  <a:pt x="1913" y="249"/>
                  <a:pt x="2132" y="0"/>
                </a:cubicBezTo>
              </a:path>
            </a:pathLst>
          </a:custGeom>
          <a:noFill/>
          <a:ln w="38100" cmpd="sng">
            <a:solidFill>
              <a:srgbClr val="FF5050"/>
            </a:solidFill>
            <a:round/>
            <a:headEnd/>
            <a:tailEnd/>
          </a:ln>
          <a:effectLst/>
        </p:spPr>
        <p:txBody>
          <a:bodyPr/>
          <a:lstStyle/>
          <a:p>
            <a:endParaRPr lang="ja-JP" altLang="en-US"/>
          </a:p>
        </p:txBody>
      </p:sp>
      <p:sp>
        <p:nvSpPr>
          <p:cNvPr id="3092" name="Text Box 20"/>
          <p:cNvSpPr txBox="1">
            <a:spLocks noChangeArrowheads="1"/>
          </p:cNvSpPr>
          <p:nvPr/>
        </p:nvSpPr>
        <p:spPr bwMode="auto">
          <a:xfrm>
            <a:off x="5651500" y="3644900"/>
            <a:ext cx="936625"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a:solidFill>
                  <a:srgbClr val="FF5050"/>
                </a:solidFill>
                <a:ea typeface="HG丸ｺﾞｼｯｸM-PRO" pitchFamily="50" charset="-128"/>
              </a:rPr>
              <a:t>保管費</a:t>
            </a:r>
            <a:endParaRPr lang="ja-JP" altLang="en-US" sz="1800" b="1">
              <a:solidFill>
                <a:srgbClr val="FF5050"/>
              </a:solidFill>
              <a:ea typeface="HG丸ｺﾞｼｯｸM-PRO" pitchFamily="50" charset="-128"/>
            </a:endParaRPr>
          </a:p>
        </p:txBody>
      </p:sp>
      <p:sp>
        <p:nvSpPr>
          <p:cNvPr id="3093" name="Text Box 21"/>
          <p:cNvSpPr txBox="1">
            <a:spLocks noChangeArrowheads="1"/>
          </p:cNvSpPr>
          <p:nvPr/>
        </p:nvSpPr>
        <p:spPr bwMode="auto">
          <a:xfrm>
            <a:off x="925513" y="3978275"/>
            <a:ext cx="698500"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chemeClr val="accent2"/>
                </a:solidFill>
                <a:ea typeface="HG丸ｺﾞｼｯｸM-PRO" pitchFamily="50" charset="-128"/>
              </a:rPr>
              <a:t>費用</a:t>
            </a:r>
          </a:p>
        </p:txBody>
      </p:sp>
    </p:spTree>
    <p:extLst>
      <p:ext uri="{BB962C8B-B14F-4D97-AF65-F5344CB8AC3E}">
        <p14:creationId xmlns:p14="http://schemas.microsoft.com/office/powerpoint/2010/main" val="42905994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スライド番号プレースホルダ 5"/>
          <p:cNvSpPr>
            <a:spLocks noGrp="1"/>
          </p:cNvSpPr>
          <p:nvPr>
            <p:ph type="sldNum" sz="quarter" idx="12"/>
          </p:nvPr>
        </p:nvSpPr>
        <p:spPr/>
        <p:txBody>
          <a:bodyPr/>
          <a:lstStyle/>
          <a:p>
            <a:fld id="{EBFF69F6-F349-46C8-B691-5B0288DE525F}" type="slidenum">
              <a:rPr lang="en-US" altLang="ja-JP"/>
              <a:pPr/>
              <a:t>45</a:t>
            </a:fld>
            <a:endParaRPr lang="en-US" altLang="ja-JP"/>
          </a:p>
        </p:txBody>
      </p:sp>
      <p:sp>
        <p:nvSpPr>
          <p:cNvPr id="58370" name="Rectangle 2"/>
          <p:cNvSpPr>
            <a:spLocks noGrp="1" noChangeArrowheads="1"/>
          </p:cNvSpPr>
          <p:nvPr>
            <p:ph type="title"/>
          </p:nvPr>
        </p:nvSpPr>
        <p:spPr/>
        <p:txBody>
          <a:bodyPr/>
          <a:lstStyle/>
          <a:p>
            <a:r>
              <a:rPr lang="ja-JP" altLang="en-US"/>
              <a:t>保管費用の見積もり</a:t>
            </a:r>
          </a:p>
        </p:txBody>
      </p:sp>
      <p:sp>
        <p:nvSpPr>
          <p:cNvPr id="58371" name="Rectangle 3"/>
          <p:cNvSpPr>
            <a:spLocks noGrp="1" noChangeArrowheads="1"/>
          </p:cNvSpPr>
          <p:nvPr>
            <p:ph type="body" idx="1"/>
          </p:nvPr>
        </p:nvSpPr>
        <p:spPr/>
        <p:txBody>
          <a:bodyPr/>
          <a:lstStyle/>
          <a:p>
            <a:pPr lvl="1"/>
            <a:r>
              <a:rPr lang="ja-JP" altLang="en-US"/>
              <a:t>保管費　</a:t>
            </a:r>
            <a:r>
              <a:rPr lang="en-US" altLang="ja-JP"/>
              <a:t>B</a:t>
            </a:r>
            <a:r>
              <a:rPr lang="ja-JP" altLang="en-US"/>
              <a:t>：１日</a:t>
            </a:r>
            <a:r>
              <a:rPr lang="en-US" altLang="ja-JP"/>
              <a:t>1</a:t>
            </a:r>
            <a:r>
              <a:rPr lang="ja-JP" altLang="en-US"/>
              <a:t>単位あたり</a:t>
            </a:r>
          </a:p>
          <a:p>
            <a:pPr lvl="1"/>
            <a:r>
              <a:rPr lang="ja-JP" altLang="en-US"/>
              <a:t>発注費　</a:t>
            </a:r>
            <a:r>
              <a:rPr lang="en-US" altLang="ja-JP"/>
              <a:t>K</a:t>
            </a:r>
            <a:r>
              <a:rPr lang="ja-JP" altLang="en-US"/>
              <a:t>：１回あたり（購入費を含まず）</a:t>
            </a:r>
          </a:p>
          <a:p>
            <a:pPr lvl="1"/>
            <a:r>
              <a:rPr lang="ja-JP" altLang="en-US"/>
              <a:t>発注量　</a:t>
            </a:r>
            <a:r>
              <a:rPr lang="en-US" altLang="ja-JP"/>
              <a:t>Q</a:t>
            </a:r>
          </a:p>
          <a:p>
            <a:r>
              <a:rPr lang="ja-JP" altLang="en-US"/>
              <a:t>区間</a:t>
            </a:r>
            <a:r>
              <a:rPr lang="en-US" altLang="ja-JP"/>
              <a:t>[0, T] </a:t>
            </a:r>
            <a:r>
              <a:rPr lang="ja-JP" altLang="en-US"/>
              <a:t>の保管費用：</a:t>
            </a:r>
          </a:p>
          <a:p>
            <a:pPr lvl="1"/>
            <a:r>
              <a:rPr lang="ja-JP" altLang="en-US"/>
              <a:t>保管費　＝　</a:t>
            </a:r>
            <a:r>
              <a:rPr lang="en-US" altLang="ja-JP"/>
              <a:t>B</a:t>
            </a:r>
            <a:r>
              <a:rPr lang="ja-JP" altLang="en-US"/>
              <a:t>　 </a:t>
            </a:r>
            <a:r>
              <a:rPr lang="en-US" altLang="ja-JP"/>
              <a:t>×</a:t>
            </a:r>
            <a:r>
              <a:rPr lang="ja-JP" altLang="en-US"/>
              <a:t>　平均在庫量　</a:t>
            </a:r>
            <a:r>
              <a:rPr lang="en-US" altLang="ja-JP"/>
              <a:t>×</a:t>
            </a:r>
            <a:r>
              <a:rPr lang="ja-JP" altLang="en-US"/>
              <a:t>　</a:t>
            </a:r>
            <a:r>
              <a:rPr lang="en-US" altLang="ja-JP"/>
              <a:t>T</a:t>
            </a:r>
          </a:p>
        </p:txBody>
      </p:sp>
      <p:sp>
        <p:nvSpPr>
          <p:cNvPr id="58372" name="Line 4"/>
          <p:cNvSpPr>
            <a:spLocks noChangeShapeType="1"/>
          </p:cNvSpPr>
          <p:nvPr/>
        </p:nvSpPr>
        <p:spPr bwMode="auto">
          <a:xfrm flipV="1">
            <a:off x="1563688" y="4294188"/>
            <a:ext cx="0" cy="1871662"/>
          </a:xfrm>
          <a:prstGeom prst="line">
            <a:avLst/>
          </a:prstGeom>
          <a:noFill/>
          <a:ln w="9525">
            <a:solidFill>
              <a:schemeClr val="tx1"/>
            </a:solidFill>
            <a:round/>
            <a:headEnd/>
            <a:tailEnd type="triangle" w="med" len="med"/>
          </a:ln>
          <a:effectLst/>
        </p:spPr>
        <p:txBody>
          <a:bodyPr/>
          <a:lstStyle/>
          <a:p>
            <a:endParaRPr lang="ja-JP" altLang="en-US"/>
          </a:p>
        </p:txBody>
      </p:sp>
      <p:sp>
        <p:nvSpPr>
          <p:cNvPr id="58373" name="Line 5"/>
          <p:cNvSpPr>
            <a:spLocks noChangeShapeType="1"/>
          </p:cNvSpPr>
          <p:nvPr/>
        </p:nvSpPr>
        <p:spPr bwMode="auto">
          <a:xfrm>
            <a:off x="1563688" y="6165850"/>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58374" name="Line 6"/>
          <p:cNvSpPr>
            <a:spLocks noChangeShapeType="1"/>
          </p:cNvSpPr>
          <p:nvPr/>
        </p:nvSpPr>
        <p:spPr bwMode="auto">
          <a:xfrm>
            <a:off x="1563688" y="4510088"/>
            <a:ext cx="1655762" cy="1655762"/>
          </a:xfrm>
          <a:prstGeom prst="line">
            <a:avLst/>
          </a:prstGeom>
          <a:noFill/>
          <a:ln w="28575">
            <a:solidFill>
              <a:schemeClr val="tx1"/>
            </a:solidFill>
            <a:round/>
            <a:headEnd/>
            <a:tailEnd/>
          </a:ln>
          <a:effectLst/>
        </p:spPr>
        <p:txBody>
          <a:bodyPr/>
          <a:lstStyle/>
          <a:p>
            <a:endParaRPr lang="ja-JP" altLang="en-US"/>
          </a:p>
        </p:txBody>
      </p:sp>
      <p:sp>
        <p:nvSpPr>
          <p:cNvPr id="58375" name="Line 7"/>
          <p:cNvSpPr>
            <a:spLocks noChangeShapeType="1"/>
          </p:cNvSpPr>
          <p:nvPr/>
        </p:nvSpPr>
        <p:spPr bwMode="auto">
          <a:xfrm>
            <a:off x="1563688" y="451008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58376" name="Line 8"/>
          <p:cNvSpPr>
            <a:spLocks noChangeShapeType="1"/>
          </p:cNvSpPr>
          <p:nvPr/>
        </p:nvSpPr>
        <p:spPr bwMode="auto">
          <a:xfrm>
            <a:off x="3219450" y="4510088"/>
            <a:ext cx="1655763" cy="1655762"/>
          </a:xfrm>
          <a:prstGeom prst="line">
            <a:avLst/>
          </a:prstGeom>
          <a:noFill/>
          <a:ln w="28575">
            <a:solidFill>
              <a:schemeClr val="tx1"/>
            </a:solidFill>
            <a:round/>
            <a:headEnd/>
            <a:tailEnd/>
          </a:ln>
          <a:effectLst/>
        </p:spPr>
        <p:txBody>
          <a:bodyPr/>
          <a:lstStyle/>
          <a:p>
            <a:endParaRPr lang="ja-JP" altLang="en-US"/>
          </a:p>
        </p:txBody>
      </p:sp>
      <p:sp>
        <p:nvSpPr>
          <p:cNvPr id="58377" name="Line 9"/>
          <p:cNvSpPr>
            <a:spLocks noChangeShapeType="1"/>
          </p:cNvSpPr>
          <p:nvPr/>
        </p:nvSpPr>
        <p:spPr bwMode="auto">
          <a:xfrm>
            <a:off x="3219450" y="451008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58378" name="Line 10"/>
          <p:cNvSpPr>
            <a:spLocks noChangeShapeType="1"/>
          </p:cNvSpPr>
          <p:nvPr/>
        </p:nvSpPr>
        <p:spPr bwMode="auto">
          <a:xfrm>
            <a:off x="4875213" y="4510088"/>
            <a:ext cx="1655762" cy="1655762"/>
          </a:xfrm>
          <a:prstGeom prst="line">
            <a:avLst/>
          </a:prstGeom>
          <a:noFill/>
          <a:ln w="28575">
            <a:solidFill>
              <a:schemeClr val="tx1"/>
            </a:solidFill>
            <a:round/>
            <a:headEnd/>
            <a:tailEnd/>
          </a:ln>
          <a:effectLst/>
        </p:spPr>
        <p:txBody>
          <a:bodyPr/>
          <a:lstStyle/>
          <a:p>
            <a:endParaRPr lang="ja-JP" altLang="en-US"/>
          </a:p>
        </p:txBody>
      </p:sp>
      <p:sp>
        <p:nvSpPr>
          <p:cNvPr id="58379" name="Line 11"/>
          <p:cNvSpPr>
            <a:spLocks noChangeShapeType="1"/>
          </p:cNvSpPr>
          <p:nvPr/>
        </p:nvSpPr>
        <p:spPr bwMode="auto">
          <a:xfrm>
            <a:off x="4875213" y="4510088"/>
            <a:ext cx="0" cy="1655762"/>
          </a:xfrm>
          <a:prstGeom prst="line">
            <a:avLst/>
          </a:prstGeom>
          <a:noFill/>
          <a:ln w="9525">
            <a:solidFill>
              <a:schemeClr val="tx1"/>
            </a:solidFill>
            <a:prstDash val="dash"/>
            <a:round/>
            <a:headEnd/>
            <a:tailEnd/>
          </a:ln>
          <a:effectLst/>
        </p:spPr>
        <p:txBody>
          <a:bodyPr/>
          <a:lstStyle/>
          <a:p>
            <a:endParaRPr lang="ja-JP" altLang="en-US"/>
          </a:p>
        </p:txBody>
      </p:sp>
      <p:sp>
        <p:nvSpPr>
          <p:cNvPr id="58389" name="AutoShape 21"/>
          <p:cNvSpPr>
            <a:spLocks/>
          </p:cNvSpPr>
          <p:nvPr/>
        </p:nvSpPr>
        <p:spPr bwMode="auto">
          <a:xfrm>
            <a:off x="1171575" y="4537075"/>
            <a:ext cx="355600" cy="1622425"/>
          </a:xfrm>
          <a:prstGeom prst="leftBrace">
            <a:avLst>
              <a:gd name="adj1" fmla="val 38021"/>
              <a:gd name="adj2" fmla="val 50000"/>
            </a:avLst>
          </a:prstGeom>
          <a:noFill/>
          <a:ln w="9525">
            <a:solidFill>
              <a:schemeClr val="tx1"/>
            </a:solidFill>
            <a:round/>
            <a:headEnd/>
            <a:tailEnd/>
          </a:ln>
          <a:effectLst/>
        </p:spPr>
        <p:txBody>
          <a:bodyPr wrap="none" anchor="ctr"/>
          <a:lstStyle/>
          <a:p>
            <a:endParaRPr lang="ja-JP" altLang="en-US"/>
          </a:p>
        </p:txBody>
      </p:sp>
      <p:graphicFrame>
        <p:nvGraphicFramePr>
          <p:cNvPr id="58390" name="Object 22"/>
          <p:cNvGraphicFramePr>
            <a:graphicFrameLocks noChangeAspect="1"/>
          </p:cNvGraphicFramePr>
          <p:nvPr/>
        </p:nvGraphicFramePr>
        <p:xfrm>
          <a:off x="804863" y="5200650"/>
          <a:ext cx="254000" cy="342900"/>
        </p:xfrm>
        <a:graphic>
          <a:graphicData uri="http://schemas.openxmlformats.org/presentationml/2006/ole">
            <mc:AlternateContent xmlns:mc="http://schemas.openxmlformats.org/markup-compatibility/2006">
              <mc:Choice xmlns:v="urn:schemas-microsoft-com:vml" Requires="v">
                <p:oleObj spid="_x0000_s4137" name="数式" r:id="rId4" imgW="253800" imgH="342720" progId="Equation.3">
                  <p:embed/>
                </p:oleObj>
              </mc:Choice>
              <mc:Fallback>
                <p:oleObj name="数式" r:id="rId4" imgW="253800" imgH="342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863" y="5200650"/>
                        <a:ext cx="2540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91" name="Line 23"/>
          <p:cNvSpPr>
            <a:spLocks noChangeShapeType="1"/>
          </p:cNvSpPr>
          <p:nvPr/>
        </p:nvSpPr>
        <p:spPr bwMode="auto">
          <a:xfrm>
            <a:off x="1550988" y="5334000"/>
            <a:ext cx="5915025" cy="0"/>
          </a:xfrm>
          <a:prstGeom prst="line">
            <a:avLst/>
          </a:prstGeom>
          <a:noFill/>
          <a:ln w="28575">
            <a:solidFill>
              <a:srgbClr val="00CC66"/>
            </a:solidFill>
            <a:prstDash val="dash"/>
            <a:round/>
            <a:headEnd/>
            <a:tailEnd/>
          </a:ln>
          <a:effectLst/>
        </p:spPr>
        <p:txBody>
          <a:bodyPr/>
          <a:lstStyle/>
          <a:p>
            <a:endParaRPr lang="ja-JP" altLang="en-US"/>
          </a:p>
        </p:txBody>
      </p:sp>
      <p:sp>
        <p:nvSpPr>
          <p:cNvPr id="58392" name="Text Box 24"/>
          <p:cNvSpPr txBox="1">
            <a:spLocks noChangeArrowheads="1"/>
          </p:cNvSpPr>
          <p:nvPr/>
        </p:nvSpPr>
        <p:spPr bwMode="auto">
          <a:xfrm>
            <a:off x="6035675" y="4672013"/>
            <a:ext cx="1562100" cy="396875"/>
          </a:xfrm>
          <a:prstGeom prst="rect">
            <a:avLst/>
          </a:prstGeom>
          <a:noFill/>
          <a:ln w="9525">
            <a:noFill/>
            <a:miter lim="800000"/>
            <a:headEnd/>
            <a:tailEnd/>
          </a:ln>
          <a:effectLst/>
        </p:spPr>
        <p:txBody>
          <a:bodyPr>
            <a:spAutoFit/>
          </a:bodyPr>
          <a:lstStyle/>
          <a:p>
            <a:pPr algn="l">
              <a:spcBef>
                <a:spcPct val="50000"/>
              </a:spcBef>
            </a:pPr>
            <a:r>
              <a:rPr lang="ja-JP" altLang="en-US" sz="2000" b="1">
                <a:solidFill>
                  <a:srgbClr val="00CC66"/>
                </a:solidFill>
                <a:ea typeface="HG丸ｺﾞｼｯｸM-PRO" pitchFamily="50" charset="-128"/>
              </a:rPr>
              <a:t>平均在庫量</a:t>
            </a:r>
          </a:p>
        </p:txBody>
      </p:sp>
      <p:graphicFrame>
        <p:nvGraphicFramePr>
          <p:cNvPr id="58395" name="Object 27"/>
          <p:cNvGraphicFramePr>
            <a:graphicFrameLocks noChangeAspect="1"/>
          </p:cNvGraphicFramePr>
          <p:nvPr/>
        </p:nvGraphicFramePr>
        <p:xfrm>
          <a:off x="7604125" y="4552950"/>
          <a:ext cx="520700" cy="723900"/>
        </p:xfrm>
        <a:graphic>
          <a:graphicData uri="http://schemas.openxmlformats.org/presentationml/2006/ole">
            <mc:AlternateContent xmlns:mc="http://schemas.openxmlformats.org/markup-compatibility/2006">
              <mc:Choice xmlns:v="urn:schemas-microsoft-com:vml" Requires="v">
                <p:oleObj spid="_x0000_s4138" name="数式" r:id="rId6" imgW="520560" imgH="723600" progId="Equation.3">
                  <p:embed/>
                </p:oleObj>
              </mc:Choice>
              <mc:Fallback>
                <p:oleObj name="数式" r:id="rId6" imgW="520560" imgH="723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4125" y="4552950"/>
                        <a:ext cx="5207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97" name="Object 29"/>
          <p:cNvGraphicFramePr>
            <a:graphicFrameLocks noChangeAspect="1"/>
          </p:cNvGraphicFramePr>
          <p:nvPr/>
        </p:nvGraphicFramePr>
        <p:xfrm>
          <a:off x="6642100" y="3551238"/>
          <a:ext cx="1092200" cy="804862"/>
        </p:xfrm>
        <a:graphic>
          <a:graphicData uri="http://schemas.openxmlformats.org/presentationml/2006/ole">
            <mc:AlternateContent xmlns:mc="http://schemas.openxmlformats.org/markup-compatibility/2006">
              <mc:Choice xmlns:v="urn:schemas-microsoft-com:vml" Requires="v">
                <p:oleObj spid="_x0000_s4139" name="数式" r:id="rId8" imgW="533160" imgH="393480" progId="Equation.3">
                  <p:embed/>
                </p:oleObj>
              </mc:Choice>
              <mc:Fallback>
                <p:oleObj name="数式" r:id="rId8" imgW="53316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42100" y="3551238"/>
                        <a:ext cx="1092200" cy="804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0382767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スライド番号プレースホルダ 5"/>
          <p:cNvSpPr>
            <a:spLocks noGrp="1"/>
          </p:cNvSpPr>
          <p:nvPr>
            <p:ph type="sldNum" sz="quarter" idx="12"/>
          </p:nvPr>
        </p:nvSpPr>
        <p:spPr/>
        <p:txBody>
          <a:bodyPr/>
          <a:lstStyle/>
          <a:p>
            <a:fld id="{4F28ECF7-93E9-4F25-BE4F-19FACE9EB9F1}" type="slidenum">
              <a:rPr lang="en-US" altLang="ja-JP"/>
              <a:pPr/>
              <a:t>46</a:t>
            </a:fld>
            <a:endParaRPr lang="en-US" altLang="ja-JP"/>
          </a:p>
        </p:txBody>
      </p:sp>
      <p:sp>
        <p:nvSpPr>
          <p:cNvPr id="63490" name="Rectangle 2"/>
          <p:cNvSpPr>
            <a:spLocks noGrp="1" noChangeArrowheads="1"/>
          </p:cNvSpPr>
          <p:nvPr>
            <p:ph type="title"/>
          </p:nvPr>
        </p:nvSpPr>
        <p:spPr/>
        <p:txBody>
          <a:bodyPr/>
          <a:lstStyle/>
          <a:p>
            <a:r>
              <a:rPr lang="ja-JP" altLang="en-US"/>
              <a:t>発注費用の見積もり</a:t>
            </a:r>
          </a:p>
        </p:txBody>
      </p:sp>
      <p:sp>
        <p:nvSpPr>
          <p:cNvPr id="63491" name="Rectangle 3"/>
          <p:cNvSpPr>
            <a:spLocks noGrp="1" noChangeArrowheads="1"/>
          </p:cNvSpPr>
          <p:nvPr>
            <p:ph type="body" idx="1"/>
          </p:nvPr>
        </p:nvSpPr>
        <p:spPr/>
        <p:txBody>
          <a:bodyPr/>
          <a:lstStyle/>
          <a:p>
            <a:r>
              <a:rPr lang="ja-JP" altLang="en-US" dirty="0"/>
              <a:t>区間</a:t>
            </a:r>
            <a:r>
              <a:rPr lang="en-US" altLang="ja-JP" dirty="0"/>
              <a:t>[0, T] </a:t>
            </a:r>
            <a:r>
              <a:rPr lang="ja-JP" altLang="en-US" dirty="0"/>
              <a:t>の発注費用：</a:t>
            </a:r>
          </a:p>
          <a:p>
            <a:pPr lvl="1"/>
            <a:r>
              <a:rPr lang="ja-JP" altLang="en-US" dirty="0" smtClean="0"/>
              <a:t>発注費用</a:t>
            </a:r>
            <a:r>
              <a:rPr lang="ja-JP" altLang="en-US" dirty="0"/>
              <a:t>　＝　</a:t>
            </a:r>
            <a:r>
              <a:rPr lang="en-US" altLang="ja-JP" dirty="0"/>
              <a:t>K ×</a:t>
            </a:r>
            <a:r>
              <a:rPr lang="ja-JP" altLang="en-US" dirty="0"/>
              <a:t>　発注回数</a:t>
            </a:r>
          </a:p>
        </p:txBody>
      </p:sp>
      <p:sp>
        <p:nvSpPr>
          <p:cNvPr id="63492" name="Line 4"/>
          <p:cNvSpPr>
            <a:spLocks noChangeShapeType="1"/>
          </p:cNvSpPr>
          <p:nvPr/>
        </p:nvSpPr>
        <p:spPr bwMode="auto">
          <a:xfrm flipV="1">
            <a:off x="1576388" y="4121150"/>
            <a:ext cx="0" cy="1871663"/>
          </a:xfrm>
          <a:prstGeom prst="line">
            <a:avLst/>
          </a:prstGeom>
          <a:noFill/>
          <a:ln w="9525">
            <a:solidFill>
              <a:schemeClr val="tx1"/>
            </a:solidFill>
            <a:round/>
            <a:headEnd/>
            <a:tailEnd type="triangle" w="med" len="med"/>
          </a:ln>
          <a:effectLst/>
        </p:spPr>
        <p:txBody>
          <a:bodyPr/>
          <a:lstStyle/>
          <a:p>
            <a:endParaRPr lang="ja-JP" altLang="en-US"/>
          </a:p>
        </p:txBody>
      </p:sp>
      <p:sp>
        <p:nvSpPr>
          <p:cNvPr id="63493" name="Line 5"/>
          <p:cNvSpPr>
            <a:spLocks noChangeShapeType="1"/>
          </p:cNvSpPr>
          <p:nvPr/>
        </p:nvSpPr>
        <p:spPr bwMode="auto">
          <a:xfrm>
            <a:off x="1576388" y="5992813"/>
            <a:ext cx="5903912" cy="0"/>
          </a:xfrm>
          <a:prstGeom prst="line">
            <a:avLst/>
          </a:prstGeom>
          <a:noFill/>
          <a:ln w="9525">
            <a:solidFill>
              <a:schemeClr val="tx1"/>
            </a:solidFill>
            <a:round/>
            <a:headEnd/>
            <a:tailEnd type="triangle" w="med" len="med"/>
          </a:ln>
          <a:effectLst/>
        </p:spPr>
        <p:txBody>
          <a:bodyPr/>
          <a:lstStyle/>
          <a:p>
            <a:endParaRPr lang="ja-JP" altLang="en-US"/>
          </a:p>
        </p:txBody>
      </p:sp>
      <p:sp>
        <p:nvSpPr>
          <p:cNvPr id="63494" name="Line 6"/>
          <p:cNvSpPr>
            <a:spLocks noChangeShapeType="1"/>
          </p:cNvSpPr>
          <p:nvPr/>
        </p:nvSpPr>
        <p:spPr bwMode="auto">
          <a:xfrm>
            <a:off x="1576388" y="4337050"/>
            <a:ext cx="1655762" cy="1655763"/>
          </a:xfrm>
          <a:prstGeom prst="line">
            <a:avLst/>
          </a:prstGeom>
          <a:noFill/>
          <a:ln w="28575">
            <a:solidFill>
              <a:schemeClr val="tx1"/>
            </a:solidFill>
            <a:round/>
            <a:headEnd/>
            <a:tailEnd/>
          </a:ln>
          <a:effectLst/>
        </p:spPr>
        <p:txBody>
          <a:bodyPr/>
          <a:lstStyle/>
          <a:p>
            <a:endParaRPr lang="ja-JP" altLang="en-US"/>
          </a:p>
        </p:txBody>
      </p:sp>
      <p:sp>
        <p:nvSpPr>
          <p:cNvPr id="63495" name="Line 7"/>
          <p:cNvSpPr>
            <a:spLocks noChangeShapeType="1"/>
          </p:cNvSpPr>
          <p:nvPr/>
        </p:nvSpPr>
        <p:spPr bwMode="auto">
          <a:xfrm>
            <a:off x="1576388" y="4337050"/>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63496" name="Line 8"/>
          <p:cNvSpPr>
            <a:spLocks noChangeShapeType="1"/>
          </p:cNvSpPr>
          <p:nvPr/>
        </p:nvSpPr>
        <p:spPr bwMode="auto">
          <a:xfrm>
            <a:off x="3232150" y="4337050"/>
            <a:ext cx="1655763" cy="1655763"/>
          </a:xfrm>
          <a:prstGeom prst="line">
            <a:avLst/>
          </a:prstGeom>
          <a:noFill/>
          <a:ln w="28575">
            <a:solidFill>
              <a:schemeClr val="tx1"/>
            </a:solidFill>
            <a:round/>
            <a:headEnd/>
            <a:tailEnd/>
          </a:ln>
          <a:effectLst/>
        </p:spPr>
        <p:txBody>
          <a:bodyPr/>
          <a:lstStyle/>
          <a:p>
            <a:endParaRPr lang="ja-JP" altLang="en-US"/>
          </a:p>
        </p:txBody>
      </p:sp>
      <p:sp>
        <p:nvSpPr>
          <p:cNvPr id="63497" name="Line 9"/>
          <p:cNvSpPr>
            <a:spLocks noChangeShapeType="1"/>
          </p:cNvSpPr>
          <p:nvPr/>
        </p:nvSpPr>
        <p:spPr bwMode="auto">
          <a:xfrm>
            <a:off x="3232150" y="4337050"/>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63498" name="Line 10"/>
          <p:cNvSpPr>
            <a:spLocks noChangeShapeType="1"/>
          </p:cNvSpPr>
          <p:nvPr/>
        </p:nvSpPr>
        <p:spPr bwMode="auto">
          <a:xfrm>
            <a:off x="4887913" y="4337050"/>
            <a:ext cx="1655762" cy="1655763"/>
          </a:xfrm>
          <a:prstGeom prst="line">
            <a:avLst/>
          </a:prstGeom>
          <a:noFill/>
          <a:ln w="28575">
            <a:solidFill>
              <a:schemeClr val="tx1"/>
            </a:solidFill>
            <a:round/>
            <a:headEnd/>
            <a:tailEnd/>
          </a:ln>
          <a:effectLst/>
        </p:spPr>
        <p:txBody>
          <a:bodyPr/>
          <a:lstStyle/>
          <a:p>
            <a:endParaRPr lang="ja-JP" altLang="en-US"/>
          </a:p>
        </p:txBody>
      </p:sp>
      <p:sp>
        <p:nvSpPr>
          <p:cNvPr id="63499" name="Line 11"/>
          <p:cNvSpPr>
            <a:spLocks noChangeShapeType="1"/>
          </p:cNvSpPr>
          <p:nvPr/>
        </p:nvSpPr>
        <p:spPr bwMode="auto">
          <a:xfrm>
            <a:off x="4887913" y="4337050"/>
            <a:ext cx="0" cy="1655763"/>
          </a:xfrm>
          <a:prstGeom prst="line">
            <a:avLst/>
          </a:prstGeom>
          <a:noFill/>
          <a:ln w="9525">
            <a:solidFill>
              <a:schemeClr val="tx1"/>
            </a:solidFill>
            <a:prstDash val="dash"/>
            <a:round/>
            <a:headEnd/>
            <a:tailEnd/>
          </a:ln>
          <a:effectLst/>
        </p:spPr>
        <p:txBody>
          <a:bodyPr/>
          <a:lstStyle/>
          <a:p>
            <a:endParaRPr lang="ja-JP" altLang="en-US"/>
          </a:p>
        </p:txBody>
      </p:sp>
      <p:sp>
        <p:nvSpPr>
          <p:cNvPr id="63500" name="AutoShape 12"/>
          <p:cNvSpPr>
            <a:spLocks/>
          </p:cNvSpPr>
          <p:nvPr/>
        </p:nvSpPr>
        <p:spPr bwMode="auto">
          <a:xfrm>
            <a:off x="1184275" y="4364038"/>
            <a:ext cx="355600" cy="1622425"/>
          </a:xfrm>
          <a:prstGeom prst="leftBrace">
            <a:avLst>
              <a:gd name="adj1" fmla="val 38021"/>
              <a:gd name="adj2" fmla="val 50000"/>
            </a:avLst>
          </a:prstGeom>
          <a:noFill/>
          <a:ln w="9525">
            <a:solidFill>
              <a:schemeClr val="tx1"/>
            </a:solidFill>
            <a:round/>
            <a:headEnd/>
            <a:tailEnd/>
          </a:ln>
          <a:effectLst/>
        </p:spPr>
        <p:txBody>
          <a:bodyPr wrap="none" anchor="ctr"/>
          <a:lstStyle/>
          <a:p>
            <a:endParaRPr lang="ja-JP" altLang="en-US"/>
          </a:p>
        </p:txBody>
      </p:sp>
      <p:graphicFrame>
        <p:nvGraphicFramePr>
          <p:cNvPr id="63501" name="Object 13"/>
          <p:cNvGraphicFramePr>
            <a:graphicFrameLocks noChangeAspect="1"/>
          </p:cNvGraphicFramePr>
          <p:nvPr/>
        </p:nvGraphicFramePr>
        <p:xfrm>
          <a:off x="817563" y="5027613"/>
          <a:ext cx="254000" cy="342900"/>
        </p:xfrm>
        <a:graphic>
          <a:graphicData uri="http://schemas.openxmlformats.org/presentationml/2006/ole">
            <mc:AlternateContent xmlns:mc="http://schemas.openxmlformats.org/markup-compatibility/2006">
              <mc:Choice xmlns:v="urn:schemas-microsoft-com:vml" Requires="v">
                <p:oleObj spid="_x0000_s5161" name="数式" r:id="rId4" imgW="253800" imgH="342720" progId="Equation.3">
                  <p:embed/>
                </p:oleObj>
              </mc:Choice>
              <mc:Fallback>
                <p:oleObj name="数式" r:id="rId4" imgW="253800" imgH="3427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563" y="5027613"/>
                        <a:ext cx="2540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504" name="Text Box 16"/>
          <p:cNvSpPr txBox="1">
            <a:spLocks noChangeArrowheads="1"/>
          </p:cNvSpPr>
          <p:nvPr/>
        </p:nvSpPr>
        <p:spPr bwMode="auto">
          <a:xfrm>
            <a:off x="1450975" y="3305175"/>
            <a:ext cx="5988050" cy="457200"/>
          </a:xfrm>
          <a:prstGeom prst="rect">
            <a:avLst/>
          </a:prstGeom>
          <a:noFill/>
          <a:ln w="9525">
            <a:noFill/>
            <a:miter lim="800000"/>
            <a:headEnd/>
            <a:tailEnd/>
          </a:ln>
          <a:effectLst/>
        </p:spPr>
        <p:txBody>
          <a:bodyPr>
            <a:spAutoFit/>
          </a:bodyPr>
          <a:lstStyle/>
          <a:p>
            <a:pPr lvl="1" algn="l">
              <a:lnSpc>
                <a:spcPct val="120000"/>
              </a:lnSpc>
              <a:spcBef>
                <a:spcPct val="20000"/>
              </a:spcBef>
              <a:buSzPct val="70000"/>
              <a:buFont typeface="Wingdings" pitchFamily="2" charset="2"/>
              <a:buNone/>
            </a:pPr>
            <a:r>
              <a:rPr lang="ja-JP" altLang="en-US" sz="2000" b="1">
                <a:solidFill>
                  <a:srgbClr val="FF5050"/>
                </a:solidFill>
                <a:ea typeface="HG丸ｺﾞｼｯｸM-PRO" pitchFamily="50" charset="-128"/>
              </a:rPr>
              <a:t>発注回数　＝　総需要　／　発注量</a:t>
            </a:r>
            <a:endParaRPr lang="ja-JP" altLang="en-US" sz="2000">
              <a:solidFill>
                <a:srgbClr val="FF5050"/>
              </a:solidFill>
              <a:ea typeface="HG丸ｺﾞｼｯｸM-PRO" pitchFamily="50" charset="-128"/>
            </a:endParaRPr>
          </a:p>
        </p:txBody>
      </p:sp>
      <p:graphicFrame>
        <p:nvGraphicFramePr>
          <p:cNvPr id="63507" name="Object 19"/>
          <p:cNvGraphicFramePr>
            <a:graphicFrameLocks noChangeAspect="1"/>
          </p:cNvGraphicFramePr>
          <p:nvPr/>
        </p:nvGraphicFramePr>
        <p:xfrm>
          <a:off x="5192705" y="1901825"/>
          <a:ext cx="833437" cy="806450"/>
        </p:xfrm>
        <a:graphic>
          <a:graphicData uri="http://schemas.openxmlformats.org/presentationml/2006/ole">
            <mc:AlternateContent xmlns:mc="http://schemas.openxmlformats.org/markup-compatibility/2006">
              <mc:Choice xmlns:v="urn:schemas-microsoft-com:vml" Requires="v">
                <p:oleObj spid="_x0000_s5162" name="数式" r:id="rId6" imgW="393480" imgH="380880" progId="Equation.3">
                  <p:embed/>
                </p:oleObj>
              </mc:Choice>
              <mc:Fallback>
                <p:oleObj name="数式" r:id="rId6" imgW="393480" imgH="3808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92705" y="1901825"/>
                        <a:ext cx="833437" cy="80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08" name="Object 20"/>
          <p:cNvGraphicFramePr>
            <a:graphicFrameLocks noChangeAspect="1"/>
          </p:cNvGraphicFramePr>
          <p:nvPr/>
        </p:nvGraphicFramePr>
        <p:xfrm>
          <a:off x="6281738" y="3155950"/>
          <a:ext cx="590550" cy="806450"/>
        </p:xfrm>
        <a:graphic>
          <a:graphicData uri="http://schemas.openxmlformats.org/presentationml/2006/ole">
            <mc:AlternateContent xmlns:mc="http://schemas.openxmlformats.org/markup-compatibility/2006">
              <mc:Choice xmlns:v="urn:schemas-microsoft-com:vml" Requires="v">
                <p:oleObj spid="_x0000_s5163" name="数式" r:id="rId8" imgW="279360" imgH="380880" progId="Equation.3">
                  <p:embed/>
                </p:oleObj>
              </mc:Choice>
              <mc:Fallback>
                <p:oleObj name="数式" r:id="rId8" imgW="279360" imgH="3808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1738" y="3155950"/>
                        <a:ext cx="590550" cy="806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523795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5640" y="3096168"/>
            <a:ext cx="5757668" cy="292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スライド番号プレースホルダ 5"/>
          <p:cNvSpPr>
            <a:spLocks noGrp="1"/>
          </p:cNvSpPr>
          <p:nvPr>
            <p:ph type="sldNum" sz="quarter" idx="12"/>
          </p:nvPr>
        </p:nvSpPr>
        <p:spPr/>
        <p:txBody>
          <a:bodyPr/>
          <a:lstStyle/>
          <a:p>
            <a:fld id="{0237904E-0C76-463A-8449-20BE99468847}" type="slidenum">
              <a:rPr lang="en-US" altLang="ja-JP"/>
              <a:pPr/>
              <a:t>47</a:t>
            </a:fld>
            <a:endParaRPr lang="en-US" altLang="ja-JP"/>
          </a:p>
        </p:txBody>
      </p:sp>
      <p:sp>
        <p:nvSpPr>
          <p:cNvPr id="96258" name="Rectangle 2"/>
          <p:cNvSpPr>
            <a:spLocks noGrp="1" noChangeArrowheads="1"/>
          </p:cNvSpPr>
          <p:nvPr>
            <p:ph type="title"/>
          </p:nvPr>
        </p:nvSpPr>
        <p:spPr/>
        <p:txBody>
          <a:bodyPr/>
          <a:lstStyle/>
          <a:p>
            <a:r>
              <a:rPr lang="ja-JP" altLang="en-US"/>
              <a:t>発注費用と保管費用</a:t>
            </a:r>
          </a:p>
        </p:txBody>
      </p:sp>
      <p:sp>
        <p:nvSpPr>
          <p:cNvPr id="96259" name="Rectangle 3"/>
          <p:cNvSpPr>
            <a:spLocks noGrp="1" noChangeArrowheads="1"/>
          </p:cNvSpPr>
          <p:nvPr>
            <p:ph type="body" idx="1"/>
          </p:nvPr>
        </p:nvSpPr>
        <p:spPr>
          <a:xfrm>
            <a:off x="466725" y="1485900"/>
            <a:ext cx="8426450" cy="2097088"/>
          </a:xfrm>
        </p:spPr>
        <p:txBody>
          <a:bodyPr/>
          <a:lstStyle/>
          <a:p>
            <a:r>
              <a:rPr lang="ja-JP" altLang="en-US"/>
              <a:t>在庫管理費用　＝　発注費用　＋　保管費用</a:t>
            </a:r>
          </a:p>
        </p:txBody>
      </p:sp>
      <p:graphicFrame>
        <p:nvGraphicFramePr>
          <p:cNvPr id="96282" name="Object 26"/>
          <p:cNvGraphicFramePr>
            <a:graphicFrameLocks noChangeAspect="1"/>
          </p:cNvGraphicFramePr>
          <p:nvPr>
            <p:extLst>
              <p:ext uri="{D42A27DB-BD31-4B8C-83A1-F6EECF244321}">
                <p14:modId xmlns:p14="http://schemas.microsoft.com/office/powerpoint/2010/main" val="3796238760"/>
              </p:ext>
            </p:extLst>
          </p:nvPr>
        </p:nvGraphicFramePr>
        <p:xfrm>
          <a:off x="7130614" y="3464120"/>
          <a:ext cx="1319212" cy="830263"/>
        </p:xfrm>
        <a:graphic>
          <a:graphicData uri="http://schemas.openxmlformats.org/presentationml/2006/ole">
            <mc:AlternateContent xmlns:mc="http://schemas.openxmlformats.org/markup-compatibility/2006">
              <mc:Choice xmlns:v="urn:schemas-microsoft-com:vml" Requires="v">
                <p:oleObj spid="_x0000_s6185" name="数式" r:id="rId5" imgW="545760" imgH="342720" progId="Equation.3">
                  <p:embed/>
                </p:oleObj>
              </mc:Choice>
              <mc:Fallback>
                <p:oleObj name="数式" r:id="rId5" imgW="545760" imgH="3427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0614" y="3464120"/>
                        <a:ext cx="1319212" cy="830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6283" name="Object 27"/>
          <p:cNvGraphicFramePr>
            <a:graphicFrameLocks noChangeAspect="1"/>
          </p:cNvGraphicFramePr>
          <p:nvPr>
            <p:extLst>
              <p:ext uri="{D42A27DB-BD31-4B8C-83A1-F6EECF244321}">
                <p14:modId xmlns:p14="http://schemas.microsoft.com/office/powerpoint/2010/main" val="1866518830"/>
              </p:ext>
            </p:extLst>
          </p:nvPr>
        </p:nvGraphicFramePr>
        <p:xfrm>
          <a:off x="7098134" y="4799481"/>
          <a:ext cx="1447800" cy="971550"/>
        </p:xfrm>
        <a:graphic>
          <a:graphicData uri="http://schemas.openxmlformats.org/presentationml/2006/ole">
            <mc:AlternateContent xmlns:mc="http://schemas.openxmlformats.org/markup-compatibility/2006">
              <mc:Choice xmlns:v="urn:schemas-microsoft-com:vml" Requires="v">
                <p:oleObj spid="_x0000_s6186" name="数式" r:id="rId7" imgW="571320" imgH="380880" progId="Equation.3">
                  <p:embed/>
                </p:oleObj>
              </mc:Choice>
              <mc:Fallback>
                <p:oleObj name="数式" r:id="rId7" imgW="571320" imgH="3808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8134" y="4799481"/>
                        <a:ext cx="1447800"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6284" name="Object 28"/>
          <p:cNvGraphicFramePr>
            <a:graphicFrameLocks noChangeAspect="1"/>
          </p:cNvGraphicFramePr>
          <p:nvPr>
            <p:extLst>
              <p:ext uri="{D42A27DB-BD31-4B8C-83A1-F6EECF244321}">
                <p14:modId xmlns:p14="http://schemas.microsoft.com/office/powerpoint/2010/main" val="3048630840"/>
              </p:ext>
            </p:extLst>
          </p:nvPr>
        </p:nvGraphicFramePr>
        <p:xfrm>
          <a:off x="3290888" y="2038686"/>
          <a:ext cx="4170362" cy="963613"/>
        </p:xfrm>
        <a:graphic>
          <a:graphicData uri="http://schemas.openxmlformats.org/presentationml/2006/ole">
            <mc:AlternateContent xmlns:mc="http://schemas.openxmlformats.org/markup-compatibility/2006">
              <mc:Choice xmlns:v="urn:schemas-microsoft-com:vml" Requires="v">
                <p:oleObj spid="_x0000_s6187" name="数式" r:id="rId9" imgW="1815840" imgH="419040" progId="Equation.3">
                  <p:embed/>
                </p:oleObj>
              </mc:Choice>
              <mc:Fallback>
                <p:oleObj name="数式" r:id="rId9" imgW="1815840" imgH="4190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0888" y="2038686"/>
                        <a:ext cx="4170362" cy="963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6285" name="Line 29"/>
          <p:cNvSpPr>
            <a:spLocks noChangeShapeType="1"/>
          </p:cNvSpPr>
          <p:nvPr/>
        </p:nvSpPr>
        <p:spPr bwMode="auto">
          <a:xfrm flipH="1">
            <a:off x="4741816" y="2950489"/>
            <a:ext cx="704995" cy="955304"/>
          </a:xfrm>
          <a:prstGeom prst="line">
            <a:avLst/>
          </a:prstGeom>
          <a:noFill/>
          <a:ln w="28575">
            <a:solidFill>
              <a:srgbClr val="00CC00"/>
            </a:solidFill>
            <a:round/>
            <a:headEnd/>
            <a:tailEnd type="triangle" w="med" len="med"/>
          </a:ln>
          <a:effectLst/>
        </p:spPr>
        <p:txBody>
          <a:bodyPr/>
          <a:lstStyle/>
          <a:p>
            <a:endParaRPr lang="ja-JP" altLang="en-US"/>
          </a:p>
        </p:txBody>
      </p:sp>
      <p:cxnSp>
        <p:nvCxnSpPr>
          <p:cNvPr id="18" name="直線矢印コネクタ 17"/>
          <p:cNvCxnSpPr/>
          <p:nvPr/>
        </p:nvCxnSpPr>
        <p:spPr bwMode="auto">
          <a:xfrm flipH="1">
            <a:off x="6583680" y="3894840"/>
            <a:ext cx="520532" cy="546530"/>
          </a:xfrm>
          <a:prstGeom prst="straightConnector1">
            <a:avLst/>
          </a:prstGeom>
          <a:solidFill>
            <a:schemeClr val="accent1"/>
          </a:solidFill>
          <a:ln w="28575" cap="flat" cmpd="sng" algn="ctr">
            <a:solidFill>
              <a:srgbClr val="002060"/>
            </a:solidFill>
            <a:prstDash val="solid"/>
            <a:round/>
            <a:headEnd type="none" w="med" len="med"/>
            <a:tailEnd type="arrow"/>
          </a:ln>
          <a:effectLst/>
        </p:spPr>
      </p:cxnSp>
      <p:cxnSp>
        <p:nvCxnSpPr>
          <p:cNvPr id="20" name="直線矢印コネクタ 19"/>
          <p:cNvCxnSpPr/>
          <p:nvPr/>
        </p:nvCxnSpPr>
        <p:spPr bwMode="auto">
          <a:xfrm flipH="1" flipV="1">
            <a:off x="6596743" y="4898570"/>
            <a:ext cx="512221" cy="343461"/>
          </a:xfrm>
          <a:prstGeom prst="straightConnector1">
            <a:avLst/>
          </a:prstGeom>
          <a:solidFill>
            <a:schemeClr val="accent1"/>
          </a:solidFill>
          <a:ln w="28575" cap="flat" cmpd="sng" algn="ctr">
            <a:solidFill>
              <a:srgbClr val="FF00FF"/>
            </a:solidFill>
            <a:prstDash val="solid"/>
            <a:round/>
            <a:headEnd type="none" w="med" len="med"/>
            <a:tailEnd type="arrow"/>
          </a:ln>
          <a:effectLst/>
        </p:spPr>
      </p:cxnSp>
      <p:cxnSp>
        <p:nvCxnSpPr>
          <p:cNvPr id="10" name="直線矢印コネクタ 9"/>
          <p:cNvCxnSpPr/>
          <p:nvPr/>
        </p:nvCxnSpPr>
        <p:spPr bwMode="auto">
          <a:xfrm flipV="1">
            <a:off x="3135085" y="4349930"/>
            <a:ext cx="26126" cy="1881051"/>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2" name="テキスト ボックス 11"/>
          <p:cNvSpPr txBox="1"/>
          <p:nvPr/>
        </p:nvSpPr>
        <p:spPr>
          <a:xfrm>
            <a:off x="2129245" y="6139542"/>
            <a:ext cx="2050869" cy="461665"/>
          </a:xfrm>
          <a:prstGeom prst="rect">
            <a:avLst/>
          </a:prstGeom>
          <a:noFill/>
        </p:spPr>
        <p:txBody>
          <a:bodyPr wrap="square" rtlCol="0">
            <a:spAutoFit/>
          </a:bodyPr>
          <a:lstStyle/>
          <a:p>
            <a:r>
              <a:rPr lang="ja-JP" altLang="en-US" dirty="0" smtClean="0">
                <a:solidFill>
                  <a:srgbClr val="FF0000"/>
                </a:solidFill>
              </a:rPr>
              <a:t>最適発注量</a:t>
            </a:r>
            <a:endParaRPr kumimoji="1" lang="ja-JP" altLang="en-US" dirty="0">
              <a:solidFill>
                <a:srgbClr val="FF0000"/>
              </a:solidFill>
            </a:endParaRPr>
          </a:p>
        </p:txBody>
      </p:sp>
    </p:spTree>
    <p:extLst>
      <p:ext uri="{BB962C8B-B14F-4D97-AF65-F5344CB8AC3E}">
        <p14:creationId xmlns:p14="http://schemas.microsoft.com/office/powerpoint/2010/main" val="9640653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スライド番号プレースホルダ 5"/>
          <p:cNvSpPr>
            <a:spLocks noGrp="1"/>
          </p:cNvSpPr>
          <p:nvPr>
            <p:ph type="sldNum" sz="quarter" idx="12"/>
          </p:nvPr>
        </p:nvSpPr>
        <p:spPr/>
        <p:txBody>
          <a:bodyPr/>
          <a:lstStyle/>
          <a:p>
            <a:fld id="{9DDFBBA8-0C6D-4871-A80A-EB2924347038}" type="slidenum">
              <a:rPr lang="en-US" altLang="ja-JP"/>
              <a:pPr/>
              <a:t>48</a:t>
            </a:fld>
            <a:endParaRPr lang="en-US" altLang="ja-JP"/>
          </a:p>
        </p:txBody>
      </p:sp>
      <p:sp>
        <p:nvSpPr>
          <p:cNvPr id="28674" name="Rectangle 2"/>
          <p:cNvSpPr>
            <a:spLocks noGrp="1" noChangeArrowheads="1"/>
          </p:cNvSpPr>
          <p:nvPr>
            <p:ph type="title"/>
          </p:nvPr>
        </p:nvSpPr>
        <p:spPr/>
        <p:txBody>
          <a:bodyPr/>
          <a:lstStyle/>
          <a:p>
            <a:r>
              <a:rPr lang="ja-JP" altLang="en-US"/>
              <a:t>経済的発注量、あるいは</a:t>
            </a:r>
            <a:r>
              <a:rPr lang="en-US" altLang="ja-JP"/>
              <a:t>EOQ</a:t>
            </a:r>
            <a:r>
              <a:rPr lang="ja-JP" altLang="en-US"/>
              <a:t>公式</a:t>
            </a:r>
          </a:p>
        </p:txBody>
      </p:sp>
      <p:sp>
        <p:nvSpPr>
          <p:cNvPr id="28675" name="Rectangle 3"/>
          <p:cNvSpPr>
            <a:spLocks noGrp="1" noChangeArrowheads="1"/>
          </p:cNvSpPr>
          <p:nvPr>
            <p:ph type="body" idx="1"/>
          </p:nvPr>
        </p:nvSpPr>
        <p:spPr/>
        <p:txBody>
          <a:bodyPr/>
          <a:lstStyle/>
          <a:p>
            <a:pPr lvl="1"/>
            <a:r>
              <a:rPr lang="ja-JP" altLang="en-US" dirty="0"/>
              <a:t>区間 </a:t>
            </a:r>
            <a:r>
              <a:rPr lang="en-US" altLang="ja-JP" dirty="0"/>
              <a:t>[0, T] </a:t>
            </a:r>
            <a:r>
              <a:rPr lang="ja-JP" altLang="en-US" dirty="0"/>
              <a:t>の保管費　　　区間 </a:t>
            </a:r>
            <a:r>
              <a:rPr lang="en-US" altLang="ja-JP" dirty="0"/>
              <a:t>[0, T] </a:t>
            </a:r>
            <a:r>
              <a:rPr lang="ja-JP" altLang="en-US" dirty="0"/>
              <a:t>の発注費</a:t>
            </a:r>
          </a:p>
          <a:p>
            <a:pPr lvl="1"/>
            <a:endParaRPr lang="ja-JP" altLang="en-US" dirty="0"/>
          </a:p>
          <a:p>
            <a:pPr lvl="1"/>
            <a:endParaRPr lang="ja-JP" altLang="en-US" dirty="0"/>
          </a:p>
          <a:p>
            <a:r>
              <a:rPr lang="ja-JP" altLang="en-US" dirty="0">
                <a:solidFill>
                  <a:srgbClr val="FF0000"/>
                </a:solidFill>
              </a:rPr>
              <a:t>単位時間の</a:t>
            </a:r>
            <a:r>
              <a:rPr lang="ja-JP" altLang="en-US" dirty="0"/>
              <a:t>総費用　　　　　　　　　の最小化</a:t>
            </a:r>
          </a:p>
          <a:p>
            <a:endParaRPr lang="ja-JP" altLang="en-US" dirty="0"/>
          </a:p>
          <a:p>
            <a:r>
              <a:rPr lang="ja-JP" altLang="en-US" dirty="0"/>
              <a:t>経済的発注量 </a:t>
            </a:r>
            <a:r>
              <a:rPr lang="en-US" altLang="ja-JP" dirty="0"/>
              <a:t>EOQ </a:t>
            </a:r>
            <a:r>
              <a:rPr lang="ja-JP" altLang="en-US" dirty="0"/>
              <a:t>の基本公式</a:t>
            </a:r>
          </a:p>
          <a:p>
            <a:endParaRPr lang="ja-JP" altLang="en-US" dirty="0"/>
          </a:p>
          <a:p>
            <a:r>
              <a:rPr lang="ja-JP" altLang="en-US" dirty="0"/>
              <a:t>最適発注間隔は？</a:t>
            </a:r>
          </a:p>
        </p:txBody>
      </p:sp>
      <p:graphicFrame>
        <p:nvGraphicFramePr>
          <p:cNvPr id="28676" name="Object 4"/>
          <p:cNvGraphicFramePr>
            <a:graphicFrameLocks noChangeAspect="1"/>
          </p:cNvGraphicFramePr>
          <p:nvPr/>
        </p:nvGraphicFramePr>
        <p:xfrm>
          <a:off x="5430838" y="3924300"/>
          <a:ext cx="1854200" cy="762000"/>
        </p:xfrm>
        <a:graphic>
          <a:graphicData uri="http://schemas.openxmlformats.org/presentationml/2006/ole">
            <mc:AlternateContent xmlns:mc="http://schemas.openxmlformats.org/markup-compatibility/2006">
              <mc:Choice xmlns:v="urn:schemas-microsoft-com:vml" Requires="v">
                <p:oleObj spid="_x0000_s7222" name="数式" r:id="rId4" imgW="1854000" imgH="761760" progId="Equation.3">
                  <p:embed/>
                </p:oleObj>
              </mc:Choice>
              <mc:Fallback>
                <p:oleObj name="数式" r:id="rId4" imgW="1854000" imgH="7617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0838" y="3924300"/>
                        <a:ext cx="18542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7" name="Object 5"/>
          <p:cNvGraphicFramePr>
            <a:graphicFrameLocks noChangeAspect="1"/>
          </p:cNvGraphicFramePr>
          <p:nvPr/>
        </p:nvGraphicFramePr>
        <p:xfrm>
          <a:off x="3633788" y="2789238"/>
          <a:ext cx="2206625" cy="838200"/>
        </p:xfrm>
        <a:graphic>
          <a:graphicData uri="http://schemas.openxmlformats.org/presentationml/2006/ole">
            <mc:AlternateContent xmlns:mc="http://schemas.openxmlformats.org/markup-compatibility/2006">
              <mc:Choice xmlns:v="urn:schemas-microsoft-com:vml" Requires="v">
                <p:oleObj spid="_x0000_s7223" name="数式" r:id="rId6" imgW="1002960" imgH="380880" progId="Equation.3">
                  <p:embed/>
                </p:oleObj>
              </mc:Choice>
              <mc:Fallback>
                <p:oleObj name="数式" r:id="rId6" imgW="1002960" imgH="3808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3788" y="2789238"/>
                        <a:ext cx="2206625"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8" name="Object 6"/>
          <p:cNvGraphicFramePr>
            <a:graphicFrameLocks noChangeAspect="1"/>
          </p:cNvGraphicFramePr>
          <p:nvPr/>
        </p:nvGraphicFramePr>
        <p:xfrm>
          <a:off x="1897063" y="2028825"/>
          <a:ext cx="1092200" cy="804863"/>
        </p:xfrm>
        <a:graphic>
          <a:graphicData uri="http://schemas.openxmlformats.org/presentationml/2006/ole">
            <mc:AlternateContent xmlns:mc="http://schemas.openxmlformats.org/markup-compatibility/2006">
              <mc:Choice xmlns:v="urn:schemas-microsoft-com:vml" Requires="v">
                <p:oleObj spid="_x0000_s7224" name="数式" r:id="rId8" imgW="533160" imgH="393480" progId="Equation.3">
                  <p:embed/>
                </p:oleObj>
              </mc:Choice>
              <mc:Fallback>
                <p:oleObj name="数式" r:id="rId8" imgW="53316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97063" y="2028825"/>
                        <a:ext cx="1092200" cy="804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679" name="Object 7"/>
          <p:cNvGraphicFramePr>
            <a:graphicFrameLocks noChangeAspect="1"/>
          </p:cNvGraphicFramePr>
          <p:nvPr/>
        </p:nvGraphicFramePr>
        <p:xfrm>
          <a:off x="5343525" y="1944688"/>
          <a:ext cx="1123950" cy="887412"/>
        </p:xfrm>
        <a:graphic>
          <a:graphicData uri="http://schemas.openxmlformats.org/presentationml/2006/ole">
            <mc:AlternateContent xmlns:mc="http://schemas.openxmlformats.org/markup-compatibility/2006">
              <mc:Choice xmlns:v="urn:schemas-microsoft-com:vml" Requires="v">
                <p:oleObj spid="_x0000_s7225" name="数式" r:id="rId10" imgW="482400" imgH="380880" progId="Equation.3">
                  <p:embed/>
                </p:oleObj>
              </mc:Choice>
              <mc:Fallback>
                <p:oleObj name="数式" r:id="rId10" imgW="482400" imgH="3808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43525" y="1944688"/>
                        <a:ext cx="1123950" cy="88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848310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ECF25AC8-E19B-404E-BBD9-46DE5B28D52F}" type="slidenum">
              <a:rPr lang="en-US" altLang="ja-JP"/>
              <a:pPr/>
              <a:t>49</a:t>
            </a:fld>
            <a:endParaRPr lang="en-US" altLang="ja-JP"/>
          </a:p>
        </p:txBody>
      </p:sp>
      <p:sp>
        <p:nvSpPr>
          <p:cNvPr id="30722" name="Rectangle 2"/>
          <p:cNvSpPr>
            <a:spLocks noGrp="1" noChangeArrowheads="1"/>
          </p:cNvSpPr>
          <p:nvPr>
            <p:ph type="title"/>
          </p:nvPr>
        </p:nvSpPr>
        <p:spPr/>
        <p:txBody>
          <a:bodyPr/>
          <a:lstStyle/>
          <a:p>
            <a:r>
              <a:rPr lang="ja-JP" altLang="en-US"/>
              <a:t>感度分析とは</a:t>
            </a:r>
          </a:p>
        </p:txBody>
      </p:sp>
      <p:sp>
        <p:nvSpPr>
          <p:cNvPr id="30723" name="Rectangle 3"/>
          <p:cNvSpPr>
            <a:spLocks noGrp="1" noChangeArrowheads="1"/>
          </p:cNvSpPr>
          <p:nvPr>
            <p:ph type="body" idx="1"/>
          </p:nvPr>
        </p:nvSpPr>
        <p:spPr/>
        <p:txBody>
          <a:bodyPr/>
          <a:lstStyle/>
          <a:p>
            <a:r>
              <a:rPr lang="ja-JP" altLang="en-US" dirty="0"/>
              <a:t>モデルは抽象化された、一面の真理を表すだけ</a:t>
            </a:r>
          </a:p>
          <a:p>
            <a:pPr lvl="1"/>
            <a:r>
              <a:rPr lang="ja-JP" altLang="en-US" dirty="0"/>
              <a:t>費用構造が変化したらどうなるか</a:t>
            </a:r>
          </a:p>
          <a:p>
            <a:pPr lvl="1"/>
            <a:r>
              <a:rPr lang="ja-JP" altLang="en-US" dirty="0"/>
              <a:t>需要が増えたらどうなるか</a:t>
            </a:r>
          </a:p>
          <a:p>
            <a:endParaRPr lang="ja-JP" altLang="en-US" dirty="0"/>
          </a:p>
          <a:p>
            <a:r>
              <a:rPr lang="ja-JP" altLang="en-US" dirty="0"/>
              <a:t>どこまでが許容範囲なのかを知る必要がある</a:t>
            </a:r>
          </a:p>
          <a:p>
            <a:r>
              <a:rPr lang="ja-JP" altLang="en-US" dirty="0"/>
              <a:t>モデルの「頑健」性、「汎用」性、「有用」性</a:t>
            </a:r>
          </a:p>
        </p:txBody>
      </p:sp>
      <p:sp>
        <p:nvSpPr>
          <p:cNvPr id="6" name="テキスト ボックス 5"/>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202</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6955099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 5"/>
          <p:cNvSpPr>
            <a:spLocks noGrp="1"/>
          </p:cNvSpPr>
          <p:nvPr>
            <p:ph type="sldNum" sz="quarter" idx="12"/>
          </p:nvPr>
        </p:nvSpPr>
        <p:spPr/>
        <p:txBody>
          <a:bodyPr/>
          <a:lstStyle/>
          <a:p>
            <a:fld id="{C41923B1-CBE2-4989-AF4F-0FE71C908455}" type="slidenum">
              <a:rPr lang="en-US" altLang="ja-JP"/>
              <a:pPr/>
              <a:t>50</a:t>
            </a:fld>
            <a:endParaRPr lang="en-US" altLang="ja-JP"/>
          </a:p>
        </p:txBody>
      </p:sp>
      <p:sp>
        <p:nvSpPr>
          <p:cNvPr id="59394" name="Rectangle 2"/>
          <p:cNvSpPr>
            <a:spLocks noGrp="1" noChangeArrowheads="1"/>
          </p:cNvSpPr>
          <p:nvPr>
            <p:ph type="title"/>
          </p:nvPr>
        </p:nvSpPr>
        <p:spPr/>
        <p:txBody>
          <a:bodyPr/>
          <a:lstStyle/>
          <a:p>
            <a:r>
              <a:rPr lang="ja-JP" altLang="en-US"/>
              <a:t>感度分析、例</a:t>
            </a:r>
          </a:p>
        </p:txBody>
      </p:sp>
      <p:sp>
        <p:nvSpPr>
          <p:cNvPr id="59395" name="Rectangle 3"/>
          <p:cNvSpPr>
            <a:spLocks noGrp="1" noChangeArrowheads="1"/>
          </p:cNvSpPr>
          <p:nvPr>
            <p:ph type="body" idx="1"/>
          </p:nvPr>
        </p:nvSpPr>
        <p:spPr/>
        <p:txBody>
          <a:bodyPr/>
          <a:lstStyle/>
          <a:p>
            <a:r>
              <a:rPr lang="ja-JP" altLang="en-US" dirty="0"/>
              <a:t>費用が変わった場合の最適解のズレ</a:t>
            </a:r>
          </a:p>
          <a:p>
            <a:pPr lvl="1"/>
            <a:r>
              <a:rPr lang="ja-JP" altLang="en-US" dirty="0"/>
              <a:t>例　保管費の</a:t>
            </a:r>
            <a:r>
              <a:rPr lang="ja-JP" altLang="en-US" dirty="0" smtClean="0"/>
              <a:t>値上げ、需要の増加、など</a:t>
            </a:r>
            <a:endParaRPr lang="ja-JP" altLang="en-US" dirty="0"/>
          </a:p>
        </p:txBody>
      </p:sp>
      <p:pic>
        <p:nvPicPr>
          <p:cNvPr id="2498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891" y="3056709"/>
            <a:ext cx="6629468" cy="2965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直線矢印コネクタ 12"/>
          <p:cNvCxnSpPr/>
          <p:nvPr/>
        </p:nvCxnSpPr>
        <p:spPr bwMode="auto">
          <a:xfrm flipV="1">
            <a:off x="3644537" y="4572002"/>
            <a:ext cx="13068" cy="1528352"/>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
        <p:nvSpPr>
          <p:cNvPr id="14" name="テキスト ボックス 13"/>
          <p:cNvSpPr txBox="1"/>
          <p:nvPr/>
        </p:nvSpPr>
        <p:spPr>
          <a:xfrm>
            <a:off x="2651764" y="6126481"/>
            <a:ext cx="2050869" cy="461665"/>
          </a:xfrm>
          <a:prstGeom prst="rect">
            <a:avLst/>
          </a:prstGeom>
          <a:noFill/>
        </p:spPr>
        <p:txBody>
          <a:bodyPr wrap="square" rtlCol="0">
            <a:spAutoFit/>
          </a:bodyPr>
          <a:lstStyle/>
          <a:p>
            <a:r>
              <a:rPr lang="ja-JP" altLang="en-US" dirty="0" smtClean="0">
                <a:solidFill>
                  <a:srgbClr val="FF0000"/>
                </a:solidFill>
              </a:rPr>
              <a:t>最適発注量</a:t>
            </a:r>
            <a:endParaRPr kumimoji="1" lang="ja-JP" altLang="en-US" dirty="0">
              <a:solidFill>
                <a:srgbClr val="FF0000"/>
              </a:solidFill>
            </a:endParaRPr>
          </a:p>
        </p:txBody>
      </p:sp>
    </p:spTree>
    <p:extLst>
      <p:ext uri="{BB962C8B-B14F-4D97-AF65-F5344CB8AC3E}">
        <p14:creationId xmlns:p14="http://schemas.microsoft.com/office/powerpoint/2010/main" val="39491964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グラフ 21"/>
          <p:cNvGraphicFramePr/>
          <p:nvPr>
            <p:extLst>
              <p:ext uri="{D42A27DB-BD31-4B8C-83A1-F6EECF244321}">
                <p14:modId xmlns:p14="http://schemas.microsoft.com/office/powerpoint/2010/main" val="599249617"/>
              </p:ext>
            </p:extLst>
          </p:nvPr>
        </p:nvGraphicFramePr>
        <p:xfrm>
          <a:off x="995284" y="2517174"/>
          <a:ext cx="5906654" cy="3627581"/>
        </p:xfrm>
        <a:graphic>
          <a:graphicData uri="http://schemas.openxmlformats.org/drawingml/2006/chart">
            <c:chart xmlns:c="http://schemas.openxmlformats.org/drawingml/2006/chart" xmlns:r="http://schemas.openxmlformats.org/officeDocument/2006/relationships" r:id="rId3"/>
          </a:graphicData>
        </a:graphic>
      </p:graphicFrame>
      <p:sp>
        <p:nvSpPr>
          <p:cNvPr id="20" name="スライド番号プレースホルダ 5"/>
          <p:cNvSpPr>
            <a:spLocks noGrp="1"/>
          </p:cNvSpPr>
          <p:nvPr>
            <p:ph type="sldNum" sz="quarter" idx="12"/>
          </p:nvPr>
        </p:nvSpPr>
        <p:spPr/>
        <p:txBody>
          <a:bodyPr/>
          <a:lstStyle/>
          <a:p>
            <a:fld id="{51F06FF5-1A66-4D98-A8B6-878A0DA142D4}" type="slidenum">
              <a:rPr lang="en-US" altLang="ja-JP"/>
              <a:pPr/>
              <a:t>51</a:t>
            </a:fld>
            <a:endParaRPr lang="en-US" altLang="ja-JP"/>
          </a:p>
        </p:txBody>
      </p:sp>
      <p:sp>
        <p:nvSpPr>
          <p:cNvPr id="64514" name="Rectangle 2"/>
          <p:cNvSpPr>
            <a:spLocks noGrp="1" noChangeArrowheads="1"/>
          </p:cNvSpPr>
          <p:nvPr>
            <p:ph type="title"/>
          </p:nvPr>
        </p:nvSpPr>
        <p:spPr/>
        <p:txBody>
          <a:bodyPr/>
          <a:lstStyle/>
          <a:p>
            <a:r>
              <a:rPr lang="ja-JP" altLang="en-US"/>
              <a:t>ＥＯＱ公式の応用、購入費の問題</a:t>
            </a:r>
          </a:p>
        </p:txBody>
      </p:sp>
      <p:sp>
        <p:nvSpPr>
          <p:cNvPr id="64515" name="Rectangle 3"/>
          <p:cNvSpPr>
            <a:spLocks noGrp="1" noChangeArrowheads="1"/>
          </p:cNvSpPr>
          <p:nvPr>
            <p:ph type="body" idx="1"/>
          </p:nvPr>
        </p:nvSpPr>
        <p:spPr/>
        <p:txBody>
          <a:bodyPr/>
          <a:lstStyle/>
          <a:p>
            <a:r>
              <a:rPr lang="ja-JP" altLang="en-US"/>
              <a:t>購入費の問題</a:t>
            </a:r>
          </a:p>
        </p:txBody>
      </p:sp>
      <p:sp>
        <p:nvSpPr>
          <p:cNvPr id="64521" name="Text Box 9"/>
          <p:cNvSpPr txBox="1">
            <a:spLocks noChangeArrowheads="1"/>
          </p:cNvSpPr>
          <p:nvPr/>
        </p:nvSpPr>
        <p:spPr bwMode="auto">
          <a:xfrm>
            <a:off x="6230650" y="5212917"/>
            <a:ext cx="1219200" cy="366712"/>
          </a:xfrm>
          <a:prstGeom prst="rect">
            <a:avLst/>
          </a:prstGeom>
          <a:noFill/>
          <a:ln w="9525">
            <a:noFill/>
            <a:miter lim="800000"/>
            <a:headEnd/>
            <a:tailEnd/>
          </a:ln>
          <a:effectLst/>
        </p:spPr>
        <p:txBody>
          <a:bodyPr>
            <a:spAutoFit/>
          </a:bodyPr>
          <a:lstStyle/>
          <a:p>
            <a:pPr algn="l">
              <a:spcBef>
                <a:spcPct val="50000"/>
              </a:spcBef>
            </a:pPr>
            <a:r>
              <a:rPr lang="ja-JP" altLang="en-US" sz="1800" dirty="0">
                <a:ea typeface="HG丸ｺﾞｼｯｸM-PRO" pitchFamily="50" charset="-128"/>
              </a:rPr>
              <a:t>発注量</a:t>
            </a:r>
          </a:p>
        </p:txBody>
      </p:sp>
      <p:sp>
        <p:nvSpPr>
          <p:cNvPr id="64526" name="Text Box 14"/>
          <p:cNvSpPr txBox="1">
            <a:spLocks noChangeArrowheads="1"/>
          </p:cNvSpPr>
          <p:nvPr/>
        </p:nvSpPr>
        <p:spPr bwMode="auto">
          <a:xfrm>
            <a:off x="3030250" y="5630042"/>
            <a:ext cx="1582737" cy="366713"/>
          </a:xfrm>
          <a:prstGeom prst="rect">
            <a:avLst/>
          </a:prstGeom>
          <a:noFill/>
          <a:ln w="9525">
            <a:noFill/>
            <a:miter lim="800000"/>
            <a:headEnd/>
            <a:tailEnd/>
          </a:ln>
          <a:effectLst/>
        </p:spPr>
        <p:txBody>
          <a:bodyPr>
            <a:spAutoFit/>
          </a:bodyPr>
          <a:lstStyle/>
          <a:p>
            <a:pPr algn="l">
              <a:spcBef>
                <a:spcPct val="50000"/>
              </a:spcBef>
            </a:pPr>
            <a:r>
              <a:rPr kumimoji="0" lang="ja-JP" altLang="en-US" sz="1800" b="1" dirty="0">
                <a:solidFill>
                  <a:srgbClr val="FF5050"/>
                </a:solidFill>
                <a:ea typeface="HG丸ｺﾞｼｯｸM-PRO" pitchFamily="50" charset="-128"/>
              </a:rPr>
              <a:t>最適発注量？</a:t>
            </a:r>
            <a:endParaRPr lang="ja-JP" altLang="en-US" sz="1800" b="1" dirty="0">
              <a:solidFill>
                <a:srgbClr val="FF5050"/>
              </a:solidFill>
              <a:ea typeface="HG丸ｺﾞｼｯｸM-PRO" pitchFamily="50" charset="-128"/>
            </a:endParaRPr>
          </a:p>
        </p:txBody>
      </p:sp>
      <p:sp>
        <p:nvSpPr>
          <p:cNvPr id="64527" name="AutoShape 15"/>
          <p:cNvSpPr>
            <a:spLocks noChangeArrowheads="1"/>
          </p:cNvSpPr>
          <p:nvPr/>
        </p:nvSpPr>
        <p:spPr bwMode="auto">
          <a:xfrm>
            <a:off x="4719989" y="4911634"/>
            <a:ext cx="414771" cy="235095"/>
          </a:xfrm>
          <a:prstGeom prst="upArrow">
            <a:avLst>
              <a:gd name="adj1" fmla="val 50000"/>
              <a:gd name="adj2" fmla="val 44397"/>
            </a:avLst>
          </a:prstGeom>
          <a:solidFill>
            <a:schemeClr val="accent6">
              <a:lumMod val="75000"/>
            </a:schemeClr>
          </a:solidFill>
          <a:ln w="9525">
            <a:solidFill>
              <a:schemeClr val="tx1"/>
            </a:solidFill>
            <a:miter lim="800000"/>
            <a:headEnd/>
            <a:tailEnd/>
          </a:ln>
          <a:effectLst/>
        </p:spPr>
        <p:txBody>
          <a:bodyPr vert="eaVert" wrap="none" anchor="ctr"/>
          <a:lstStyle/>
          <a:p>
            <a:endParaRPr lang="ja-JP" altLang="en-US"/>
          </a:p>
        </p:txBody>
      </p:sp>
      <p:sp>
        <p:nvSpPr>
          <p:cNvPr id="64531" name="AutoShape 19"/>
          <p:cNvSpPr>
            <a:spLocks noChangeArrowheads="1"/>
          </p:cNvSpPr>
          <p:nvPr/>
        </p:nvSpPr>
        <p:spPr bwMode="auto">
          <a:xfrm>
            <a:off x="4817421" y="3165566"/>
            <a:ext cx="368300" cy="278968"/>
          </a:xfrm>
          <a:prstGeom prst="upArrow">
            <a:avLst>
              <a:gd name="adj1" fmla="val 50000"/>
              <a:gd name="adj2" fmla="val 44397"/>
            </a:avLst>
          </a:prstGeom>
          <a:solidFill>
            <a:srgbClr val="FF5050"/>
          </a:solidFill>
          <a:ln w="9525">
            <a:solidFill>
              <a:schemeClr val="tx1"/>
            </a:solidFill>
            <a:miter lim="800000"/>
            <a:headEnd/>
            <a:tailEnd/>
          </a:ln>
          <a:effectLst/>
        </p:spPr>
        <p:txBody>
          <a:bodyPr vert="eaVert" wrap="none" anchor="ctr"/>
          <a:lstStyle/>
          <a:p>
            <a:endParaRPr lang="ja-JP" altLang="en-US"/>
          </a:p>
        </p:txBody>
      </p:sp>
      <p:sp>
        <p:nvSpPr>
          <p:cNvPr id="11" name="Line 4"/>
          <p:cNvSpPr>
            <a:spLocks noChangeShapeType="1"/>
          </p:cNvSpPr>
          <p:nvPr/>
        </p:nvSpPr>
        <p:spPr bwMode="auto">
          <a:xfrm>
            <a:off x="1907406" y="5475288"/>
            <a:ext cx="4343400" cy="0"/>
          </a:xfrm>
          <a:prstGeom prst="line">
            <a:avLst/>
          </a:prstGeom>
          <a:noFill/>
          <a:ln w="28575">
            <a:solidFill>
              <a:schemeClr val="tx1"/>
            </a:solidFill>
            <a:round/>
            <a:headEnd/>
            <a:tailEnd type="triangle" w="med" len="med"/>
          </a:ln>
          <a:effectLst/>
        </p:spPr>
        <p:txBody>
          <a:bodyPr/>
          <a:lstStyle/>
          <a:p>
            <a:endParaRPr lang="ja-JP" altLang="en-US"/>
          </a:p>
        </p:txBody>
      </p:sp>
      <p:sp>
        <p:nvSpPr>
          <p:cNvPr id="12" name="Line 5"/>
          <p:cNvSpPr>
            <a:spLocks noChangeShapeType="1"/>
          </p:cNvSpPr>
          <p:nvPr/>
        </p:nvSpPr>
        <p:spPr bwMode="auto">
          <a:xfrm flipV="1">
            <a:off x="1907406" y="3417888"/>
            <a:ext cx="0" cy="2057400"/>
          </a:xfrm>
          <a:prstGeom prst="line">
            <a:avLst/>
          </a:prstGeom>
          <a:noFill/>
          <a:ln w="28575">
            <a:solidFill>
              <a:schemeClr val="tx1"/>
            </a:solidFill>
            <a:round/>
            <a:headEnd/>
            <a:tailEnd type="triangle" w="med" len="med"/>
          </a:ln>
          <a:effectLst/>
        </p:spPr>
        <p:txBody>
          <a:bodyPr/>
          <a:lstStyle/>
          <a:p>
            <a:endParaRPr lang="ja-JP" altLang="en-US"/>
          </a:p>
        </p:txBody>
      </p:sp>
      <p:sp>
        <p:nvSpPr>
          <p:cNvPr id="13" name="テキスト ボックス 12"/>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205</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5866066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スライド番号プレースホルダ 5"/>
          <p:cNvSpPr>
            <a:spLocks noGrp="1"/>
          </p:cNvSpPr>
          <p:nvPr>
            <p:ph type="sldNum" sz="quarter" idx="12"/>
          </p:nvPr>
        </p:nvSpPr>
        <p:spPr/>
        <p:txBody>
          <a:bodyPr/>
          <a:lstStyle/>
          <a:p>
            <a:fld id="{33990279-16ED-41B0-9BE0-98A35BEA5FA9}" type="slidenum">
              <a:rPr lang="en-US" altLang="ja-JP"/>
              <a:pPr/>
              <a:t>52</a:t>
            </a:fld>
            <a:endParaRPr lang="en-US" altLang="ja-JP"/>
          </a:p>
        </p:txBody>
      </p:sp>
      <p:sp>
        <p:nvSpPr>
          <p:cNvPr id="60418" name="Rectangle 2"/>
          <p:cNvSpPr>
            <a:spLocks noGrp="1" noChangeArrowheads="1"/>
          </p:cNvSpPr>
          <p:nvPr>
            <p:ph type="title"/>
          </p:nvPr>
        </p:nvSpPr>
        <p:spPr/>
        <p:txBody>
          <a:bodyPr/>
          <a:lstStyle/>
          <a:p>
            <a:r>
              <a:rPr lang="ja-JP" altLang="en-US"/>
              <a:t>ＥＯＱ公式の応用、割引購入</a:t>
            </a:r>
          </a:p>
        </p:txBody>
      </p:sp>
      <p:sp>
        <p:nvSpPr>
          <p:cNvPr id="60419" name="Rectangle 3"/>
          <p:cNvSpPr>
            <a:spLocks noGrp="1" noChangeArrowheads="1"/>
          </p:cNvSpPr>
          <p:nvPr>
            <p:ph type="body" idx="1"/>
          </p:nvPr>
        </p:nvSpPr>
        <p:spPr/>
        <p:txBody>
          <a:bodyPr/>
          <a:lstStyle/>
          <a:p>
            <a:r>
              <a:rPr lang="ja-JP" altLang="en-US"/>
              <a:t>まとめ買いの効用</a:t>
            </a:r>
          </a:p>
        </p:txBody>
      </p:sp>
      <p:sp>
        <p:nvSpPr>
          <p:cNvPr id="60420" name="Line 4"/>
          <p:cNvSpPr>
            <a:spLocks noChangeShapeType="1"/>
          </p:cNvSpPr>
          <p:nvPr/>
        </p:nvSpPr>
        <p:spPr bwMode="auto">
          <a:xfrm>
            <a:off x="1907406" y="5475288"/>
            <a:ext cx="4343400" cy="0"/>
          </a:xfrm>
          <a:prstGeom prst="line">
            <a:avLst/>
          </a:prstGeom>
          <a:noFill/>
          <a:ln w="28575">
            <a:solidFill>
              <a:schemeClr val="tx1"/>
            </a:solidFill>
            <a:round/>
            <a:headEnd/>
            <a:tailEnd type="triangle" w="med" len="med"/>
          </a:ln>
          <a:effectLst/>
        </p:spPr>
        <p:txBody>
          <a:bodyPr/>
          <a:lstStyle/>
          <a:p>
            <a:endParaRPr lang="ja-JP" altLang="en-US"/>
          </a:p>
        </p:txBody>
      </p:sp>
      <p:sp>
        <p:nvSpPr>
          <p:cNvPr id="60421" name="Line 5"/>
          <p:cNvSpPr>
            <a:spLocks noChangeShapeType="1"/>
          </p:cNvSpPr>
          <p:nvPr/>
        </p:nvSpPr>
        <p:spPr bwMode="auto">
          <a:xfrm flipV="1">
            <a:off x="1907406" y="3417888"/>
            <a:ext cx="0" cy="2057400"/>
          </a:xfrm>
          <a:prstGeom prst="line">
            <a:avLst/>
          </a:prstGeom>
          <a:noFill/>
          <a:ln w="28575">
            <a:solidFill>
              <a:schemeClr val="tx1"/>
            </a:solidFill>
            <a:round/>
            <a:headEnd/>
            <a:tailEnd type="triangle" w="med" len="med"/>
          </a:ln>
          <a:effectLst/>
        </p:spPr>
        <p:txBody>
          <a:bodyPr/>
          <a:lstStyle/>
          <a:p>
            <a:endParaRPr lang="ja-JP" altLang="en-US"/>
          </a:p>
        </p:txBody>
      </p:sp>
      <p:sp>
        <p:nvSpPr>
          <p:cNvPr id="60423" name="Line 7"/>
          <p:cNvSpPr>
            <a:spLocks noChangeShapeType="1"/>
          </p:cNvSpPr>
          <p:nvPr/>
        </p:nvSpPr>
        <p:spPr bwMode="auto">
          <a:xfrm flipV="1">
            <a:off x="2144713" y="3646488"/>
            <a:ext cx="3733800" cy="1676400"/>
          </a:xfrm>
          <a:prstGeom prst="line">
            <a:avLst/>
          </a:prstGeom>
          <a:noFill/>
          <a:ln w="9525">
            <a:solidFill>
              <a:schemeClr val="tx1"/>
            </a:solidFill>
            <a:round/>
            <a:headEnd/>
            <a:tailEnd/>
          </a:ln>
          <a:effectLst/>
        </p:spPr>
        <p:txBody>
          <a:bodyPr/>
          <a:lstStyle/>
          <a:p>
            <a:endParaRPr lang="ja-JP" altLang="en-US"/>
          </a:p>
        </p:txBody>
      </p:sp>
      <p:sp>
        <p:nvSpPr>
          <p:cNvPr id="60425" name="Text Box 9"/>
          <p:cNvSpPr txBox="1">
            <a:spLocks noChangeArrowheads="1"/>
          </p:cNvSpPr>
          <p:nvPr/>
        </p:nvSpPr>
        <p:spPr bwMode="auto">
          <a:xfrm>
            <a:off x="6335713" y="5322888"/>
            <a:ext cx="1219200" cy="366712"/>
          </a:xfrm>
          <a:prstGeom prst="rect">
            <a:avLst/>
          </a:prstGeom>
          <a:noFill/>
          <a:ln w="9525">
            <a:noFill/>
            <a:miter lim="800000"/>
            <a:headEnd/>
            <a:tailEnd/>
          </a:ln>
          <a:effectLst/>
        </p:spPr>
        <p:txBody>
          <a:bodyPr>
            <a:spAutoFit/>
          </a:bodyPr>
          <a:lstStyle/>
          <a:p>
            <a:pPr algn="l">
              <a:spcBef>
                <a:spcPct val="50000"/>
              </a:spcBef>
            </a:pPr>
            <a:r>
              <a:rPr lang="ja-JP" altLang="en-US" sz="1800" b="1">
                <a:ea typeface="HG丸ｺﾞｼｯｸM-PRO" pitchFamily="50" charset="-128"/>
              </a:rPr>
              <a:t>発注量</a:t>
            </a:r>
          </a:p>
        </p:txBody>
      </p:sp>
      <p:sp>
        <p:nvSpPr>
          <p:cNvPr id="60426" name="Text Box 10"/>
          <p:cNvSpPr txBox="1">
            <a:spLocks noChangeArrowheads="1"/>
          </p:cNvSpPr>
          <p:nvPr/>
        </p:nvSpPr>
        <p:spPr bwMode="auto">
          <a:xfrm>
            <a:off x="6076950" y="3478213"/>
            <a:ext cx="1219200" cy="366712"/>
          </a:xfrm>
          <a:prstGeom prst="rect">
            <a:avLst/>
          </a:prstGeom>
          <a:noFill/>
          <a:ln w="9525">
            <a:noFill/>
            <a:miter lim="800000"/>
            <a:headEnd/>
            <a:tailEnd/>
          </a:ln>
          <a:effectLst/>
        </p:spPr>
        <p:txBody>
          <a:bodyPr>
            <a:spAutoFit/>
          </a:bodyPr>
          <a:lstStyle/>
          <a:p>
            <a:pPr algn="l">
              <a:spcBef>
                <a:spcPct val="50000"/>
              </a:spcBef>
            </a:pPr>
            <a:r>
              <a:rPr lang="ja-JP" altLang="en-US" sz="1800" b="1">
                <a:ea typeface="HG丸ｺﾞｼｯｸM-PRO" pitchFamily="50" charset="-128"/>
              </a:rPr>
              <a:t>保管費</a:t>
            </a:r>
          </a:p>
        </p:txBody>
      </p:sp>
      <p:sp>
        <p:nvSpPr>
          <p:cNvPr id="60427" name="Text Box 11"/>
          <p:cNvSpPr txBox="1">
            <a:spLocks noChangeArrowheads="1"/>
          </p:cNvSpPr>
          <p:nvPr/>
        </p:nvSpPr>
        <p:spPr bwMode="auto">
          <a:xfrm>
            <a:off x="6021388" y="4706938"/>
            <a:ext cx="1219200" cy="366712"/>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33CC33"/>
                </a:solidFill>
                <a:ea typeface="HG丸ｺﾞｼｯｸM-PRO" pitchFamily="50" charset="-128"/>
              </a:rPr>
              <a:t>発注費</a:t>
            </a:r>
          </a:p>
        </p:txBody>
      </p:sp>
      <p:sp>
        <p:nvSpPr>
          <p:cNvPr id="60428" name="Text Box 12"/>
          <p:cNvSpPr txBox="1">
            <a:spLocks noChangeArrowheads="1"/>
          </p:cNvSpPr>
          <p:nvPr/>
        </p:nvSpPr>
        <p:spPr bwMode="auto">
          <a:xfrm>
            <a:off x="5991225" y="2544763"/>
            <a:ext cx="2416175" cy="366712"/>
          </a:xfrm>
          <a:prstGeom prst="rect">
            <a:avLst/>
          </a:prstGeom>
          <a:noFill/>
          <a:ln w="9525">
            <a:noFill/>
            <a:miter lim="800000"/>
            <a:headEnd/>
            <a:tailEnd/>
          </a:ln>
          <a:effectLst/>
        </p:spPr>
        <p:txBody>
          <a:bodyPr>
            <a:spAutoFit/>
          </a:bodyPr>
          <a:lstStyle/>
          <a:p>
            <a:pPr algn="l">
              <a:spcBef>
                <a:spcPct val="50000"/>
              </a:spcBef>
            </a:pPr>
            <a:r>
              <a:rPr lang="ja-JP" altLang="en-US" sz="1800" b="1">
                <a:ea typeface="HG丸ｺﾞｼｯｸM-PRO" pitchFamily="50" charset="-128"/>
              </a:rPr>
              <a:t>総費用、定価購入</a:t>
            </a:r>
          </a:p>
        </p:txBody>
      </p:sp>
      <p:sp>
        <p:nvSpPr>
          <p:cNvPr id="60429" name="Line 13"/>
          <p:cNvSpPr>
            <a:spLocks noChangeShapeType="1"/>
          </p:cNvSpPr>
          <p:nvPr/>
        </p:nvSpPr>
        <p:spPr bwMode="auto">
          <a:xfrm>
            <a:off x="3244850" y="3832225"/>
            <a:ext cx="0" cy="2268538"/>
          </a:xfrm>
          <a:prstGeom prst="line">
            <a:avLst/>
          </a:prstGeom>
          <a:noFill/>
          <a:ln w="19050">
            <a:solidFill>
              <a:srgbClr val="FF5050"/>
            </a:solidFill>
            <a:round/>
            <a:headEnd type="triangle" w="med" len="med"/>
            <a:tailEnd/>
          </a:ln>
          <a:effectLst/>
        </p:spPr>
        <p:txBody>
          <a:bodyPr/>
          <a:lstStyle/>
          <a:p>
            <a:endParaRPr lang="ja-JP" altLang="en-US"/>
          </a:p>
        </p:txBody>
      </p:sp>
      <p:sp>
        <p:nvSpPr>
          <p:cNvPr id="60434" name="Freeform 18"/>
          <p:cNvSpPr>
            <a:spLocks/>
          </p:cNvSpPr>
          <p:nvPr/>
        </p:nvSpPr>
        <p:spPr bwMode="auto">
          <a:xfrm>
            <a:off x="2089150" y="3209925"/>
            <a:ext cx="3581400" cy="1676400"/>
          </a:xfrm>
          <a:custGeom>
            <a:avLst/>
            <a:gdLst/>
            <a:ahLst/>
            <a:cxnLst>
              <a:cxn ang="0">
                <a:pos x="0" y="0"/>
              </a:cxn>
              <a:cxn ang="0">
                <a:pos x="432" y="624"/>
              </a:cxn>
              <a:cxn ang="0">
                <a:pos x="960" y="912"/>
              </a:cxn>
              <a:cxn ang="0">
                <a:pos x="2256" y="1056"/>
              </a:cxn>
            </a:cxnLst>
            <a:rect l="0" t="0" r="r" b="b"/>
            <a:pathLst>
              <a:path w="2256" h="1056">
                <a:moveTo>
                  <a:pt x="0" y="0"/>
                </a:moveTo>
                <a:cubicBezTo>
                  <a:pt x="136" y="236"/>
                  <a:pt x="272" y="472"/>
                  <a:pt x="432" y="624"/>
                </a:cubicBezTo>
                <a:cubicBezTo>
                  <a:pt x="592" y="776"/>
                  <a:pt x="656" y="840"/>
                  <a:pt x="960" y="912"/>
                </a:cubicBezTo>
                <a:cubicBezTo>
                  <a:pt x="1264" y="984"/>
                  <a:pt x="2040" y="1032"/>
                  <a:pt x="2256" y="1056"/>
                </a:cubicBezTo>
              </a:path>
            </a:pathLst>
          </a:custGeom>
          <a:noFill/>
          <a:ln w="28575" cmpd="sng">
            <a:solidFill>
              <a:srgbClr val="00CC66"/>
            </a:solidFill>
            <a:round/>
            <a:headEnd/>
            <a:tailEnd/>
          </a:ln>
          <a:effectLst/>
        </p:spPr>
        <p:txBody>
          <a:bodyPr/>
          <a:lstStyle/>
          <a:p>
            <a:endParaRPr lang="ja-JP" altLang="en-US"/>
          </a:p>
        </p:txBody>
      </p:sp>
      <p:sp>
        <p:nvSpPr>
          <p:cNvPr id="60436" name="Freeform 20"/>
          <p:cNvSpPr>
            <a:spLocks/>
          </p:cNvSpPr>
          <p:nvPr/>
        </p:nvSpPr>
        <p:spPr bwMode="auto">
          <a:xfrm>
            <a:off x="2270125" y="2747963"/>
            <a:ext cx="3644900" cy="927100"/>
          </a:xfrm>
          <a:custGeom>
            <a:avLst/>
            <a:gdLst/>
            <a:ahLst/>
            <a:cxnLst>
              <a:cxn ang="0">
                <a:pos x="0" y="0"/>
              </a:cxn>
              <a:cxn ang="0">
                <a:pos x="288" y="432"/>
              </a:cxn>
              <a:cxn ang="0">
                <a:pos x="576" y="576"/>
              </a:cxn>
              <a:cxn ang="0">
                <a:pos x="1152" y="480"/>
              </a:cxn>
              <a:cxn ang="0">
                <a:pos x="2112" y="96"/>
              </a:cxn>
              <a:cxn ang="0">
                <a:pos x="2256" y="48"/>
              </a:cxn>
            </a:cxnLst>
            <a:rect l="0" t="0" r="r" b="b"/>
            <a:pathLst>
              <a:path w="2296" h="584">
                <a:moveTo>
                  <a:pt x="0" y="0"/>
                </a:moveTo>
                <a:cubicBezTo>
                  <a:pt x="96" y="168"/>
                  <a:pt x="192" y="336"/>
                  <a:pt x="288" y="432"/>
                </a:cubicBezTo>
                <a:cubicBezTo>
                  <a:pt x="384" y="528"/>
                  <a:pt x="432" y="568"/>
                  <a:pt x="576" y="576"/>
                </a:cubicBezTo>
                <a:cubicBezTo>
                  <a:pt x="720" y="584"/>
                  <a:pt x="896" y="560"/>
                  <a:pt x="1152" y="480"/>
                </a:cubicBezTo>
                <a:cubicBezTo>
                  <a:pt x="1408" y="400"/>
                  <a:pt x="1928" y="168"/>
                  <a:pt x="2112" y="96"/>
                </a:cubicBezTo>
                <a:cubicBezTo>
                  <a:pt x="2296" y="24"/>
                  <a:pt x="2276" y="36"/>
                  <a:pt x="2256" y="48"/>
                </a:cubicBezTo>
              </a:path>
            </a:pathLst>
          </a:custGeom>
          <a:noFill/>
          <a:ln w="38100" cmpd="sng">
            <a:solidFill>
              <a:schemeClr val="tx1"/>
            </a:solidFill>
            <a:round/>
            <a:headEnd/>
            <a:tailEnd/>
          </a:ln>
          <a:effectLst/>
        </p:spPr>
        <p:txBody>
          <a:bodyPr/>
          <a:lstStyle/>
          <a:p>
            <a:endParaRPr lang="ja-JP" altLang="en-US"/>
          </a:p>
        </p:txBody>
      </p:sp>
      <p:sp>
        <p:nvSpPr>
          <p:cNvPr id="60437" name="Freeform 21"/>
          <p:cNvSpPr>
            <a:spLocks/>
          </p:cNvSpPr>
          <p:nvPr/>
        </p:nvSpPr>
        <p:spPr bwMode="auto">
          <a:xfrm>
            <a:off x="2270125" y="3130550"/>
            <a:ext cx="3644900" cy="927100"/>
          </a:xfrm>
          <a:custGeom>
            <a:avLst/>
            <a:gdLst/>
            <a:ahLst/>
            <a:cxnLst>
              <a:cxn ang="0">
                <a:pos x="0" y="0"/>
              </a:cxn>
              <a:cxn ang="0">
                <a:pos x="288" y="432"/>
              </a:cxn>
              <a:cxn ang="0">
                <a:pos x="576" y="576"/>
              </a:cxn>
              <a:cxn ang="0">
                <a:pos x="1152" y="480"/>
              </a:cxn>
              <a:cxn ang="0">
                <a:pos x="2112" y="96"/>
              </a:cxn>
              <a:cxn ang="0">
                <a:pos x="2256" y="48"/>
              </a:cxn>
            </a:cxnLst>
            <a:rect l="0" t="0" r="r" b="b"/>
            <a:pathLst>
              <a:path w="2296" h="584">
                <a:moveTo>
                  <a:pt x="0" y="0"/>
                </a:moveTo>
                <a:cubicBezTo>
                  <a:pt x="96" y="168"/>
                  <a:pt x="192" y="336"/>
                  <a:pt x="288" y="432"/>
                </a:cubicBezTo>
                <a:cubicBezTo>
                  <a:pt x="384" y="528"/>
                  <a:pt x="432" y="568"/>
                  <a:pt x="576" y="576"/>
                </a:cubicBezTo>
                <a:cubicBezTo>
                  <a:pt x="720" y="584"/>
                  <a:pt x="896" y="560"/>
                  <a:pt x="1152" y="480"/>
                </a:cubicBezTo>
                <a:cubicBezTo>
                  <a:pt x="1408" y="400"/>
                  <a:pt x="1928" y="168"/>
                  <a:pt x="2112" y="96"/>
                </a:cubicBezTo>
                <a:cubicBezTo>
                  <a:pt x="2296" y="24"/>
                  <a:pt x="2276" y="36"/>
                  <a:pt x="2256" y="48"/>
                </a:cubicBezTo>
              </a:path>
            </a:pathLst>
          </a:custGeom>
          <a:noFill/>
          <a:ln w="38100" cmpd="sng">
            <a:solidFill>
              <a:srgbClr val="FF5050"/>
            </a:solidFill>
            <a:round/>
            <a:headEnd/>
            <a:tailEnd/>
          </a:ln>
          <a:effectLst/>
        </p:spPr>
        <p:txBody>
          <a:bodyPr/>
          <a:lstStyle/>
          <a:p>
            <a:endParaRPr lang="ja-JP" altLang="en-US"/>
          </a:p>
        </p:txBody>
      </p:sp>
      <p:sp>
        <p:nvSpPr>
          <p:cNvPr id="60439" name="Line 23"/>
          <p:cNvSpPr>
            <a:spLocks noChangeShapeType="1"/>
          </p:cNvSpPr>
          <p:nvPr/>
        </p:nvSpPr>
        <p:spPr bwMode="auto">
          <a:xfrm flipV="1">
            <a:off x="4256088" y="3436938"/>
            <a:ext cx="0" cy="2547937"/>
          </a:xfrm>
          <a:prstGeom prst="line">
            <a:avLst/>
          </a:prstGeom>
          <a:noFill/>
          <a:ln w="19050">
            <a:solidFill>
              <a:srgbClr val="FF5050"/>
            </a:solidFill>
            <a:round/>
            <a:headEnd/>
            <a:tailEnd/>
          </a:ln>
          <a:effectLst/>
        </p:spPr>
        <p:txBody>
          <a:bodyPr/>
          <a:lstStyle/>
          <a:p>
            <a:endParaRPr lang="ja-JP" altLang="en-US"/>
          </a:p>
        </p:txBody>
      </p:sp>
      <p:sp>
        <p:nvSpPr>
          <p:cNvPr id="60440" name="Text Box 24"/>
          <p:cNvSpPr txBox="1">
            <a:spLocks noChangeArrowheads="1"/>
          </p:cNvSpPr>
          <p:nvPr/>
        </p:nvSpPr>
        <p:spPr bwMode="auto">
          <a:xfrm>
            <a:off x="2605088" y="6084888"/>
            <a:ext cx="1582737" cy="366712"/>
          </a:xfrm>
          <a:prstGeom prst="rect">
            <a:avLst/>
          </a:prstGeom>
          <a:noFill/>
          <a:ln w="9525">
            <a:noFill/>
            <a:miter lim="800000"/>
            <a:headEnd/>
            <a:tailEnd/>
          </a:ln>
          <a:effectLst/>
        </p:spPr>
        <p:txBody>
          <a:bodyPr>
            <a:spAutoFit/>
          </a:bodyPr>
          <a:lstStyle/>
          <a:p>
            <a:pPr algn="l">
              <a:spcBef>
                <a:spcPct val="50000"/>
              </a:spcBef>
            </a:pPr>
            <a:r>
              <a:rPr kumimoji="0" lang="en-US" altLang="ja-JP" sz="1800" b="1">
                <a:solidFill>
                  <a:srgbClr val="FF5050"/>
                </a:solidFill>
                <a:ea typeface="HG丸ｺﾞｼｯｸM-PRO" pitchFamily="50" charset="-128"/>
              </a:rPr>
              <a:t>EOQ</a:t>
            </a:r>
            <a:r>
              <a:rPr kumimoji="0" lang="ja-JP" altLang="en-US" sz="1800" b="1">
                <a:solidFill>
                  <a:srgbClr val="FF5050"/>
                </a:solidFill>
                <a:ea typeface="HG丸ｺﾞｼｯｸM-PRO" pitchFamily="50" charset="-128"/>
              </a:rPr>
              <a:t>公式</a:t>
            </a:r>
            <a:endParaRPr lang="ja-JP" altLang="en-US" sz="1800" b="1">
              <a:solidFill>
                <a:srgbClr val="FF5050"/>
              </a:solidFill>
              <a:ea typeface="HG丸ｺﾞｼｯｸM-PRO" pitchFamily="50" charset="-128"/>
            </a:endParaRPr>
          </a:p>
        </p:txBody>
      </p:sp>
      <p:sp>
        <p:nvSpPr>
          <p:cNvPr id="60442" name="Rectangle 26"/>
          <p:cNvSpPr>
            <a:spLocks noChangeArrowheads="1"/>
          </p:cNvSpPr>
          <p:nvPr/>
        </p:nvSpPr>
        <p:spPr bwMode="auto">
          <a:xfrm>
            <a:off x="3848100" y="3903663"/>
            <a:ext cx="109538" cy="163512"/>
          </a:xfrm>
          <a:prstGeom prst="rect">
            <a:avLst/>
          </a:prstGeom>
          <a:solidFill>
            <a:schemeClr val="bg1"/>
          </a:solidFill>
          <a:ln w="9525">
            <a:noFill/>
            <a:miter lim="800000"/>
            <a:headEnd/>
            <a:tailEnd/>
          </a:ln>
          <a:effectLst/>
        </p:spPr>
        <p:txBody>
          <a:bodyPr wrap="none" anchor="ctr"/>
          <a:lstStyle/>
          <a:p>
            <a:endParaRPr lang="ja-JP" altLang="en-US"/>
          </a:p>
        </p:txBody>
      </p:sp>
      <p:sp>
        <p:nvSpPr>
          <p:cNvPr id="60443" name="Rectangle 27"/>
          <p:cNvSpPr>
            <a:spLocks noChangeArrowheads="1"/>
          </p:cNvSpPr>
          <p:nvPr/>
        </p:nvSpPr>
        <p:spPr bwMode="auto">
          <a:xfrm>
            <a:off x="3560763" y="3957638"/>
            <a:ext cx="109537" cy="163512"/>
          </a:xfrm>
          <a:prstGeom prst="rect">
            <a:avLst/>
          </a:prstGeom>
          <a:solidFill>
            <a:schemeClr val="bg1"/>
          </a:solidFill>
          <a:ln w="9525">
            <a:noFill/>
            <a:miter lim="800000"/>
            <a:headEnd/>
            <a:tailEnd/>
          </a:ln>
          <a:effectLst/>
        </p:spPr>
        <p:txBody>
          <a:bodyPr wrap="none" anchor="ctr"/>
          <a:lstStyle/>
          <a:p>
            <a:endParaRPr lang="ja-JP" altLang="en-US"/>
          </a:p>
        </p:txBody>
      </p:sp>
      <p:sp>
        <p:nvSpPr>
          <p:cNvPr id="60444" name="Rectangle 28"/>
          <p:cNvSpPr>
            <a:spLocks noChangeArrowheads="1"/>
          </p:cNvSpPr>
          <p:nvPr/>
        </p:nvSpPr>
        <p:spPr bwMode="auto">
          <a:xfrm>
            <a:off x="3273425" y="3971925"/>
            <a:ext cx="109538" cy="163513"/>
          </a:xfrm>
          <a:prstGeom prst="rect">
            <a:avLst/>
          </a:prstGeom>
          <a:solidFill>
            <a:schemeClr val="bg1"/>
          </a:solidFill>
          <a:ln w="9525">
            <a:noFill/>
            <a:miter lim="800000"/>
            <a:headEnd/>
            <a:tailEnd/>
          </a:ln>
          <a:effectLst/>
        </p:spPr>
        <p:txBody>
          <a:bodyPr wrap="none" anchor="ctr"/>
          <a:lstStyle/>
          <a:p>
            <a:endParaRPr lang="ja-JP" altLang="en-US"/>
          </a:p>
        </p:txBody>
      </p:sp>
      <p:sp>
        <p:nvSpPr>
          <p:cNvPr id="60445" name="Rectangle 29"/>
          <p:cNvSpPr>
            <a:spLocks noChangeArrowheads="1"/>
          </p:cNvSpPr>
          <p:nvPr/>
        </p:nvSpPr>
        <p:spPr bwMode="auto">
          <a:xfrm>
            <a:off x="3028950" y="3971925"/>
            <a:ext cx="109538" cy="163513"/>
          </a:xfrm>
          <a:prstGeom prst="rect">
            <a:avLst/>
          </a:prstGeom>
          <a:solidFill>
            <a:schemeClr val="bg1"/>
          </a:solidFill>
          <a:ln w="9525">
            <a:noFill/>
            <a:miter lim="800000"/>
            <a:headEnd/>
            <a:tailEnd/>
          </a:ln>
          <a:effectLst/>
        </p:spPr>
        <p:txBody>
          <a:bodyPr wrap="none" anchor="ctr"/>
          <a:lstStyle/>
          <a:p>
            <a:endParaRPr lang="ja-JP" altLang="en-US"/>
          </a:p>
        </p:txBody>
      </p:sp>
      <p:sp>
        <p:nvSpPr>
          <p:cNvPr id="60446" name="Rectangle 30"/>
          <p:cNvSpPr>
            <a:spLocks noChangeArrowheads="1"/>
          </p:cNvSpPr>
          <p:nvPr/>
        </p:nvSpPr>
        <p:spPr bwMode="auto">
          <a:xfrm>
            <a:off x="2760663" y="3817938"/>
            <a:ext cx="109537" cy="163512"/>
          </a:xfrm>
          <a:prstGeom prst="rect">
            <a:avLst/>
          </a:prstGeom>
          <a:solidFill>
            <a:schemeClr val="bg1"/>
          </a:solidFill>
          <a:ln w="9525">
            <a:noFill/>
            <a:miter lim="800000"/>
            <a:headEnd/>
            <a:tailEnd/>
          </a:ln>
          <a:effectLst/>
        </p:spPr>
        <p:txBody>
          <a:bodyPr wrap="none" anchor="ctr"/>
          <a:lstStyle/>
          <a:p>
            <a:endParaRPr lang="ja-JP" altLang="en-US"/>
          </a:p>
        </p:txBody>
      </p:sp>
      <p:sp>
        <p:nvSpPr>
          <p:cNvPr id="60447" name="Rectangle 31"/>
          <p:cNvSpPr>
            <a:spLocks noChangeArrowheads="1"/>
          </p:cNvSpPr>
          <p:nvPr/>
        </p:nvSpPr>
        <p:spPr bwMode="auto">
          <a:xfrm>
            <a:off x="2317750" y="3203575"/>
            <a:ext cx="119063" cy="233363"/>
          </a:xfrm>
          <a:prstGeom prst="rect">
            <a:avLst/>
          </a:prstGeom>
          <a:solidFill>
            <a:schemeClr val="bg1"/>
          </a:solidFill>
          <a:ln w="9525">
            <a:noFill/>
            <a:miter lim="800000"/>
            <a:headEnd/>
            <a:tailEnd/>
          </a:ln>
          <a:effectLst/>
        </p:spPr>
        <p:txBody>
          <a:bodyPr wrap="none" anchor="ctr"/>
          <a:lstStyle/>
          <a:p>
            <a:endParaRPr lang="ja-JP" altLang="en-US"/>
          </a:p>
        </p:txBody>
      </p:sp>
      <p:sp>
        <p:nvSpPr>
          <p:cNvPr id="60448" name="Rectangle 32"/>
          <p:cNvSpPr>
            <a:spLocks noChangeArrowheads="1"/>
          </p:cNvSpPr>
          <p:nvPr/>
        </p:nvSpPr>
        <p:spPr bwMode="auto">
          <a:xfrm>
            <a:off x="4352925" y="3343275"/>
            <a:ext cx="109538" cy="163513"/>
          </a:xfrm>
          <a:prstGeom prst="rect">
            <a:avLst/>
          </a:prstGeom>
          <a:solidFill>
            <a:schemeClr val="bg1"/>
          </a:solidFill>
          <a:ln w="9525">
            <a:noFill/>
            <a:miter lim="800000"/>
            <a:headEnd/>
            <a:tailEnd/>
          </a:ln>
          <a:effectLst/>
        </p:spPr>
        <p:txBody>
          <a:bodyPr wrap="none" anchor="ctr"/>
          <a:lstStyle/>
          <a:p>
            <a:endParaRPr lang="ja-JP" altLang="en-US"/>
          </a:p>
        </p:txBody>
      </p:sp>
      <p:sp>
        <p:nvSpPr>
          <p:cNvPr id="60449" name="Rectangle 33"/>
          <p:cNvSpPr>
            <a:spLocks noChangeArrowheads="1"/>
          </p:cNvSpPr>
          <p:nvPr/>
        </p:nvSpPr>
        <p:spPr bwMode="auto">
          <a:xfrm>
            <a:off x="2547938" y="3549650"/>
            <a:ext cx="119062" cy="212725"/>
          </a:xfrm>
          <a:prstGeom prst="rect">
            <a:avLst/>
          </a:prstGeom>
          <a:solidFill>
            <a:schemeClr val="bg1"/>
          </a:solidFill>
          <a:ln w="9525">
            <a:noFill/>
            <a:miter lim="800000"/>
            <a:headEnd/>
            <a:tailEnd/>
          </a:ln>
          <a:effectLst/>
        </p:spPr>
        <p:txBody>
          <a:bodyPr wrap="none" anchor="ctr"/>
          <a:lstStyle/>
          <a:p>
            <a:endParaRPr lang="ja-JP" altLang="en-US"/>
          </a:p>
        </p:txBody>
      </p:sp>
      <p:sp>
        <p:nvSpPr>
          <p:cNvPr id="60450" name="Rectangle 34"/>
          <p:cNvSpPr>
            <a:spLocks noChangeArrowheads="1"/>
          </p:cNvSpPr>
          <p:nvPr/>
        </p:nvSpPr>
        <p:spPr bwMode="auto">
          <a:xfrm>
            <a:off x="5622925" y="2827338"/>
            <a:ext cx="109538" cy="163512"/>
          </a:xfrm>
          <a:prstGeom prst="rect">
            <a:avLst/>
          </a:prstGeom>
          <a:solidFill>
            <a:schemeClr val="bg1"/>
          </a:solidFill>
          <a:ln w="9525">
            <a:noFill/>
            <a:miter lim="800000"/>
            <a:headEnd/>
            <a:tailEnd/>
          </a:ln>
          <a:effectLst/>
        </p:spPr>
        <p:txBody>
          <a:bodyPr wrap="none" anchor="ctr"/>
          <a:lstStyle/>
          <a:p>
            <a:endParaRPr lang="ja-JP" altLang="en-US"/>
          </a:p>
        </p:txBody>
      </p:sp>
      <p:sp>
        <p:nvSpPr>
          <p:cNvPr id="60451" name="Rectangle 35"/>
          <p:cNvSpPr>
            <a:spLocks noChangeArrowheads="1"/>
          </p:cNvSpPr>
          <p:nvPr/>
        </p:nvSpPr>
        <p:spPr bwMode="auto">
          <a:xfrm>
            <a:off x="5289550" y="2943225"/>
            <a:ext cx="149225" cy="133350"/>
          </a:xfrm>
          <a:prstGeom prst="rect">
            <a:avLst/>
          </a:prstGeom>
          <a:solidFill>
            <a:schemeClr val="bg1"/>
          </a:solidFill>
          <a:ln w="9525">
            <a:noFill/>
            <a:miter lim="800000"/>
            <a:headEnd/>
            <a:tailEnd/>
          </a:ln>
          <a:effectLst/>
        </p:spPr>
        <p:txBody>
          <a:bodyPr wrap="none" anchor="ctr"/>
          <a:lstStyle/>
          <a:p>
            <a:endParaRPr lang="ja-JP" altLang="en-US"/>
          </a:p>
        </p:txBody>
      </p:sp>
      <p:sp>
        <p:nvSpPr>
          <p:cNvPr id="60452" name="Rectangle 36"/>
          <p:cNvSpPr>
            <a:spLocks noChangeArrowheads="1"/>
          </p:cNvSpPr>
          <p:nvPr/>
        </p:nvSpPr>
        <p:spPr bwMode="auto">
          <a:xfrm>
            <a:off x="4954588" y="3054350"/>
            <a:ext cx="149225" cy="182563"/>
          </a:xfrm>
          <a:prstGeom prst="rect">
            <a:avLst/>
          </a:prstGeom>
          <a:solidFill>
            <a:schemeClr val="bg1"/>
          </a:solidFill>
          <a:ln w="9525">
            <a:noFill/>
            <a:miter lim="800000"/>
            <a:headEnd/>
            <a:tailEnd/>
          </a:ln>
          <a:effectLst/>
        </p:spPr>
        <p:txBody>
          <a:bodyPr wrap="none" anchor="ctr"/>
          <a:lstStyle/>
          <a:p>
            <a:endParaRPr lang="ja-JP" altLang="en-US"/>
          </a:p>
        </p:txBody>
      </p:sp>
      <p:sp>
        <p:nvSpPr>
          <p:cNvPr id="60453" name="Rectangle 37"/>
          <p:cNvSpPr>
            <a:spLocks noChangeArrowheads="1"/>
          </p:cNvSpPr>
          <p:nvPr/>
        </p:nvSpPr>
        <p:spPr bwMode="auto">
          <a:xfrm>
            <a:off x="4081463" y="3783013"/>
            <a:ext cx="109537" cy="163512"/>
          </a:xfrm>
          <a:prstGeom prst="rect">
            <a:avLst/>
          </a:prstGeom>
          <a:solidFill>
            <a:schemeClr val="bg1"/>
          </a:solidFill>
          <a:ln w="9525">
            <a:noFill/>
            <a:miter lim="800000"/>
            <a:headEnd/>
            <a:tailEnd/>
          </a:ln>
          <a:effectLst/>
        </p:spPr>
        <p:txBody>
          <a:bodyPr wrap="none" anchor="ctr"/>
          <a:lstStyle/>
          <a:p>
            <a:endParaRPr lang="ja-JP" altLang="en-US"/>
          </a:p>
        </p:txBody>
      </p:sp>
      <p:sp>
        <p:nvSpPr>
          <p:cNvPr id="60454" name="Oval 38"/>
          <p:cNvSpPr>
            <a:spLocks noChangeArrowheads="1"/>
          </p:cNvSpPr>
          <p:nvPr/>
        </p:nvSpPr>
        <p:spPr bwMode="auto">
          <a:xfrm>
            <a:off x="3160713" y="3579813"/>
            <a:ext cx="200025" cy="168275"/>
          </a:xfrm>
          <a:prstGeom prst="ellipse">
            <a:avLst/>
          </a:prstGeom>
          <a:solidFill>
            <a:srgbClr val="FF5050"/>
          </a:solidFill>
          <a:ln w="9525">
            <a:solidFill>
              <a:srgbClr val="FF5050"/>
            </a:solidFill>
            <a:round/>
            <a:headEnd/>
            <a:tailEnd/>
          </a:ln>
          <a:effectLst/>
        </p:spPr>
        <p:txBody>
          <a:bodyPr wrap="none" anchor="ctr"/>
          <a:lstStyle/>
          <a:p>
            <a:endParaRPr lang="ja-JP" altLang="en-US"/>
          </a:p>
        </p:txBody>
      </p:sp>
      <p:sp>
        <p:nvSpPr>
          <p:cNvPr id="60455" name="Oval 39"/>
          <p:cNvSpPr>
            <a:spLocks noChangeArrowheads="1"/>
          </p:cNvSpPr>
          <p:nvPr/>
        </p:nvSpPr>
        <p:spPr bwMode="auto">
          <a:xfrm>
            <a:off x="4154488" y="3749675"/>
            <a:ext cx="188912" cy="158750"/>
          </a:xfrm>
          <a:prstGeom prst="ellipse">
            <a:avLst/>
          </a:prstGeom>
          <a:solidFill>
            <a:srgbClr val="FF5050"/>
          </a:solidFill>
          <a:ln w="9525">
            <a:solidFill>
              <a:srgbClr val="FF5050"/>
            </a:solidFill>
            <a:round/>
            <a:headEnd/>
            <a:tailEnd/>
          </a:ln>
          <a:effectLst/>
        </p:spPr>
        <p:txBody>
          <a:bodyPr wrap="none" anchor="ctr"/>
          <a:lstStyle/>
          <a:p>
            <a:endParaRPr lang="ja-JP" altLang="en-US"/>
          </a:p>
        </p:txBody>
      </p:sp>
      <p:sp>
        <p:nvSpPr>
          <p:cNvPr id="60456" name="Text Box 40"/>
          <p:cNvSpPr txBox="1">
            <a:spLocks noChangeArrowheads="1"/>
          </p:cNvSpPr>
          <p:nvPr/>
        </p:nvSpPr>
        <p:spPr bwMode="auto">
          <a:xfrm>
            <a:off x="6010275" y="2992438"/>
            <a:ext cx="2435225" cy="366712"/>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FF0000"/>
                </a:solidFill>
                <a:ea typeface="HG丸ｺﾞｼｯｸM-PRO" pitchFamily="50" charset="-128"/>
              </a:rPr>
              <a:t>総費用、割引購入</a:t>
            </a:r>
          </a:p>
        </p:txBody>
      </p:sp>
      <p:sp>
        <p:nvSpPr>
          <p:cNvPr id="60457" name="AutoShape 41"/>
          <p:cNvSpPr>
            <a:spLocks noChangeArrowheads="1"/>
          </p:cNvSpPr>
          <p:nvPr/>
        </p:nvSpPr>
        <p:spPr bwMode="auto">
          <a:xfrm>
            <a:off x="4279900" y="5605463"/>
            <a:ext cx="255588" cy="357187"/>
          </a:xfrm>
          <a:prstGeom prst="rightArrow">
            <a:avLst>
              <a:gd name="adj1" fmla="val 50000"/>
              <a:gd name="adj2" fmla="val 25000"/>
            </a:avLst>
          </a:prstGeom>
          <a:solidFill>
            <a:srgbClr val="FF0000"/>
          </a:solidFill>
          <a:ln w="9525" algn="ctr">
            <a:solidFill>
              <a:schemeClr val="tx1"/>
            </a:solidFill>
            <a:miter lim="800000"/>
            <a:headEnd/>
            <a:tailEnd/>
          </a:ln>
          <a:effectLst/>
        </p:spPr>
        <p:txBody>
          <a:bodyPr wrap="none" anchor="ctr"/>
          <a:lstStyle/>
          <a:p>
            <a:endParaRPr lang="ja-JP" altLang="en-US"/>
          </a:p>
        </p:txBody>
      </p:sp>
      <p:sp>
        <p:nvSpPr>
          <p:cNvPr id="60458" name="Text Box 42"/>
          <p:cNvSpPr txBox="1">
            <a:spLocks noChangeArrowheads="1"/>
          </p:cNvSpPr>
          <p:nvPr/>
        </p:nvSpPr>
        <p:spPr bwMode="auto">
          <a:xfrm>
            <a:off x="4711700" y="5634038"/>
            <a:ext cx="1192213" cy="366712"/>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FF0000"/>
                </a:solidFill>
                <a:ea typeface="HG丸ｺﾞｼｯｸM-PRO" pitchFamily="50" charset="-128"/>
              </a:rPr>
              <a:t>割引購入</a:t>
            </a:r>
          </a:p>
        </p:txBody>
      </p:sp>
      <p:sp>
        <p:nvSpPr>
          <p:cNvPr id="60459" name="Rectangle 43"/>
          <p:cNvSpPr>
            <a:spLocks noChangeArrowheads="1"/>
          </p:cNvSpPr>
          <p:nvPr/>
        </p:nvSpPr>
        <p:spPr bwMode="auto">
          <a:xfrm>
            <a:off x="4640263" y="3192463"/>
            <a:ext cx="149225" cy="182562"/>
          </a:xfrm>
          <a:prstGeom prst="rect">
            <a:avLst/>
          </a:prstGeom>
          <a:solidFill>
            <a:schemeClr val="bg1"/>
          </a:solidFill>
          <a:ln w="9525">
            <a:noFill/>
            <a:miter lim="800000"/>
            <a:headEnd/>
            <a:tailEnd/>
          </a:ln>
          <a:effectLst/>
        </p:spPr>
        <p:txBody>
          <a:bodyPr wrap="none" anchor="ctr"/>
          <a:lstStyle/>
          <a:p>
            <a:endParaRPr lang="ja-JP" altLang="en-US"/>
          </a:p>
        </p:txBody>
      </p:sp>
      <p:sp>
        <p:nvSpPr>
          <p:cNvPr id="60438" name="AutoShape 22"/>
          <p:cNvSpPr>
            <a:spLocks noChangeArrowheads="1"/>
          </p:cNvSpPr>
          <p:nvPr/>
        </p:nvSpPr>
        <p:spPr bwMode="auto">
          <a:xfrm rot="-1222092">
            <a:off x="4684713" y="3251200"/>
            <a:ext cx="419100" cy="274638"/>
          </a:xfrm>
          <a:prstGeom prst="downArrow">
            <a:avLst>
              <a:gd name="adj1" fmla="val 50000"/>
              <a:gd name="adj2" fmla="val 25000"/>
            </a:avLst>
          </a:prstGeom>
          <a:solidFill>
            <a:srgbClr val="FF5050"/>
          </a:solidFill>
          <a:ln w="9525">
            <a:solidFill>
              <a:schemeClr val="tx1"/>
            </a:solidFill>
            <a:miter lim="800000"/>
            <a:headEnd/>
            <a:tailEnd/>
          </a:ln>
          <a:effectLst/>
        </p:spPr>
        <p:txBody>
          <a:bodyPr vert="eaVert" wrap="none" anchor="ctr"/>
          <a:lstStyle/>
          <a:p>
            <a:endParaRPr lang="ja-JP" altLang="en-US"/>
          </a:p>
        </p:txBody>
      </p:sp>
    </p:spTree>
    <p:extLst>
      <p:ext uri="{BB962C8B-B14F-4D97-AF65-F5344CB8AC3E}">
        <p14:creationId xmlns:p14="http://schemas.microsoft.com/office/powerpoint/2010/main" val="6496437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685800" y="2098429"/>
            <a:ext cx="7772400" cy="2543909"/>
          </a:xfrm>
        </p:spPr>
        <p:txBody>
          <a:bodyPr/>
          <a:lstStyle/>
          <a:p>
            <a:pPr>
              <a:lnSpc>
                <a:spcPct val="200000"/>
              </a:lnSpc>
            </a:pPr>
            <a:r>
              <a:rPr lang="ja-JP" altLang="en-US" dirty="0"/>
              <a:t>定期発注方式と定量発注</a:t>
            </a:r>
            <a:r>
              <a:rPr lang="ja-JP" altLang="en-US" dirty="0" smtClean="0"/>
              <a:t>方式</a:t>
            </a:r>
            <a:r>
              <a:rPr lang="en-US" altLang="ja-JP" dirty="0" smtClean="0"/>
              <a:t/>
            </a:r>
            <a:br>
              <a:rPr lang="en-US" altLang="ja-JP" dirty="0" smtClean="0"/>
            </a:br>
            <a:r>
              <a:rPr lang="ja-JP" altLang="en-US" dirty="0" smtClean="0"/>
              <a:t>需要が確率変動する場合</a:t>
            </a:r>
            <a:endParaRPr lang="ja-JP" altLang="en-US" dirty="0"/>
          </a:p>
        </p:txBody>
      </p:sp>
      <p:sp>
        <p:nvSpPr>
          <p:cNvPr id="54275" name="Rectangle 3"/>
          <p:cNvSpPr>
            <a:spLocks noGrp="1" noChangeArrowheads="1"/>
          </p:cNvSpPr>
          <p:nvPr>
            <p:ph type="subTitle" idx="1"/>
          </p:nvPr>
        </p:nvSpPr>
        <p:spPr/>
        <p:txBody>
          <a:bodyPr/>
          <a:lstStyle/>
          <a:p>
            <a:r>
              <a:rPr lang="ja-JP" altLang="en-US"/>
              <a:t>　</a:t>
            </a:r>
          </a:p>
        </p:txBody>
      </p:sp>
    </p:spTree>
    <p:extLst>
      <p:ext uri="{BB962C8B-B14F-4D97-AF65-F5344CB8AC3E}">
        <p14:creationId xmlns:p14="http://schemas.microsoft.com/office/powerpoint/2010/main" val="7165718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89378584-2663-4A53-AC5C-0FEDD2417BDB}" type="slidenum">
              <a:rPr lang="en-US" altLang="ja-JP"/>
              <a:pPr/>
              <a:t>54</a:t>
            </a:fld>
            <a:endParaRPr lang="en-US" altLang="ja-JP"/>
          </a:p>
        </p:txBody>
      </p:sp>
      <p:sp>
        <p:nvSpPr>
          <p:cNvPr id="178178" name="Rectangle 2"/>
          <p:cNvSpPr>
            <a:spLocks noGrp="1" noChangeArrowheads="1"/>
          </p:cNvSpPr>
          <p:nvPr>
            <p:ph type="title"/>
          </p:nvPr>
        </p:nvSpPr>
        <p:spPr/>
        <p:txBody>
          <a:bodyPr/>
          <a:lstStyle/>
          <a:p>
            <a:r>
              <a:rPr lang="ja-JP" altLang="en-US"/>
              <a:t>需要変動を考慮した発注方式</a:t>
            </a:r>
          </a:p>
        </p:txBody>
      </p:sp>
      <p:sp>
        <p:nvSpPr>
          <p:cNvPr id="178179" name="Rectangle 3"/>
          <p:cNvSpPr>
            <a:spLocks noGrp="1" noChangeArrowheads="1"/>
          </p:cNvSpPr>
          <p:nvPr>
            <p:ph type="body" idx="1"/>
          </p:nvPr>
        </p:nvSpPr>
        <p:spPr>
          <a:xfrm>
            <a:off x="466725" y="1485900"/>
            <a:ext cx="8426450" cy="4768850"/>
          </a:xfrm>
        </p:spPr>
        <p:txBody>
          <a:bodyPr/>
          <a:lstStyle/>
          <a:p>
            <a:r>
              <a:rPr lang="ja-JP" altLang="en-US" dirty="0"/>
              <a:t>なくなりそうになったら発注 </a:t>
            </a:r>
            <a:r>
              <a:rPr lang="en-US" altLang="ja-JP" dirty="0">
                <a:latin typeface="Times New Roman"/>
              </a:rPr>
              <a:t>…</a:t>
            </a:r>
            <a:r>
              <a:rPr lang="en-US" altLang="ja-JP" dirty="0"/>
              <a:t> </a:t>
            </a:r>
            <a:r>
              <a:rPr lang="ja-JP" altLang="en-US" dirty="0">
                <a:solidFill>
                  <a:srgbClr val="FF0000"/>
                </a:solidFill>
              </a:rPr>
              <a:t>定量発注</a:t>
            </a:r>
          </a:p>
          <a:p>
            <a:pPr lvl="1"/>
            <a:r>
              <a:rPr lang="ja-JP" altLang="en-US" dirty="0"/>
              <a:t>ずぼらな管理</a:t>
            </a:r>
          </a:p>
          <a:p>
            <a:pPr lvl="1"/>
            <a:r>
              <a:rPr lang="ja-JP" altLang="en-US" dirty="0"/>
              <a:t>現場に任せておけばよい？</a:t>
            </a:r>
          </a:p>
          <a:p>
            <a:pPr lvl="1"/>
            <a:r>
              <a:rPr lang="ja-JP" altLang="en-US" dirty="0"/>
              <a:t>需要予測ができないとき、変動に対応しやすい</a:t>
            </a:r>
          </a:p>
          <a:p>
            <a:r>
              <a:rPr lang="ja-JP" altLang="en-US" dirty="0"/>
              <a:t>定期的に発注 </a:t>
            </a:r>
            <a:r>
              <a:rPr lang="en-US" altLang="ja-JP" dirty="0">
                <a:latin typeface="Times New Roman"/>
              </a:rPr>
              <a:t>…</a:t>
            </a:r>
            <a:r>
              <a:rPr lang="en-US" altLang="ja-JP" dirty="0"/>
              <a:t> </a:t>
            </a:r>
            <a:r>
              <a:rPr lang="ja-JP" altLang="en-US" dirty="0">
                <a:solidFill>
                  <a:srgbClr val="FF0000"/>
                </a:solidFill>
              </a:rPr>
              <a:t>定期発注</a:t>
            </a:r>
          </a:p>
          <a:p>
            <a:pPr lvl="1"/>
            <a:r>
              <a:rPr lang="ja-JP" altLang="en-US" dirty="0"/>
              <a:t>ルーティン化できる</a:t>
            </a:r>
          </a:p>
          <a:p>
            <a:pPr lvl="1"/>
            <a:r>
              <a:rPr lang="ja-JP" altLang="en-US" dirty="0"/>
              <a:t>管理部門が主導権</a:t>
            </a:r>
          </a:p>
          <a:p>
            <a:pPr lvl="1"/>
            <a:r>
              <a:rPr lang="ja-JP" altLang="en-US" dirty="0"/>
              <a:t>需要変動が予測できれば、予測に応じた発注が可能	</a:t>
            </a:r>
          </a:p>
        </p:txBody>
      </p:sp>
      <p:sp>
        <p:nvSpPr>
          <p:cNvPr id="7" name="テキスト ボックス 6"/>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207</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8590676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スライド番号プレースホルダ 5"/>
          <p:cNvSpPr>
            <a:spLocks noGrp="1"/>
          </p:cNvSpPr>
          <p:nvPr>
            <p:ph type="sldNum" sz="quarter" idx="12"/>
          </p:nvPr>
        </p:nvSpPr>
        <p:spPr/>
        <p:txBody>
          <a:bodyPr/>
          <a:lstStyle/>
          <a:p>
            <a:fld id="{14857D04-FC29-4629-9822-FE31A917136D}" type="slidenum">
              <a:rPr lang="en-US" altLang="ja-JP"/>
              <a:pPr/>
              <a:t>55</a:t>
            </a:fld>
            <a:endParaRPr lang="en-US" altLang="ja-JP"/>
          </a:p>
        </p:txBody>
      </p:sp>
      <p:sp>
        <p:nvSpPr>
          <p:cNvPr id="180226" name="Rectangle 2"/>
          <p:cNvSpPr>
            <a:spLocks noGrp="1" noChangeArrowheads="1"/>
          </p:cNvSpPr>
          <p:nvPr>
            <p:ph type="title"/>
          </p:nvPr>
        </p:nvSpPr>
        <p:spPr/>
        <p:txBody>
          <a:bodyPr/>
          <a:lstStyle/>
          <a:p>
            <a:r>
              <a:rPr lang="ja-JP" altLang="en-US"/>
              <a:t>リードタイム</a:t>
            </a:r>
          </a:p>
        </p:txBody>
      </p:sp>
      <p:sp>
        <p:nvSpPr>
          <p:cNvPr id="180227" name="Rectangle 3"/>
          <p:cNvSpPr>
            <a:spLocks noGrp="1" noChangeArrowheads="1"/>
          </p:cNvSpPr>
          <p:nvPr>
            <p:ph type="body" idx="1"/>
          </p:nvPr>
        </p:nvSpPr>
        <p:spPr/>
        <p:txBody>
          <a:bodyPr/>
          <a:lstStyle/>
          <a:p>
            <a:r>
              <a:rPr lang="ja-JP" altLang="en-US"/>
              <a:t>発注してから納入されるまでの時間</a:t>
            </a:r>
          </a:p>
          <a:p>
            <a:r>
              <a:rPr lang="ja-JP" altLang="en-US"/>
              <a:t>納入までに</a:t>
            </a:r>
            <a:r>
              <a:rPr lang="ja-JP" altLang="en-US">
                <a:solidFill>
                  <a:srgbClr val="FF0000"/>
                </a:solidFill>
              </a:rPr>
              <a:t>品切れ</a:t>
            </a:r>
            <a:r>
              <a:rPr lang="ja-JP" altLang="en-US"/>
              <a:t>を起こさないようにするためには？</a:t>
            </a:r>
          </a:p>
          <a:p>
            <a:pPr lvl="1"/>
            <a:r>
              <a:rPr lang="ja-JP" altLang="en-US"/>
              <a:t>少し多めに在庫を持つ（</a:t>
            </a:r>
            <a:r>
              <a:rPr lang="ja-JP" altLang="en-US">
                <a:solidFill>
                  <a:srgbClr val="00CC00"/>
                </a:solidFill>
              </a:rPr>
              <a:t>安全在庫</a:t>
            </a:r>
            <a:r>
              <a:rPr lang="ja-JP" altLang="en-US"/>
              <a:t>）</a:t>
            </a:r>
          </a:p>
          <a:p>
            <a:pPr lvl="1"/>
            <a:r>
              <a:rPr lang="ja-JP" altLang="en-US"/>
              <a:t>あるいは、少し早めに発注する（</a:t>
            </a:r>
            <a:r>
              <a:rPr lang="ja-JP" altLang="en-US">
                <a:solidFill>
                  <a:srgbClr val="FF9900"/>
                </a:solidFill>
              </a:rPr>
              <a:t>発注点</a:t>
            </a:r>
            <a:r>
              <a:rPr lang="ja-JP" altLang="en-US"/>
              <a:t>）</a:t>
            </a:r>
          </a:p>
          <a:p>
            <a:pPr lvl="1"/>
            <a:endParaRPr lang="ja-JP" altLang="en-US"/>
          </a:p>
          <a:p>
            <a:pPr lvl="1"/>
            <a:endParaRPr lang="en-US" altLang="ja-JP"/>
          </a:p>
        </p:txBody>
      </p:sp>
      <p:sp>
        <p:nvSpPr>
          <p:cNvPr id="180228" name="Line 4"/>
          <p:cNvSpPr>
            <a:spLocks noChangeShapeType="1"/>
          </p:cNvSpPr>
          <p:nvPr/>
        </p:nvSpPr>
        <p:spPr bwMode="auto">
          <a:xfrm>
            <a:off x="2201863" y="5626100"/>
            <a:ext cx="5067300" cy="0"/>
          </a:xfrm>
          <a:prstGeom prst="line">
            <a:avLst/>
          </a:prstGeom>
          <a:noFill/>
          <a:ln w="19050">
            <a:solidFill>
              <a:schemeClr val="tx1"/>
            </a:solidFill>
            <a:round/>
            <a:headEnd/>
            <a:tailEnd type="triangle" w="med" len="med"/>
          </a:ln>
          <a:effectLst/>
        </p:spPr>
        <p:txBody>
          <a:bodyPr/>
          <a:lstStyle/>
          <a:p>
            <a:endParaRPr lang="ja-JP" altLang="en-US"/>
          </a:p>
        </p:txBody>
      </p:sp>
      <p:sp>
        <p:nvSpPr>
          <p:cNvPr id="180229" name="Line 5"/>
          <p:cNvSpPr>
            <a:spLocks noChangeShapeType="1"/>
          </p:cNvSpPr>
          <p:nvPr/>
        </p:nvSpPr>
        <p:spPr bwMode="auto">
          <a:xfrm flipV="1">
            <a:off x="2203450" y="3927475"/>
            <a:ext cx="0" cy="2214563"/>
          </a:xfrm>
          <a:prstGeom prst="line">
            <a:avLst/>
          </a:prstGeom>
          <a:noFill/>
          <a:ln w="19050">
            <a:solidFill>
              <a:schemeClr val="tx1"/>
            </a:solidFill>
            <a:round/>
            <a:headEnd/>
            <a:tailEnd type="triangle" w="med" len="med"/>
          </a:ln>
          <a:effectLst/>
        </p:spPr>
        <p:txBody>
          <a:bodyPr/>
          <a:lstStyle/>
          <a:p>
            <a:endParaRPr lang="ja-JP" altLang="en-US"/>
          </a:p>
        </p:txBody>
      </p:sp>
      <p:sp>
        <p:nvSpPr>
          <p:cNvPr id="180231" name="Text Box 7"/>
          <p:cNvSpPr txBox="1">
            <a:spLocks noChangeArrowheads="1"/>
          </p:cNvSpPr>
          <p:nvPr/>
        </p:nvSpPr>
        <p:spPr bwMode="auto">
          <a:xfrm>
            <a:off x="2697163" y="5719763"/>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発注</a:t>
            </a:r>
          </a:p>
        </p:txBody>
      </p:sp>
      <p:sp>
        <p:nvSpPr>
          <p:cNvPr id="180232" name="Text Box 8"/>
          <p:cNvSpPr txBox="1">
            <a:spLocks noChangeArrowheads="1"/>
          </p:cNvSpPr>
          <p:nvPr/>
        </p:nvSpPr>
        <p:spPr bwMode="auto">
          <a:xfrm>
            <a:off x="5803900" y="5707063"/>
            <a:ext cx="903288"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納入</a:t>
            </a:r>
          </a:p>
        </p:txBody>
      </p:sp>
      <p:sp>
        <p:nvSpPr>
          <p:cNvPr id="180236" name="Freeform 12"/>
          <p:cNvSpPr>
            <a:spLocks/>
          </p:cNvSpPr>
          <p:nvPr/>
        </p:nvSpPr>
        <p:spPr bwMode="auto">
          <a:xfrm>
            <a:off x="2519363" y="3963988"/>
            <a:ext cx="585787" cy="433387"/>
          </a:xfrm>
          <a:custGeom>
            <a:avLst/>
            <a:gdLst/>
            <a:ahLst/>
            <a:cxnLst>
              <a:cxn ang="0">
                <a:pos x="0" y="0"/>
              </a:cxn>
              <a:cxn ang="0">
                <a:pos x="140" y="169"/>
              </a:cxn>
              <a:cxn ang="0">
                <a:pos x="369" y="273"/>
              </a:cxn>
            </a:cxnLst>
            <a:rect l="0" t="0" r="r" b="b"/>
            <a:pathLst>
              <a:path w="369" h="273">
                <a:moveTo>
                  <a:pt x="0" y="0"/>
                </a:moveTo>
                <a:cubicBezTo>
                  <a:pt x="39" y="62"/>
                  <a:pt x="79" y="124"/>
                  <a:pt x="140" y="169"/>
                </a:cubicBezTo>
                <a:cubicBezTo>
                  <a:pt x="201" y="214"/>
                  <a:pt x="331" y="257"/>
                  <a:pt x="369" y="273"/>
                </a:cubicBez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180237" name="Line 13"/>
          <p:cNvSpPr>
            <a:spLocks noChangeShapeType="1"/>
          </p:cNvSpPr>
          <p:nvPr/>
        </p:nvSpPr>
        <p:spPr bwMode="auto">
          <a:xfrm>
            <a:off x="3130550" y="4406900"/>
            <a:ext cx="3070225" cy="796925"/>
          </a:xfrm>
          <a:prstGeom prst="line">
            <a:avLst/>
          </a:prstGeom>
          <a:noFill/>
          <a:ln w="19050">
            <a:solidFill>
              <a:srgbClr val="0000CC"/>
            </a:solidFill>
            <a:prstDash val="dash"/>
            <a:round/>
            <a:headEnd/>
            <a:tailEnd/>
          </a:ln>
          <a:effectLst/>
        </p:spPr>
        <p:txBody>
          <a:bodyPr/>
          <a:lstStyle/>
          <a:p>
            <a:endParaRPr lang="ja-JP" altLang="en-US"/>
          </a:p>
        </p:txBody>
      </p:sp>
      <p:sp>
        <p:nvSpPr>
          <p:cNvPr id="180238" name="Text Box 14"/>
          <p:cNvSpPr txBox="1">
            <a:spLocks noChangeArrowheads="1"/>
          </p:cNvSpPr>
          <p:nvPr/>
        </p:nvSpPr>
        <p:spPr bwMode="auto">
          <a:xfrm>
            <a:off x="6672263" y="4159250"/>
            <a:ext cx="2041525" cy="604838"/>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600" b="1">
                <a:solidFill>
                  <a:srgbClr val="0000CC"/>
                </a:solidFill>
                <a:ea typeface="HG丸ｺﾞｼｯｸM-PRO" pitchFamily="50" charset="-128"/>
              </a:rPr>
              <a:t>リードタイム中の</a:t>
            </a:r>
          </a:p>
          <a:p>
            <a:pPr>
              <a:lnSpc>
                <a:spcPct val="95000"/>
              </a:lnSpc>
              <a:spcBef>
                <a:spcPct val="20000"/>
              </a:spcBef>
            </a:pPr>
            <a:r>
              <a:rPr lang="ja-JP" altLang="en-US" sz="1600" b="1">
                <a:solidFill>
                  <a:srgbClr val="0000CC"/>
                </a:solidFill>
                <a:ea typeface="HG丸ｺﾞｼｯｸM-PRO" pitchFamily="50" charset="-128"/>
              </a:rPr>
              <a:t>予想平均需要</a:t>
            </a:r>
          </a:p>
        </p:txBody>
      </p:sp>
      <p:sp>
        <p:nvSpPr>
          <p:cNvPr id="180239" name="Line 15"/>
          <p:cNvSpPr>
            <a:spLocks noChangeShapeType="1"/>
          </p:cNvSpPr>
          <p:nvPr/>
        </p:nvSpPr>
        <p:spPr bwMode="auto">
          <a:xfrm flipV="1">
            <a:off x="3127375" y="4384675"/>
            <a:ext cx="0" cy="1417638"/>
          </a:xfrm>
          <a:prstGeom prst="line">
            <a:avLst/>
          </a:prstGeom>
          <a:noFill/>
          <a:ln w="9525">
            <a:solidFill>
              <a:schemeClr val="tx1"/>
            </a:solidFill>
            <a:prstDash val="dash"/>
            <a:round/>
            <a:headEnd/>
            <a:tailEnd/>
          </a:ln>
          <a:effectLst/>
        </p:spPr>
        <p:txBody>
          <a:bodyPr/>
          <a:lstStyle/>
          <a:p>
            <a:endParaRPr lang="ja-JP" altLang="en-US"/>
          </a:p>
        </p:txBody>
      </p:sp>
      <p:sp>
        <p:nvSpPr>
          <p:cNvPr id="180240" name="Line 16"/>
          <p:cNvSpPr>
            <a:spLocks noChangeShapeType="1"/>
          </p:cNvSpPr>
          <p:nvPr/>
        </p:nvSpPr>
        <p:spPr bwMode="auto">
          <a:xfrm flipV="1">
            <a:off x="6211888" y="4713288"/>
            <a:ext cx="0" cy="1019175"/>
          </a:xfrm>
          <a:prstGeom prst="line">
            <a:avLst/>
          </a:prstGeom>
          <a:noFill/>
          <a:ln w="9525">
            <a:solidFill>
              <a:schemeClr val="tx1"/>
            </a:solidFill>
            <a:prstDash val="dash"/>
            <a:round/>
            <a:headEnd/>
            <a:tailEnd/>
          </a:ln>
          <a:effectLst/>
        </p:spPr>
        <p:txBody>
          <a:bodyPr/>
          <a:lstStyle/>
          <a:p>
            <a:endParaRPr lang="ja-JP" altLang="en-US"/>
          </a:p>
        </p:txBody>
      </p:sp>
      <p:sp>
        <p:nvSpPr>
          <p:cNvPr id="180241" name="Line 17"/>
          <p:cNvSpPr>
            <a:spLocks noChangeShapeType="1"/>
          </p:cNvSpPr>
          <p:nvPr/>
        </p:nvSpPr>
        <p:spPr bwMode="auto">
          <a:xfrm>
            <a:off x="3128963" y="4395788"/>
            <a:ext cx="3084512" cy="1195387"/>
          </a:xfrm>
          <a:prstGeom prst="line">
            <a:avLst/>
          </a:prstGeom>
          <a:noFill/>
          <a:ln w="28575">
            <a:solidFill>
              <a:srgbClr val="FF0000"/>
            </a:solidFill>
            <a:prstDash val="lgDash"/>
            <a:round/>
            <a:headEnd/>
            <a:tailEnd/>
          </a:ln>
          <a:effectLst/>
        </p:spPr>
        <p:txBody>
          <a:bodyPr/>
          <a:lstStyle/>
          <a:p>
            <a:endParaRPr lang="ja-JP" altLang="en-US"/>
          </a:p>
        </p:txBody>
      </p:sp>
      <p:sp>
        <p:nvSpPr>
          <p:cNvPr id="180242" name="Line 18"/>
          <p:cNvSpPr>
            <a:spLocks noChangeShapeType="1"/>
          </p:cNvSpPr>
          <p:nvPr/>
        </p:nvSpPr>
        <p:spPr bwMode="auto">
          <a:xfrm flipH="1">
            <a:off x="2179638" y="5227638"/>
            <a:ext cx="4021137" cy="0"/>
          </a:xfrm>
          <a:prstGeom prst="line">
            <a:avLst/>
          </a:prstGeom>
          <a:noFill/>
          <a:ln w="9525">
            <a:solidFill>
              <a:schemeClr val="tx1"/>
            </a:solidFill>
            <a:prstDash val="dash"/>
            <a:round/>
            <a:headEnd/>
            <a:tailEnd/>
          </a:ln>
          <a:effectLst/>
        </p:spPr>
        <p:txBody>
          <a:bodyPr/>
          <a:lstStyle/>
          <a:p>
            <a:endParaRPr lang="ja-JP" altLang="en-US"/>
          </a:p>
        </p:txBody>
      </p:sp>
      <p:sp>
        <p:nvSpPr>
          <p:cNvPr id="180244" name="Line 20"/>
          <p:cNvSpPr>
            <a:spLocks noChangeShapeType="1"/>
          </p:cNvSpPr>
          <p:nvPr/>
        </p:nvSpPr>
        <p:spPr bwMode="auto">
          <a:xfrm flipH="1">
            <a:off x="6281738" y="5122863"/>
            <a:ext cx="646112" cy="433387"/>
          </a:xfrm>
          <a:prstGeom prst="line">
            <a:avLst/>
          </a:prstGeom>
          <a:noFill/>
          <a:ln w="9525">
            <a:solidFill>
              <a:srgbClr val="FF0000"/>
            </a:solidFill>
            <a:round/>
            <a:headEnd/>
            <a:tailEnd type="triangle" w="med" len="med"/>
          </a:ln>
          <a:effectLst/>
        </p:spPr>
        <p:txBody>
          <a:bodyPr/>
          <a:lstStyle/>
          <a:p>
            <a:endParaRPr lang="ja-JP" altLang="en-US"/>
          </a:p>
        </p:txBody>
      </p:sp>
      <p:sp>
        <p:nvSpPr>
          <p:cNvPr id="180245" name="Line 21"/>
          <p:cNvSpPr>
            <a:spLocks noChangeShapeType="1"/>
          </p:cNvSpPr>
          <p:nvPr/>
        </p:nvSpPr>
        <p:spPr bwMode="auto">
          <a:xfrm flipH="1">
            <a:off x="6257925" y="4422775"/>
            <a:ext cx="563563" cy="760413"/>
          </a:xfrm>
          <a:prstGeom prst="line">
            <a:avLst/>
          </a:prstGeom>
          <a:noFill/>
          <a:ln w="9525">
            <a:solidFill>
              <a:srgbClr val="0000CC"/>
            </a:solidFill>
            <a:round/>
            <a:headEnd/>
            <a:tailEnd type="triangle" w="med" len="med"/>
          </a:ln>
          <a:effectLst/>
        </p:spPr>
        <p:txBody>
          <a:bodyPr/>
          <a:lstStyle/>
          <a:p>
            <a:endParaRPr lang="ja-JP" altLang="en-US"/>
          </a:p>
        </p:txBody>
      </p:sp>
      <p:sp>
        <p:nvSpPr>
          <p:cNvPr id="180246" name="Text Box 22"/>
          <p:cNvSpPr txBox="1">
            <a:spLocks noChangeArrowheads="1"/>
          </p:cNvSpPr>
          <p:nvPr/>
        </p:nvSpPr>
        <p:spPr bwMode="auto">
          <a:xfrm>
            <a:off x="882650" y="5259388"/>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CC00"/>
                </a:solidFill>
                <a:ea typeface="HG丸ｺﾞｼｯｸM-PRO" pitchFamily="50" charset="-128"/>
              </a:rPr>
              <a:t>安全在庫量</a:t>
            </a:r>
          </a:p>
        </p:txBody>
      </p:sp>
      <p:sp>
        <p:nvSpPr>
          <p:cNvPr id="180247" name="AutoShape 23"/>
          <p:cNvSpPr>
            <a:spLocks noChangeArrowheads="1"/>
          </p:cNvSpPr>
          <p:nvPr/>
        </p:nvSpPr>
        <p:spPr bwMode="auto">
          <a:xfrm>
            <a:off x="2497138" y="5227638"/>
            <a:ext cx="363537" cy="376237"/>
          </a:xfrm>
          <a:prstGeom prst="upDownArrow">
            <a:avLst>
              <a:gd name="adj1" fmla="val 50000"/>
              <a:gd name="adj2" fmla="val 20699"/>
            </a:avLst>
          </a:prstGeom>
          <a:solidFill>
            <a:srgbClr val="FF0000"/>
          </a:solidFill>
          <a:ln w="9525" algn="ctr">
            <a:solidFill>
              <a:schemeClr val="tx1"/>
            </a:solidFill>
            <a:miter lim="800000"/>
            <a:headEnd/>
            <a:tailEnd/>
          </a:ln>
          <a:effectLst/>
        </p:spPr>
        <p:txBody>
          <a:bodyPr wrap="none" anchor="ctr"/>
          <a:lstStyle/>
          <a:p>
            <a:endParaRPr lang="ja-JP" altLang="en-US"/>
          </a:p>
        </p:txBody>
      </p:sp>
      <p:sp>
        <p:nvSpPr>
          <p:cNvPr id="180248" name="Line 24"/>
          <p:cNvSpPr>
            <a:spLocks noChangeShapeType="1"/>
          </p:cNvSpPr>
          <p:nvPr/>
        </p:nvSpPr>
        <p:spPr bwMode="auto">
          <a:xfrm flipH="1">
            <a:off x="2190750" y="4395788"/>
            <a:ext cx="925513" cy="0"/>
          </a:xfrm>
          <a:prstGeom prst="line">
            <a:avLst/>
          </a:prstGeom>
          <a:noFill/>
          <a:ln w="9525">
            <a:solidFill>
              <a:schemeClr val="tx1"/>
            </a:solidFill>
            <a:prstDash val="dash"/>
            <a:round/>
            <a:headEnd/>
            <a:tailEnd/>
          </a:ln>
          <a:effectLst/>
        </p:spPr>
        <p:txBody>
          <a:bodyPr/>
          <a:lstStyle/>
          <a:p>
            <a:endParaRPr lang="ja-JP" altLang="en-US"/>
          </a:p>
        </p:txBody>
      </p:sp>
      <p:sp>
        <p:nvSpPr>
          <p:cNvPr id="180249" name="Text Box 25"/>
          <p:cNvSpPr txBox="1">
            <a:spLocks noChangeArrowheads="1"/>
          </p:cNvSpPr>
          <p:nvPr/>
        </p:nvSpPr>
        <p:spPr bwMode="auto">
          <a:xfrm>
            <a:off x="847725" y="4251325"/>
            <a:ext cx="1243013" cy="336550"/>
          </a:xfrm>
          <a:prstGeom prst="rect">
            <a:avLst/>
          </a:prstGeom>
          <a:noFill/>
          <a:ln w="9525" algn="ctr">
            <a:noFill/>
            <a:prstDash val="dash"/>
            <a:miter lim="800000"/>
            <a:headEnd/>
            <a:tailEnd/>
          </a:ln>
          <a:effectLst/>
        </p:spPr>
        <p:txBody>
          <a:bodyPr>
            <a:spAutoFit/>
          </a:bodyPr>
          <a:lstStyle/>
          <a:p>
            <a:pPr>
              <a:spcBef>
                <a:spcPct val="50000"/>
              </a:spcBef>
            </a:pPr>
            <a:endParaRPr lang="ja-JP" altLang="ja-JP" sz="1600" b="1">
              <a:solidFill>
                <a:srgbClr val="FF0000"/>
              </a:solidFill>
              <a:ea typeface="HG丸ｺﾞｼｯｸM-PRO" pitchFamily="50" charset="-128"/>
            </a:endParaRPr>
          </a:p>
        </p:txBody>
      </p:sp>
      <p:sp>
        <p:nvSpPr>
          <p:cNvPr id="180250" name="Text Box 26"/>
          <p:cNvSpPr txBox="1">
            <a:spLocks noChangeArrowheads="1"/>
          </p:cNvSpPr>
          <p:nvPr/>
        </p:nvSpPr>
        <p:spPr bwMode="auto">
          <a:xfrm>
            <a:off x="1069975" y="4227513"/>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FF9900"/>
                </a:solidFill>
                <a:ea typeface="HG丸ｺﾞｼｯｸM-PRO" pitchFamily="50" charset="-128"/>
              </a:rPr>
              <a:t>発注点</a:t>
            </a:r>
          </a:p>
        </p:txBody>
      </p:sp>
      <p:sp>
        <p:nvSpPr>
          <p:cNvPr id="180252" name="Text Box 28"/>
          <p:cNvSpPr txBox="1">
            <a:spLocks noChangeArrowheads="1"/>
          </p:cNvSpPr>
          <p:nvPr/>
        </p:nvSpPr>
        <p:spPr bwMode="auto">
          <a:xfrm>
            <a:off x="6767513" y="4921250"/>
            <a:ext cx="2041525" cy="604838"/>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600" b="1">
                <a:solidFill>
                  <a:srgbClr val="FF0000"/>
                </a:solidFill>
                <a:ea typeface="HG丸ｺﾞｼｯｸM-PRO" pitchFamily="50" charset="-128"/>
              </a:rPr>
              <a:t>リードタイム中の</a:t>
            </a:r>
          </a:p>
          <a:p>
            <a:pPr>
              <a:lnSpc>
                <a:spcPct val="95000"/>
              </a:lnSpc>
              <a:spcBef>
                <a:spcPct val="20000"/>
              </a:spcBef>
            </a:pPr>
            <a:r>
              <a:rPr lang="ja-JP" altLang="en-US" sz="1600" b="1">
                <a:solidFill>
                  <a:srgbClr val="FF0000"/>
                </a:solidFill>
                <a:ea typeface="HG丸ｺﾞｼｯｸM-PRO" pitchFamily="50" charset="-128"/>
              </a:rPr>
              <a:t>予想過大需要</a:t>
            </a:r>
          </a:p>
        </p:txBody>
      </p:sp>
      <p:sp>
        <p:nvSpPr>
          <p:cNvPr id="180253" name="AutoShape 29"/>
          <p:cNvSpPr>
            <a:spLocks noChangeArrowheads="1"/>
          </p:cNvSpPr>
          <p:nvPr/>
        </p:nvSpPr>
        <p:spPr bwMode="auto">
          <a:xfrm>
            <a:off x="3113088" y="6073775"/>
            <a:ext cx="3046412" cy="336550"/>
          </a:xfrm>
          <a:prstGeom prst="leftRightArrow">
            <a:avLst>
              <a:gd name="adj1" fmla="val 100000"/>
              <a:gd name="adj2" fmla="val 63698"/>
            </a:avLst>
          </a:prstGeom>
          <a:gradFill rotWithShape="1">
            <a:gsLst>
              <a:gs pos="0">
                <a:srgbClr val="00CC99">
                  <a:alpha val="27000"/>
                </a:srgbClr>
              </a:gs>
              <a:gs pos="100000">
                <a:srgbClr val="00CC99">
                  <a:gamma/>
                  <a:shade val="46275"/>
                  <a:invGamma/>
                  <a:alpha val="25000"/>
                </a:srgbClr>
              </a:gs>
            </a:gsLst>
            <a:lin ang="5400000" scaled="1"/>
          </a:gradFill>
          <a:ln w="9525" algn="ctr">
            <a:solidFill>
              <a:schemeClr val="tx1"/>
            </a:solidFill>
            <a:miter lim="800000"/>
            <a:headEnd/>
            <a:tailEnd/>
          </a:ln>
          <a:effectLst/>
        </p:spPr>
        <p:txBody>
          <a:bodyPr wrap="none" anchor="ctr"/>
          <a:lstStyle/>
          <a:p>
            <a:r>
              <a:rPr lang="ja-JP" altLang="en-US" sz="1400" b="1">
                <a:ea typeface="HG丸ｺﾞｼｯｸM-PRO" pitchFamily="50" charset="-128"/>
              </a:rPr>
              <a:t>リードタイム</a:t>
            </a:r>
            <a:endParaRPr lang="ja-JP" altLang="en-US" sz="800" b="1">
              <a:ea typeface="HG丸ｺﾞｼｯｸM-PRO" pitchFamily="50" charset="-128"/>
            </a:endParaRPr>
          </a:p>
        </p:txBody>
      </p:sp>
    </p:spTree>
    <p:extLst>
      <p:ext uri="{BB962C8B-B14F-4D97-AF65-F5344CB8AC3E}">
        <p14:creationId xmlns:p14="http://schemas.microsoft.com/office/powerpoint/2010/main" val="31119444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スライド番号プレースホルダ 5"/>
          <p:cNvSpPr>
            <a:spLocks noGrp="1"/>
          </p:cNvSpPr>
          <p:nvPr>
            <p:ph type="sldNum" sz="quarter" idx="12"/>
          </p:nvPr>
        </p:nvSpPr>
        <p:spPr/>
        <p:txBody>
          <a:bodyPr/>
          <a:lstStyle/>
          <a:p>
            <a:fld id="{D210D12C-956C-423C-8E15-0F4D17E66A20}" type="slidenum">
              <a:rPr lang="en-US" altLang="ja-JP"/>
              <a:pPr/>
              <a:t>56</a:t>
            </a:fld>
            <a:endParaRPr lang="en-US" altLang="ja-JP"/>
          </a:p>
        </p:txBody>
      </p:sp>
      <p:sp>
        <p:nvSpPr>
          <p:cNvPr id="209922" name="Rectangle 2"/>
          <p:cNvSpPr>
            <a:spLocks noGrp="1" noChangeArrowheads="1"/>
          </p:cNvSpPr>
          <p:nvPr>
            <p:ph type="title"/>
          </p:nvPr>
        </p:nvSpPr>
        <p:spPr>
          <a:ln/>
        </p:spPr>
        <p:txBody>
          <a:bodyPr/>
          <a:lstStyle/>
          <a:p>
            <a:r>
              <a:rPr lang="ja-JP" altLang="en-US">
                <a:solidFill>
                  <a:srgbClr val="FF9999"/>
                </a:solidFill>
              </a:rPr>
              <a:t>定量発注</a:t>
            </a:r>
            <a:r>
              <a:rPr lang="ja-JP" altLang="en-US"/>
              <a:t>と</a:t>
            </a:r>
            <a:r>
              <a:rPr lang="ja-JP" altLang="en-US">
                <a:solidFill>
                  <a:srgbClr val="00CC00"/>
                </a:solidFill>
              </a:rPr>
              <a:t>定期発注</a:t>
            </a:r>
            <a:r>
              <a:rPr lang="ja-JP" altLang="en-US"/>
              <a:t>、需要</a:t>
            </a:r>
            <a:r>
              <a:rPr lang="ja-JP" altLang="en-US">
                <a:solidFill>
                  <a:srgbClr val="FF0000"/>
                </a:solidFill>
              </a:rPr>
              <a:t>小</a:t>
            </a:r>
          </a:p>
        </p:txBody>
      </p:sp>
      <p:sp>
        <p:nvSpPr>
          <p:cNvPr id="209924" name="Line 4"/>
          <p:cNvSpPr>
            <a:spLocks noChangeShapeType="1"/>
          </p:cNvSpPr>
          <p:nvPr/>
        </p:nvSpPr>
        <p:spPr bwMode="auto">
          <a:xfrm>
            <a:off x="1389063" y="4652963"/>
            <a:ext cx="6618287" cy="0"/>
          </a:xfrm>
          <a:prstGeom prst="line">
            <a:avLst/>
          </a:prstGeom>
          <a:noFill/>
          <a:ln w="19050">
            <a:solidFill>
              <a:schemeClr val="tx1"/>
            </a:solidFill>
            <a:round/>
            <a:headEnd/>
            <a:tailEnd type="triangle" w="med" len="med"/>
          </a:ln>
          <a:effectLst/>
        </p:spPr>
        <p:txBody>
          <a:bodyPr/>
          <a:lstStyle/>
          <a:p>
            <a:endParaRPr lang="ja-JP" altLang="en-US"/>
          </a:p>
        </p:txBody>
      </p:sp>
      <p:sp>
        <p:nvSpPr>
          <p:cNvPr id="209925" name="Line 5"/>
          <p:cNvSpPr>
            <a:spLocks noChangeShapeType="1"/>
          </p:cNvSpPr>
          <p:nvPr/>
        </p:nvSpPr>
        <p:spPr bwMode="auto">
          <a:xfrm flipV="1">
            <a:off x="1390650" y="1785938"/>
            <a:ext cx="0" cy="3382962"/>
          </a:xfrm>
          <a:prstGeom prst="line">
            <a:avLst/>
          </a:prstGeom>
          <a:noFill/>
          <a:ln w="19050">
            <a:solidFill>
              <a:schemeClr val="tx1"/>
            </a:solidFill>
            <a:round/>
            <a:headEnd/>
            <a:tailEnd type="triangle" w="med" len="med"/>
          </a:ln>
          <a:effectLst/>
        </p:spPr>
        <p:txBody>
          <a:bodyPr/>
          <a:lstStyle/>
          <a:p>
            <a:endParaRPr lang="ja-JP" altLang="en-US"/>
          </a:p>
        </p:txBody>
      </p:sp>
      <p:sp>
        <p:nvSpPr>
          <p:cNvPr id="209926" name="Text Box 6"/>
          <p:cNvSpPr txBox="1">
            <a:spLocks noChangeArrowheads="1"/>
          </p:cNvSpPr>
          <p:nvPr/>
        </p:nvSpPr>
        <p:spPr bwMode="auto">
          <a:xfrm>
            <a:off x="1919288" y="5476875"/>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発注</a:t>
            </a:r>
          </a:p>
        </p:txBody>
      </p:sp>
      <p:sp>
        <p:nvSpPr>
          <p:cNvPr id="209927" name="Text Box 7"/>
          <p:cNvSpPr txBox="1">
            <a:spLocks noChangeArrowheads="1"/>
          </p:cNvSpPr>
          <p:nvPr/>
        </p:nvSpPr>
        <p:spPr bwMode="auto">
          <a:xfrm>
            <a:off x="3475038" y="5427663"/>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納入</a:t>
            </a:r>
          </a:p>
        </p:txBody>
      </p:sp>
      <p:sp>
        <p:nvSpPr>
          <p:cNvPr id="209928" name="Freeform 8"/>
          <p:cNvSpPr>
            <a:spLocks/>
          </p:cNvSpPr>
          <p:nvPr/>
        </p:nvSpPr>
        <p:spPr bwMode="auto">
          <a:xfrm>
            <a:off x="1706563" y="3244850"/>
            <a:ext cx="585787" cy="433388"/>
          </a:xfrm>
          <a:custGeom>
            <a:avLst/>
            <a:gdLst/>
            <a:ahLst/>
            <a:cxnLst>
              <a:cxn ang="0">
                <a:pos x="0" y="0"/>
              </a:cxn>
              <a:cxn ang="0">
                <a:pos x="140" y="169"/>
              </a:cxn>
              <a:cxn ang="0">
                <a:pos x="369" y="273"/>
              </a:cxn>
            </a:cxnLst>
            <a:rect l="0" t="0" r="r" b="b"/>
            <a:pathLst>
              <a:path w="369" h="273">
                <a:moveTo>
                  <a:pt x="0" y="0"/>
                </a:moveTo>
                <a:cubicBezTo>
                  <a:pt x="39" y="62"/>
                  <a:pt x="79" y="124"/>
                  <a:pt x="140" y="169"/>
                </a:cubicBezTo>
                <a:cubicBezTo>
                  <a:pt x="201" y="214"/>
                  <a:pt x="331" y="257"/>
                  <a:pt x="369" y="273"/>
                </a:cubicBez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209929" name="Line 9"/>
          <p:cNvSpPr>
            <a:spLocks noChangeShapeType="1"/>
          </p:cNvSpPr>
          <p:nvPr/>
        </p:nvSpPr>
        <p:spPr bwMode="auto">
          <a:xfrm>
            <a:off x="2317750" y="3687763"/>
            <a:ext cx="1565275" cy="703262"/>
          </a:xfrm>
          <a:prstGeom prst="line">
            <a:avLst/>
          </a:prstGeom>
          <a:noFill/>
          <a:ln w="19050">
            <a:solidFill>
              <a:srgbClr val="0000CC"/>
            </a:solidFill>
            <a:prstDash val="dash"/>
            <a:round/>
            <a:headEnd/>
            <a:tailEnd/>
          </a:ln>
          <a:effectLst/>
        </p:spPr>
        <p:txBody>
          <a:bodyPr/>
          <a:lstStyle/>
          <a:p>
            <a:endParaRPr lang="ja-JP" altLang="en-US"/>
          </a:p>
        </p:txBody>
      </p:sp>
      <p:sp>
        <p:nvSpPr>
          <p:cNvPr id="209930" name="Text Box 10"/>
          <p:cNvSpPr txBox="1">
            <a:spLocks noChangeArrowheads="1"/>
          </p:cNvSpPr>
          <p:nvPr/>
        </p:nvSpPr>
        <p:spPr bwMode="auto">
          <a:xfrm rot="1573493">
            <a:off x="2243138" y="4032250"/>
            <a:ext cx="1635125" cy="293688"/>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400" b="1">
                <a:solidFill>
                  <a:srgbClr val="0000CC"/>
                </a:solidFill>
                <a:ea typeface="HG丸ｺﾞｼｯｸM-PRO" pitchFamily="50" charset="-128"/>
              </a:rPr>
              <a:t>予想平均需要</a:t>
            </a:r>
          </a:p>
        </p:txBody>
      </p:sp>
      <p:sp>
        <p:nvSpPr>
          <p:cNvPr id="209931" name="Line 11"/>
          <p:cNvSpPr>
            <a:spLocks noChangeShapeType="1"/>
          </p:cNvSpPr>
          <p:nvPr/>
        </p:nvSpPr>
        <p:spPr bwMode="auto">
          <a:xfrm flipV="1">
            <a:off x="2314575" y="3411538"/>
            <a:ext cx="0" cy="2205037"/>
          </a:xfrm>
          <a:prstGeom prst="line">
            <a:avLst/>
          </a:prstGeom>
          <a:noFill/>
          <a:ln w="9525">
            <a:solidFill>
              <a:schemeClr val="tx1"/>
            </a:solidFill>
            <a:prstDash val="dash"/>
            <a:round/>
            <a:headEnd/>
            <a:tailEnd/>
          </a:ln>
          <a:effectLst/>
        </p:spPr>
        <p:txBody>
          <a:bodyPr/>
          <a:lstStyle/>
          <a:p>
            <a:endParaRPr lang="ja-JP" altLang="en-US"/>
          </a:p>
        </p:txBody>
      </p:sp>
      <p:sp>
        <p:nvSpPr>
          <p:cNvPr id="209932" name="Line 12"/>
          <p:cNvSpPr>
            <a:spLocks noChangeShapeType="1"/>
          </p:cNvSpPr>
          <p:nvPr/>
        </p:nvSpPr>
        <p:spPr bwMode="auto">
          <a:xfrm flipV="1">
            <a:off x="3895725" y="4318000"/>
            <a:ext cx="0" cy="1227138"/>
          </a:xfrm>
          <a:prstGeom prst="line">
            <a:avLst/>
          </a:prstGeom>
          <a:noFill/>
          <a:ln w="9525">
            <a:solidFill>
              <a:schemeClr val="tx1"/>
            </a:solidFill>
            <a:prstDash val="dash"/>
            <a:round/>
            <a:headEnd/>
            <a:tailEnd/>
          </a:ln>
          <a:effectLst/>
        </p:spPr>
        <p:txBody>
          <a:bodyPr/>
          <a:lstStyle/>
          <a:p>
            <a:endParaRPr lang="ja-JP" altLang="en-US"/>
          </a:p>
        </p:txBody>
      </p:sp>
      <p:sp>
        <p:nvSpPr>
          <p:cNvPr id="209939" name="Line 19"/>
          <p:cNvSpPr>
            <a:spLocks noChangeShapeType="1"/>
          </p:cNvSpPr>
          <p:nvPr/>
        </p:nvSpPr>
        <p:spPr bwMode="auto">
          <a:xfrm flipH="1">
            <a:off x="1377950" y="3665538"/>
            <a:ext cx="4976813" cy="0"/>
          </a:xfrm>
          <a:prstGeom prst="line">
            <a:avLst/>
          </a:prstGeom>
          <a:noFill/>
          <a:ln w="9525">
            <a:solidFill>
              <a:schemeClr val="tx1"/>
            </a:solidFill>
            <a:prstDash val="dash"/>
            <a:round/>
            <a:headEnd/>
            <a:tailEnd/>
          </a:ln>
          <a:effectLst/>
        </p:spPr>
        <p:txBody>
          <a:bodyPr/>
          <a:lstStyle/>
          <a:p>
            <a:endParaRPr lang="ja-JP" altLang="en-US"/>
          </a:p>
        </p:txBody>
      </p:sp>
      <p:sp>
        <p:nvSpPr>
          <p:cNvPr id="209940" name="Text Box 20"/>
          <p:cNvSpPr txBox="1">
            <a:spLocks noChangeArrowheads="1"/>
          </p:cNvSpPr>
          <p:nvPr/>
        </p:nvSpPr>
        <p:spPr bwMode="auto">
          <a:xfrm>
            <a:off x="0" y="3798888"/>
            <a:ext cx="1243013" cy="336550"/>
          </a:xfrm>
          <a:prstGeom prst="rect">
            <a:avLst/>
          </a:prstGeom>
          <a:noFill/>
          <a:ln w="9525" algn="ctr">
            <a:noFill/>
            <a:prstDash val="dash"/>
            <a:miter lim="800000"/>
            <a:headEnd/>
            <a:tailEnd/>
          </a:ln>
          <a:effectLst/>
        </p:spPr>
        <p:txBody>
          <a:bodyPr>
            <a:spAutoFit/>
          </a:bodyPr>
          <a:lstStyle/>
          <a:p>
            <a:pPr>
              <a:spcBef>
                <a:spcPct val="50000"/>
              </a:spcBef>
            </a:pPr>
            <a:endParaRPr lang="ja-JP" altLang="ja-JP" sz="1600" b="1">
              <a:solidFill>
                <a:srgbClr val="FF0000"/>
              </a:solidFill>
              <a:ea typeface="HG丸ｺﾞｼｯｸM-PRO" pitchFamily="50" charset="-128"/>
            </a:endParaRPr>
          </a:p>
        </p:txBody>
      </p:sp>
      <p:sp>
        <p:nvSpPr>
          <p:cNvPr id="209941" name="Text Box 21"/>
          <p:cNvSpPr txBox="1">
            <a:spLocks noChangeArrowheads="1"/>
          </p:cNvSpPr>
          <p:nvPr/>
        </p:nvSpPr>
        <p:spPr bwMode="auto">
          <a:xfrm>
            <a:off x="257175" y="3508375"/>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FF9999"/>
                </a:solidFill>
                <a:ea typeface="HG丸ｺﾞｼｯｸM-PRO" pitchFamily="50" charset="-128"/>
              </a:rPr>
              <a:t>発注点</a:t>
            </a:r>
          </a:p>
        </p:txBody>
      </p:sp>
      <p:sp>
        <p:nvSpPr>
          <p:cNvPr id="209944" name="Line 24"/>
          <p:cNvSpPr>
            <a:spLocks noChangeShapeType="1"/>
          </p:cNvSpPr>
          <p:nvPr/>
        </p:nvSpPr>
        <p:spPr bwMode="auto">
          <a:xfrm flipV="1">
            <a:off x="3889375" y="2211388"/>
            <a:ext cx="0" cy="2128837"/>
          </a:xfrm>
          <a:prstGeom prst="line">
            <a:avLst/>
          </a:prstGeom>
          <a:noFill/>
          <a:ln w="9525">
            <a:solidFill>
              <a:schemeClr val="tx1"/>
            </a:solidFill>
            <a:prstDash val="dash"/>
            <a:round/>
            <a:headEnd/>
            <a:tailEnd/>
          </a:ln>
          <a:effectLst/>
        </p:spPr>
        <p:txBody>
          <a:bodyPr/>
          <a:lstStyle/>
          <a:p>
            <a:endParaRPr lang="ja-JP" altLang="en-US"/>
          </a:p>
        </p:txBody>
      </p:sp>
      <p:sp>
        <p:nvSpPr>
          <p:cNvPr id="209948" name="AutoShape 28"/>
          <p:cNvSpPr>
            <a:spLocks noChangeArrowheads="1"/>
          </p:cNvSpPr>
          <p:nvPr/>
        </p:nvSpPr>
        <p:spPr bwMode="auto">
          <a:xfrm>
            <a:off x="2314575" y="5089525"/>
            <a:ext cx="1552575" cy="336550"/>
          </a:xfrm>
          <a:prstGeom prst="leftRightArrow">
            <a:avLst>
              <a:gd name="adj1" fmla="val 100000"/>
              <a:gd name="adj2" fmla="val 55188"/>
            </a:avLst>
          </a:prstGeom>
          <a:gradFill rotWithShape="1">
            <a:gsLst>
              <a:gs pos="0">
                <a:srgbClr val="00CC99">
                  <a:alpha val="27000"/>
                </a:srgbClr>
              </a:gs>
              <a:gs pos="100000">
                <a:srgbClr val="00CC99">
                  <a:gamma/>
                  <a:shade val="46275"/>
                  <a:invGamma/>
                  <a:alpha val="25000"/>
                </a:srgbClr>
              </a:gs>
            </a:gsLst>
            <a:lin ang="5400000" scaled="1"/>
          </a:gradFill>
          <a:ln w="9525" algn="ctr">
            <a:solidFill>
              <a:schemeClr val="tx1"/>
            </a:solidFill>
            <a:miter lim="800000"/>
            <a:headEnd/>
            <a:tailEnd/>
          </a:ln>
          <a:effectLst/>
        </p:spPr>
        <p:txBody>
          <a:bodyPr wrap="none" anchor="ctr"/>
          <a:lstStyle/>
          <a:p>
            <a:r>
              <a:rPr lang="ja-JP" altLang="en-US" sz="1400" b="1">
                <a:ea typeface="HG丸ｺﾞｼｯｸM-PRO" pitchFamily="50" charset="-128"/>
              </a:rPr>
              <a:t>リードタイム</a:t>
            </a:r>
            <a:endParaRPr lang="ja-JP" altLang="en-US" sz="800" b="1">
              <a:ea typeface="HG丸ｺﾞｼｯｸM-PRO" pitchFamily="50" charset="-128"/>
            </a:endParaRPr>
          </a:p>
        </p:txBody>
      </p:sp>
      <p:sp>
        <p:nvSpPr>
          <p:cNvPr id="209949" name="AutoShape 29"/>
          <p:cNvSpPr>
            <a:spLocks noChangeArrowheads="1"/>
          </p:cNvSpPr>
          <p:nvPr/>
        </p:nvSpPr>
        <p:spPr bwMode="auto">
          <a:xfrm>
            <a:off x="2327275" y="4673600"/>
            <a:ext cx="4029075" cy="336550"/>
          </a:xfrm>
          <a:prstGeom prst="leftRightArrow">
            <a:avLst>
              <a:gd name="adj1" fmla="val 100000"/>
              <a:gd name="adj2" fmla="val 63184"/>
            </a:avLst>
          </a:prstGeom>
          <a:gradFill rotWithShape="1">
            <a:gsLst>
              <a:gs pos="0">
                <a:srgbClr val="00CC99">
                  <a:alpha val="27000"/>
                </a:srgbClr>
              </a:gs>
              <a:gs pos="100000">
                <a:srgbClr val="00CC99">
                  <a:gamma/>
                  <a:shade val="46275"/>
                  <a:invGamma/>
                  <a:alpha val="25000"/>
                </a:srgbClr>
              </a:gs>
            </a:gsLst>
            <a:lin ang="5400000" scaled="1"/>
          </a:gradFill>
          <a:ln w="9525" algn="ctr">
            <a:solidFill>
              <a:schemeClr val="tx1"/>
            </a:solidFill>
            <a:miter lim="800000"/>
            <a:headEnd/>
            <a:tailEnd/>
          </a:ln>
          <a:effectLst/>
        </p:spPr>
        <p:txBody>
          <a:bodyPr wrap="none" anchor="ctr"/>
          <a:lstStyle/>
          <a:p>
            <a:r>
              <a:rPr lang="ja-JP" altLang="en-US" sz="1400" b="1">
                <a:ea typeface="HG丸ｺﾞｼｯｸM-PRO" pitchFamily="50" charset="-128"/>
              </a:rPr>
              <a:t>発注間隔</a:t>
            </a:r>
            <a:endParaRPr lang="ja-JP" altLang="en-US" sz="800" b="1">
              <a:ea typeface="HG丸ｺﾞｼｯｸM-PRO" pitchFamily="50" charset="-128"/>
            </a:endParaRPr>
          </a:p>
        </p:txBody>
      </p:sp>
      <p:sp>
        <p:nvSpPr>
          <p:cNvPr id="209950" name="AutoShape 30"/>
          <p:cNvSpPr>
            <a:spLocks noChangeArrowheads="1"/>
          </p:cNvSpPr>
          <p:nvPr/>
        </p:nvSpPr>
        <p:spPr bwMode="auto">
          <a:xfrm>
            <a:off x="4814888" y="5529263"/>
            <a:ext cx="2928937" cy="1076325"/>
          </a:xfrm>
          <a:prstGeom prst="cloudCallout">
            <a:avLst>
              <a:gd name="adj1" fmla="val 2468"/>
              <a:gd name="adj2" fmla="val -113125"/>
            </a:avLst>
          </a:prstGeom>
          <a:solidFill>
            <a:srgbClr val="92D050"/>
          </a:solidFill>
          <a:ln w="9525">
            <a:solidFill>
              <a:schemeClr val="tx1"/>
            </a:solidFill>
            <a:prstDash val="dash"/>
            <a:round/>
            <a:headEnd/>
            <a:tailEnd/>
          </a:ln>
          <a:effectLst/>
        </p:spPr>
        <p:txBody>
          <a:bodyPr/>
          <a:lstStyle/>
          <a:p>
            <a:r>
              <a:rPr lang="ja-JP" altLang="en-US" sz="1600" b="1">
                <a:ea typeface="HG丸ｺﾞｼｯｸM-PRO" pitchFamily="50" charset="-128"/>
              </a:rPr>
              <a:t>在庫はあるけれど</a:t>
            </a:r>
          </a:p>
          <a:p>
            <a:r>
              <a:rPr lang="ja-JP" altLang="en-US" sz="1600" b="1">
                <a:ea typeface="HG丸ｺﾞｼｯｸM-PRO" pitchFamily="50" charset="-128"/>
              </a:rPr>
              <a:t>発注しなければ</a:t>
            </a:r>
          </a:p>
          <a:p>
            <a:r>
              <a:rPr lang="ja-JP" altLang="en-US" sz="1600" b="1">
                <a:ea typeface="HG丸ｺﾞｼｯｸM-PRO" pitchFamily="50" charset="-128"/>
              </a:rPr>
              <a:t>いけないなぁ</a:t>
            </a:r>
          </a:p>
        </p:txBody>
      </p:sp>
      <p:sp>
        <p:nvSpPr>
          <p:cNvPr id="209951" name="Line 31"/>
          <p:cNvSpPr>
            <a:spLocks noChangeShapeType="1"/>
          </p:cNvSpPr>
          <p:nvPr/>
        </p:nvSpPr>
        <p:spPr bwMode="auto">
          <a:xfrm>
            <a:off x="3916363" y="2714625"/>
            <a:ext cx="1565275" cy="703263"/>
          </a:xfrm>
          <a:prstGeom prst="line">
            <a:avLst/>
          </a:prstGeom>
          <a:noFill/>
          <a:ln w="19050">
            <a:solidFill>
              <a:srgbClr val="0000CC"/>
            </a:solidFill>
            <a:prstDash val="dash"/>
            <a:round/>
            <a:headEnd/>
            <a:tailEnd/>
          </a:ln>
          <a:effectLst/>
        </p:spPr>
        <p:txBody>
          <a:bodyPr/>
          <a:lstStyle/>
          <a:p>
            <a:endParaRPr lang="ja-JP" altLang="en-US"/>
          </a:p>
        </p:txBody>
      </p:sp>
      <p:sp>
        <p:nvSpPr>
          <p:cNvPr id="209953" name="Freeform 33"/>
          <p:cNvSpPr>
            <a:spLocks/>
          </p:cNvSpPr>
          <p:nvPr/>
        </p:nvSpPr>
        <p:spPr bwMode="auto">
          <a:xfrm>
            <a:off x="2303463" y="3668713"/>
            <a:ext cx="1574800" cy="579437"/>
          </a:xfrm>
          <a:custGeom>
            <a:avLst/>
            <a:gdLst/>
            <a:ahLst/>
            <a:cxnLst>
              <a:cxn ang="0">
                <a:pos x="0" y="0"/>
              </a:cxn>
              <a:cxn ang="0">
                <a:pos x="372" y="88"/>
              </a:cxn>
              <a:cxn ang="0">
                <a:pos x="539" y="190"/>
              </a:cxn>
              <a:cxn ang="0">
                <a:pos x="663" y="255"/>
              </a:cxn>
              <a:cxn ang="0">
                <a:pos x="992" y="365"/>
              </a:cxn>
            </a:cxnLst>
            <a:rect l="0" t="0" r="r" b="b"/>
            <a:pathLst>
              <a:path w="992" h="365">
                <a:moveTo>
                  <a:pt x="0" y="0"/>
                </a:moveTo>
                <a:cubicBezTo>
                  <a:pt x="141" y="28"/>
                  <a:pt x="282" y="56"/>
                  <a:pt x="372" y="88"/>
                </a:cubicBezTo>
                <a:cubicBezTo>
                  <a:pt x="462" y="120"/>
                  <a:pt x="491" y="162"/>
                  <a:pt x="539" y="190"/>
                </a:cubicBezTo>
                <a:cubicBezTo>
                  <a:pt x="587" y="218"/>
                  <a:pt x="588" y="226"/>
                  <a:pt x="663" y="255"/>
                </a:cubicBezTo>
                <a:cubicBezTo>
                  <a:pt x="738" y="284"/>
                  <a:pt x="865" y="324"/>
                  <a:pt x="992" y="365"/>
                </a:cubicBezTo>
              </a:path>
            </a:pathLst>
          </a:custGeom>
          <a:noFill/>
          <a:ln w="28575" cap="flat" cmpd="sng">
            <a:solidFill>
              <a:srgbClr val="FF0000"/>
            </a:solidFill>
            <a:prstDash val="solid"/>
            <a:round/>
            <a:headEnd type="none" w="med" len="med"/>
            <a:tailEnd type="none" w="med" len="med"/>
          </a:ln>
          <a:effectLst/>
        </p:spPr>
        <p:txBody>
          <a:bodyPr/>
          <a:lstStyle/>
          <a:p>
            <a:endParaRPr lang="ja-JP" altLang="en-US"/>
          </a:p>
        </p:txBody>
      </p:sp>
      <p:sp>
        <p:nvSpPr>
          <p:cNvPr id="209954" name="Freeform 34"/>
          <p:cNvSpPr>
            <a:spLocks/>
          </p:cNvSpPr>
          <p:nvPr/>
        </p:nvSpPr>
        <p:spPr bwMode="auto">
          <a:xfrm>
            <a:off x="3900488" y="2570163"/>
            <a:ext cx="2419350" cy="752475"/>
          </a:xfrm>
          <a:custGeom>
            <a:avLst/>
            <a:gdLst/>
            <a:ahLst/>
            <a:cxnLst>
              <a:cxn ang="0">
                <a:pos x="0" y="0"/>
              </a:cxn>
              <a:cxn ang="0">
                <a:pos x="591" y="94"/>
              </a:cxn>
              <a:cxn ang="0">
                <a:pos x="933" y="277"/>
              </a:cxn>
              <a:cxn ang="0">
                <a:pos x="1203" y="393"/>
              </a:cxn>
              <a:cxn ang="0">
                <a:pos x="1524" y="474"/>
              </a:cxn>
            </a:cxnLst>
            <a:rect l="0" t="0" r="r" b="b"/>
            <a:pathLst>
              <a:path w="1524" h="474">
                <a:moveTo>
                  <a:pt x="0" y="0"/>
                </a:moveTo>
                <a:cubicBezTo>
                  <a:pt x="218" y="24"/>
                  <a:pt x="436" y="48"/>
                  <a:pt x="591" y="94"/>
                </a:cubicBezTo>
                <a:cubicBezTo>
                  <a:pt x="746" y="140"/>
                  <a:pt x="831" y="227"/>
                  <a:pt x="933" y="277"/>
                </a:cubicBezTo>
                <a:cubicBezTo>
                  <a:pt x="1035" y="327"/>
                  <a:pt x="1105" y="360"/>
                  <a:pt x="1203" y="393"/>
                </a:cubicBezTo>
                <a:cubicBezTo>
                  <a:pt x="1301" y="426"/>
                  <a:pt x="1412" y="450"/>
                  <a:pt x="1524" y="474"/>
                </a:cubicBezTo>
              </a:path>
            </a:pathLst>
          </a:custGeom>
          <a:noFill/>
          <a:ln w="28575" cap="flat" cmpd="sng">
            <a:solidFill>
              <a:srgbClr val="FF0000"/>
            </a:solidFill>
            <a:prstDash val="solid"/>
            <a:round/>
            <a:headEnd type="none" w="med" len="med"/>
            <a:tailEnd type="none" w="med" len="med"/>
          </a:ln>
          <a:effectLst/>
        </p:spPr>
        <p:txBody>
          <a:bodyPr/>
          <a:lstStyle/>
          <a:p>
            <a:endParaRPr lang="ja-JP" altLang="en-US"/>
          </a:p>
        </p:txBody>
      </p:sp>
      <p:sp>
        <p:nvSpPr>
          <p:cNvPr id="209955" name="Text Box 35"/>
          <p:cNvSpPr txBox="1">
            <a:spLocks noChangeArrowheads="1"/>
          </p:cNvSpPr>
          <p:nvPr/>
        </p:nvSpPr>
        <p:spPr bwMode="auto">
          <a:xfrm rot="1573493">
            <a:off x="2554288" y="3649663"/>
            <a:ext cx="1635125" cy="293687"/>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400" b="1">
                <a:solidFill>
                  <a:srgbClr val="FF0000"/>
                </a:solidFill>
                <a:ea typeface="HG丸ｺﾞｼｯｸM-PRO" pitchFamily="50" charset="-128"/>
              </a:rPr>
              <a:t>実際の需要</a:t>
            </a:r>
          </a:p>
        </p:txBody>
      </p:sp>
      <p:sp>
        <p:nvSpPr>
          <p:cNvPr id="209956" name="AutoShape 36"/>
          <p:cNvSpPr>
            <a:spLocks noChangeArrowheads="1"/>
          </p:cNvSpPr>
          <p:nvPr/>
        </p:nvSpPr>
        <p:spPr bwMode="auto">
          <a:xfrm>
            <a:off x="6319838" y="1976438"/>
            <a:ext cx="2559050" cy="879475"/>
          </a:xfrm>
          <a:prstGeom prst="cloudCallout">
            <a:avLst>
              <a:gd name="adj1" fmla="val -46958"/>
              <a:gd name="adj2" fmla="val 101625"/>
            </a:avLst>
          </a:prstGeom>
          <a:solidFill>
            <a:srgbClr val="FF9999"/>
          </a:solidFill>
          <a:ln w="9525">
            <a:solidFill>
              <a:schemeClr val="tx1"/>
            </a:solidFill>
            <a:prstDash val="dash"/>
            <a:round/>
            <a:headEnd/>
            <a:tailEnd/>
          </a:ln>
          <a:effectLst/>
        </p:spPr>
        <p:txBody>
          <a:bodyPr/>
          <a:lstStyle/>
          <a:p>
            <a:r>
              <a:rPr lang="ja-JP" altLang="en-US" sz="1600" b="1">
                <a:ea typeface="HG丸ｺﾞｼｯｸM-PRO" pitchFamily="50" charset="-128"/>
              </a:rPr>
              <a:t>在庫があるから</a:t>
            </a:r>
          </a:p>
          <a:p>
            <a:r>
              <a:rPr lang="ja-JP" altLang="en-US" sz="1600" b="1">
                <a:ea typeface="HG丸ｺﾞｼｯｸM-PRO" pitchFamily="50" charset="-128"/>
              </a:rPr>
              <a:t>様子を見よう</a:t>
            </a:r>
          </a:p>
        </p:txBody>
      </p:sp>
    </p:spTree>
    <p:extLst>
      <p:ext uri="{BB962C8B-B14F-4D97-AF65-F5344CB8AC3E}">
        <p14:creationId xmlns:p14="http://schemas.microsoft.com/office/powerpoint/2010/main" val="27030171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スライド番号プレースホルダ 5"/>
          <p:cNvSpPr>
            <a:spLocks noGrp="1"/>
          </p:cNvSpPr>
          <p:nvPr>
            <p:ph type="sldNum" sz="quarter" idx="12"/>
          </p:nvPr>
        </p:nvSpPr>
        <p:spPr/>
        <p:txBody>
          <a:bodyPr/>
          <a:lstStyle/>
          <a:p>
            <a:fld id="{3EAAF39D-8E66-4814-A65E-4F15CA1A77C1}" type="slidenum">
              <a:rPr lang="en-US" altLang="ja-JP"/>
              <a:pPr/>
              <a:t>57</a:t>
            </a:fld>
            <a:endParaRPr lang="en-US" altLang="ja-JP"/>
          </a:p>
        </p:txBody>
      </p:sp>
      <p:sp>
        <p:nvSpPr>
          <p:cNvPr id="211970" name="Rectangle 2"/>
          <p:cNvSpPr>
            <a:spLocks noGrp="1" noChangeArrowheads="1"/>
          </p:cNvSpPr>
          <p:nvPr>
            <p:ph type="title"/>
          </p:nvPr>
        </p:nvSpPr>
        <p:spPr>
          <a:ln/>
        </p:spPr>
        <p:txBody>
          <a:bodyPr/>
          <a:lstStyle/>
          <a:p>
            <a:r>
              <a:rPr lang="ja-JP" altLang="en-US">
                <a:solidFill>
                  <a:srgbClr val="FF9999"/>
                </a:solidFill>
              </a:rPr>
              <a:t>定量発注</a:t>
            </a:r>
            <a:r>
              <a:rPr lang="ja-JP" altLang="en-US"/>
              <a:t>と</a:t>
            </a:r>
            <a:r>
              <a:rPr lang="ja-JP" altLang="en-US">
                <a:solidFill>
                  <a:srgbClr val="00CC00"/>
                </a:solidFill>
              </a:rPr>
              <a:t>定期発注</a:t>
            </a:r>
            <a:r>
              <a:rPr lang="ja-JP" altLang="en-US"/>
              <a:t>、需要</a:t>
            </a:r>
            <a:r>
              <a:rPr lang="ja-JP" altLang="en-US">
                <a:solidFill>
                  <a:srgbClr val="FF0000"/>
                </a:solidFill>
              </a:rPr>
              <a:t>大</a:t>
            </a:r>
          </a:p>
        </p:txBody>
      </p:sp>
      <p:sp>
        <p:nvSpPr>
          <p:cNvPr id="211972" name="Line 4"/>
          <p:cNvSpPr>
            <a:spLocks noChangeShapeType="1"/>
          </p:cNvSpPr>
          <p:nvPr/>
        </p:nvSpPr>
        <p:spPr bwMode="auto">
          <a:xfrm>
            <a:off x="1389063" y="4652963"/>
            <a:ext cx="6618287" cy="0"/>
          </a:xfrm>
          <a:prstGeom prst="line">
            <a:avLst/>
          </a:prstGeom>
          <a:noFill/>
          <a:ln w="19050">
            <a:solidFill>
              <a:schemeClr val="tx1"/>
            </a:solidFill>
            <a:round/>
            <a:headEnd/>
            <a:tailEnd type="triangle" w="med" len="med"/>
          </a:ln>
          <a:effectLst/>
        </p:spPr>
        <p:txBody>
          <a:bodyPr/>
          <a:lstStyle/>
          <a:p>
            <a:endParaRPr lang="ja-JP" altLang="en-US"/>
          </a:p>
        </p:txBody>
      </p:sp>
      <p:sp>
        <p:nvSpPr>
          <p:cNvPr id="211973" name="Line 5"/>
          <p:cNvSpPr>
            <a:spLocks noChangeShapeType="1"/>
          </p:cNvSpPr>
          <p:nvPr/>
        </p:nvSpPr>
        <p:spPr bwMode="auto">
          <a:xfrm flipV="1">
            <a:off x="1390650" y="1785938"/>
            <a:ext cx="0" cy="3382962"/>
          </a:xfrm>
          <a:prstGeom prst="line">
            <a:avLst/>
          </a:prstGeom>
          <a:noFill/>
          <a:ln w="19050">
            <a:solidFill>
              <a:schemeClr val="tx1"/>
            </a:solidFill>
            <a:round/>
            <a:headEnd/>
            <a:tailEnd type="triangle" w="med" len="med"/>
          </a:ln>
          <a:effectLst/>
        </p:spPr>
        <p:txBody>
          <a:bodyPr/>
          <a:lstStyle/>
          <a:p>
            <a:endParaRPr lang="ja-JP" altLang="en-US"/>
          </a:p>
        </p:txBody>
      </p:sp>
      <p:sp>
        <p:nvSpPr>
          <p:cNvPr id="211974" name="Text Box 6"/>
          <p:cNvSpPr txBox="1">
            <a:spLocks noChangeArrowheads="1"/>
          </p:cNvSpPr>
          <p:nvPr/>
        </p:nvSpPr>
        <p:spPr bwMode="auto">
          <a:xfrm>
            <a:off x="1919288" y="5476875"/>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発注</a:t>
            </a:r>
          </a:p>
        </p:txBody>
      </p:sp>
      <p:sp>
        <p:nvSpPr>
          <p:cNvPr id="211975" name="Text Box 7"/>
          <p:cNvSpPr txBox="1">
            <a:spLocks noChangeArrowheads="1"/>
          </p:cNvSpPr>
          <p:nvPr/>
        </p:nvSpPr>
        <p:spPr bwMode="auto">
          <a:xfrm>
            <a:off x="3475038" y="5427663"/>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納入</a:t>
            </a:r>
          </a:p>
        </p:txBody>
      </p:sp>
      <p:sp>
        <p:nvSpPr>
          <p:cNvPr id="211976" name="Freeform 8"/>
          <p:cNvSpPr>
            <a:spLocks/>
          </p:cNvSpPr>
          <p:nvPr/>
        </p:nvSpPr>
        <p:spPr bwMode="auto">
          <a:xfrm>
            <a:off x="1706563" y="3244850"/>
            <a:ext cx="585787" cy="433388"/>
          </a:xfrm>
          <a:custGeom>
            <a:avLst/>
            <a:gdLst/>
            <a:ahLst/>
            <a:cxnLst>
              <a:cxn ang="0">
                <a:pos x="0" y="0"/>
              </a:cxn>
              <a:cxn ang="0">
                <a:pos x="140" y="169"/>
              </a:cxn>
              <a:cxn ang="0">
                <a:pos x="369" y="273"/>
              </a:cxn>
            </a:cxnLst>
            <a:rect l="0" t="0" r="r" b="b"/>
            <a:pathLst>
              <a:path w="369" h="273">
                <a:moveTo>
                  <a:pt x="0" y="0"/>
                </a:moveTo>
                <a:cubicBezTo>
                  <a:pt x="39" y="62"/>
                  <a:pt x="79" y="124"/>
                  <a:pt x="140" y="169"/>
                </a:cubicBezTo>
                <a:cubicBezTo>
                  <a:pt x="201" y="214"/>
                  <a:pt x="331" y="257"/>
                  <a:pt x="369" y="273"/>
                </a:cubicBez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211977" name="Line 9"/>
          <p:cNvSpPr>
            <a:spLocks noChangeShapeType="1"/>
          </p:cNvSpPr>
          <p:nvPr/>
        </p:nvSpPr>
        <p:spPr bwMode="auto">
          <a:xfrm>
            <a:off x="2317750" y="3687763"/>
            <a:ext cx="1565275" cy="703262"/>
          </a:xfrm>
          <a:prstGeom prst="line">
            <a:avLst/>
          </a:prstGeom>
          <a:noFill/>
          <a:ln w="19050">
            <a:solidFill>
              <a:srgbClr val="0000CC"/>
            </a:solidFill>
            <a:prstDash val="dash"/>
            <a:round/>
            <a:headEnd/>
            <a:tailEnd/>
          </a:ln>
          <a:effectLst/>
        </p:spPr>
        <p:txBody>
          <a:bodyPr/>
          <a:lstStyle/>
          <a:p>
            <a:endParaRPr lang="ja-JP" altLang="en-US"/>
          </a:p>
        </p:txBody>
      </p:sp>
      <p:sp>
        <p:nvSpPr>
          <p:cNvPr id="211978" name="Text Box 10"/>
          <p:cNvSpPr txBox="1">
            <a:spLocks noChangeArrowheads="1"/>
          </p:cNvSpPr>
          <p:nvPr/>
        </p:nvSpPr>
        <p:spPr bwMode="auto">
          <a:xfrm rot="1573493">
            <a:off x="2439988" y="3754438"/>
            <a:ext cx="1635125" cy="293687"/>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400" b="1">
                <a:solidFill>
                  <a:srgbClr val="0000CC"/>
                </a:solidFill>
                <a:ea typeface="HG丸ｺﾞｼｯｸM-PRO" pitchFamily="50" charset="-128"/>
              </a:rPr>
              <a:t>予想平均需要</a:t>
            </a:r>
          </a:p>
        </p:txBody>
      </p:sp>
      <p:sp>
        <p:nvSpPr>
          <p:cNvPr id="211979" name="Line 11"/>
          <p:cNvSpPr>
            <a:spLocks noChangeShapeType="1"/>
          </p:cNvSpPr>
          <p:nvPr/>
        </p:nvSpPr>
        <p:spPr bwMode="auto">
          <a:xfrm flipV="1">
            <a:off x="2314575" y="3411538"/>
            <a:ext cx="0" cy="2205037"/>
          </a:xfrm>
          <a:prstGeom prst="line">
            <a:avLst/>
          </a:prstGeom>
          <a:noFill/>
          <a:ln w="9525">
            <a:solidFill>
              <a:schemeClr val="tx1"/>
            </a:solidFill>
            <a:prstDash val="dash"/>
            <a:round/>
            <a:headEnd/>
            <a:tailEnd/>
          </a:ln>
          <a:effectLst/>
        </p:spPr>
        <p:txBody>
          <a:bodyPr/>
          <a:lstStyle/>
          <a:p>
            <a:endParaRPr lang="ja-JP" altLang="en-US"/>
          </a:p>
        </p:txBody>
      </p:sp>
      <p:sp>
        <p:nvSpPr>
          <p:cNvPr id="211980" name="Line 12"/>
          <p:cNvSpPr>
            <a:spLocks noChangeShapeType="1"/>
          </p:cNvSpPr>
          <p:nvPr/>
        </p:nvSpPr>
        <p:spPr bwMode="auto">
          <a:xfrm flipV="1">
            <a:off x="3895725" y="4318000"/>
            <a:ext cx="0" cy="1227138"/>
          </a:xfrm>
          <a:prstGeom prst="line">
            <a:avLst/>
          </a:prstGeom>
          <a:noFill/>
          <a:ln w="9525">
            <a:solidFill>
              <a:schemeClr val="tx1"/>
            </a:solidFill>
            <a:prstDash val="dash"/>
            <a:round/>
            <a:headEnd/>
            <a:tailEnd/>
          </a:ln>
          <a:effectLst/>
        </p:spPr>
        <p:txBody>
          <a:bodyPr/>
          <a:lstStyle/>
          <a:p>
            <a:endParaRPr lang="ja-JP" altLang="en-US"/>
          </a:p>
        </p:txBody>
      </p:sp>
      <p:sp>
        <p:nvSpPr>
          <p:cNvPr id="211981" name="Line 13"/>
          <p:cNvSpPr>
            <a:spLocks noChangeShapeType="1"/>
          </p:cNvSpPr>
          <p:nvPr/>
        </p:nvSpPr>
        <p:spPr bwMode="auto">
          <a:xfrm flipH="1">
            <a:off x="1377950" y="3665538"/>
            <a:ext cx="4976813" cy="0"/>
          </a:xfrm>
          <a:prstGeom prst="line">
            <a:avLst/>
          </a:prstGeom>
          <a:noFill/>
          <a:ln w="9525">
            <a:solidFill>
              <a:schemeClr val="tx1"/>
            </a:solidFill>
            <a:prstDash val="dash"/>
            <a:round/>
            <a:headEnd/>
            <a:tailEnd/>
          </a:ln>
          <a:effectLst/>
        </p:spPr>
        <p:txBody>
          <a:bodyPr/>
          <a:lstStyle/>
          <a:p>
            <a:endParaRPr lang="ja-JP" altLang="en-US"/>
          </a:p>
        </p:txBody>
      </p:sp>
      <p:sp>
        <p:nvSpPr>
          <p:cNvPr id="211982" name="Text Box 14"/>
          <p:cNvSpPr txBox="1">
            <a:spLocks noChangeArrowheads="1"/>
          </p:cNvSpPr>
          <p:nvPr/>
        </p:nvSpPr>
        <p:spPr bwMode="auto">
          <a:xfrm>
            <a:off x="0" y="3798888"/>
            <a:ext cx="1243013" cy="336550"/>
          </a:xfrm>
          <a:prstGeom prst="rect">
            <a:avLst/>
          </a:prstGeom>
          <a:noFill/>
          <a:ln w="9525" algn="ctr">
            <a:noFill/>
            <a:prstDash val="dash"/>
            <a:miter lim="800000"/>
            <a:headEnd/>
            <a:tailEnd/>
          </a:ln>
          <a:effectLst/>
        </p:spPr>
        <p:txBody>
          <a:bodyPr>
            <a:spAutoFit/>
          </a:bodyPr>
          <a:lstStyle/>
          <a:p>
            <a:pPr>
              <a:spcBef>
                <a:spcPct val="50000"/>
              </a:spcBef>
            </a:pPr>
            <a:endParaRPr lang="ja-JP" altLang="ja-JP" sz="1600" b="1">
              <a:solidFill>
                <a:srgbClr val="FF0000"/>
              </a:solidFill>
              <a:ea typeface="HG丸ｺﾞｼｯｸM-PRO" pitchFamily="50" charset="-128"/>
            </a:endParaRPr>
          </a:p>
        </p:txBody>
      </p:sp>
      <p:sp>
        <p:nvSpPr>
          <p:cNvPr id="211983" name="Text Box 15"/>
          <p:cNvSpPr txBox="1">
            <a:spLocks noChangeArrowheads="1"/>
          </p:cNvSpPr>
          <p:nvPr/>
        </p:nvSpPr>
        <p:spPr bwMode="auto">
          <a:xfrm>
            <a:off x="257175" y="3508375"/>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FF9999"/>
                </a:solidFill>
                <a:ea typeface="HG丸ｺﾞｼｯｸM-PRO" pitchFamily="50" charset="-128"/>
              </a:rPr>
              <a:t>発注点</a:t>
            </a:r>
          </a:p>
        </p:txBody>
      </p:sp>
      <p:sp>
        <p:nvSpPr>
          <p:cNvPr id="211984" name="Line 16"/>
          <p:cNvSpPr>
            <a:spLocks noChangeShapeType="1"/>
          </p:cNvSpPr>
          <p:nvPr/>
        </p:nvSpPr>
        <p:spPr bwMode="auto">
          <a:xfrm flipV="1">
            <a:off x="3889375" y="2211388"/>
            <a:ext cx="0" cy="2128837"/>
          </a:xfrm>
          <a:prstGeom prst="line">
            <a:avLst/>
          </a:prstGeom>
          <a:noFill/>
          <a:ln w="9525">
            <a:solidFill>
              <a:schemeClr val="tx1"/>
            </a:solidFill>
            <a:prstDash val="dash"/>
            <a:round/>
            <a:headEnd/>
            <a:tailEnd/>
          </a:ln>
          <a:effectLst/>
        </p:spPr>
        <p:txBody>
          <a:bodyPr/>
          <a:lstStyle/>
          <a:p>
            <a:endParaRPr lang="ja-JP" altLang="en-US"/>
          </a:p>
        </p:txBody>
      </p:sp>
      <p:sp>
        <p:nvSpPr>
          <p:cNvPr id="211985" name="AutoShape 17"/>
          <p:cNvSpPr>
            <a:spLocks noChangeArrowheads="1"/>
          </p:cNvSpPr>
          <p:nvPr/>
        </p:nvSpPr>
        <p:spPr bwMode="auto">
          <a:xfrm>
            <a:off x="2314575" y="5089525"/>
            <a:ext cx="1552575" cy="336550"/>
          </a:xfrm>
          <a:prstGeom prst="leftRightArrow">
            <a:avLst>
              <a:gd name="adj1" fmla="val 100000"/>
              <a:gd name="adj2" fmla="val 55188"/>
            </a:avLst>
          </a:prstGeom>
          <a:gradFill rotWithShape="1">
            <a:gsLst>
              <a:gs pos="0">
                <a:srgbClr val="00CC99">
                  <a:alpha val="27000"/>
                </a:srgbClr>
              </a:gs>
              <a:gs pos="100000">
                <a:srgbClr val="00CC99">
                  <a:gamma/>
                  <a:shade val="46275"/>
                  <a:invGamma/>
                  <a:alpha val="25000"/>
                </a:srgbClr>
              </a:gs>
            </a:gsLst>
            <a:lin ang="5400000" scaled="1"/>
          </a:gradFill>
          <a:ln w="9525" algn="ctr">
            <a:solidFill>
              <a:schemeClr val="tx1"/>
            </a:solidFill>
            <a:miter lim="800000"/>
            <a:headEnd/>
            <a:tailEnd/>
          </a:ln>
          <a:effectLst/>
        </p:spPr>
        <p:txBody>
          <a:bodyPr wrap="none" anchor="ctr"/>
          <a:lstStyle/>
          <a:p>
            <a:r>
              <a:rPr lang="ja-JP" altLang="en-US" sz="1400" b="1">
                <a:ea typeface="HG丸ｺﾞｼｯｸM-PRO" pitchFamily="50" charset="-128"/>
              </a:rPr>
              <a:t>リードタイム</a:t>
            </a:r>
            <a:endParaRPr lang="ja-JP" altLang="en-US" sz="800" b="1">
              <a:ea typeface="HG丸ｺﾞｼｯｸM-PRO" pitchFamily="50" charset="-128"/>
            </a:endParaRPr>
          </a:p>
        </p:txBody>
      </p:sp>
      <p:sp>
        <p:nvSpPr>
          <p:cNvPr id="211986" name="AutoShape 18"/>
          <p:cNvSpPr>
            <a:spLocks noChangeArrowheads="1"/>
          </p:cNvSpPr>
          <p:nvPr/>
        </p:nvSpPr>
        <p:spPr bwMode="auto">
          <a:xfrm>
            <a:off x="2327275" y="4673600"/>
            <a:ext cx="3825875" cy="336550"/>
          </a:xfrm>
          <a:prstGeom prst="leftRightArrow">
            <a:avLst>
              <a:gd name="adj1" fmla="val 100000"/>
              <a:gd name="adj2" fmla="val 63184"/>
            </a:avLst>
          </a:prstGeom>
          <a:gradFill rotWithShape="1">
            <a:gsLst>
              <a:gs pos="0">
                <a:srgbClr val="00CC99">
                  <a:alpha val="27000"/>
                </a:srgbClr>
              </a:gs>
              <a:gs pos="100000">
                <a:srgbClr val="00CC99">
                  <a:gamma/>
                  <a:shade val="46275"/>
                  <a:invGamma/>
                  <a:alpha val="25000"/>
                </a:srgbClr>
              </a:gs>
            </a:gsLst>
            <a:lin ang="5400000" scaled="1"/>
          </a:gradFill>
          <a:ln w="9525" algn="ctr">
            <a:solidFill>
              <a:schemeClr val="tx1"/>
            </a:solidFill>
            <a:miter lim="800000"/>
            <a:headEnd/>
            <a:tailEnd/>
          </a:ln>
          <a:effectLst/>
        </p:spPr>
        <p:txBody>
          <a:bodyPr wrap="none" anchor="ctr"/>
          <a:lstStyle/>
          <a:p>
            <a:r>
              <a:rPr lang="ja-JP" altLang="en-US" sz="1400" b="1">
                <a:ea typeface="HG丸ｺﾞｼｯｸM-PRO" pitchFamily="50" charset="-128"/>
              </a:rPr>
              <a:t>発注間隔</a:t>
            </a:r>
            <a:endParaRPr lang="ja-JP" altLang="en-US" sz="800" b="1">
              <a:ea typeface="HG丸ｺﾞｼｯｸM-PRO" pitchFamily="50" charset="-128"/>
            </a:endParaRPr>
          </a:p>
        </p:txBody>
      </p:sp>
      <p:sp>
        <p:nvSpPr>
          <p:cNvPr id="211987" name="AutoShape 19"/>
          <p:cNvSpPr>
            <a:spLocks noChangeArrowheads="1"/>
          </p:cNvSpPr>
          <p:nvPr/>
        </p:nvSpPr>
        <p:spPr bwMode="auto">
          <a:xfrm>
            <a:off x="4814888" y="5529263"/>
            <a:ext cx="2928937" cy="1076325"/>
          </a:xfrm>
          <a:prstGeom prst="cloudCallout">
            <a:avLst>
              <a:gd name="adj1" fmla="val -21928"/>
              <a:gd name="adj2" fmla="val -94378"/>
            </a:avLst>
          </a:prstGeom>
          <a:solidFill>
            <a:srgbClr val="92D050"/>
          </a:solidFill>
          <a:ln w="9525">
            <a:solidFill>
              <a:schemeClr val="tx1"/>
            </a:solidFill>
            <a:prstDash val="dash"/>
            <a:round/>
            <a:headEnd/>
            <a:tailEnd/>
          </a:ln>
          <a:effectLst/>
        </p:spPr>
        <p:txBody>
          <a:bodyPr/>
          <a:lstStyle/>
          <a:p>
            <a:r>
              <a:rPr lang="ja-JP" altLang="en-US" sz="1600" b="1">
                <a:ea typeface="HG丸ｺﾞｼｯｸM-PRO" pitchFamily="50" charset="-128"/>
              </a:rPr>
              <a:t>うぁたいへんだ</a:t>
            </a:r>
          </a:p>
          <a:p>
            <a:r>
              <a:rPr lang="ja-JP" altLang="en-US" sz="1600" b="1">
                <a:ea typeface="HG丸ｺﾞｼｯｸM-PRO" pitchFamily="50" charset="-128"/>
              </a:rPr>
              <a:t>でも</a:t>
            </a:r>
          </a:p>
          <a:p>
            <a:r>
              <a:rPr lang="ja-JP" altLang="en-US" sz="1600" b="1">
                <a:ea typeface="HG丸ｺﾞｼｯｸM-PRO" pitchFamily="50" charset="-128"/>
              </a:rPr>
              <a:t>まだ発注出来ない</a:t>
            </a:r>
          </a:p>
        </p:txBody>
      </p:sp>
      <p:sp>
        <p:nvSpPr>
          <p:cNvPr id="211988" name="Line 20"/>
          <p:cNvSpPr>
            <a:spLocks noChangeShapeType="1"/>
          </p:cNvSpPr>
          <p:nvPr/>
        </p:nvSpPr>
        <p:spPr bwMode="auto">
          <a:xfrm>
            <a:off x="3916363" y="2714625"/>
            <a:ext cx="4002087" cy="1799431"/>
          </a:xfrm>
          <a:prstGeom prst="line">
            <a:avLst/>
          </a:prstGeom>
          <a:noFill/>
          <a:ln w="19050">
            <a:solidFill>
              <a:srgbClr val="0000CC"/>
            </a:solidFill>
            <a:prstDash val="dash"/>
            <a:round/>
            <a:headEnd/>
            <a:tailEnd/>
          </a:ln>
          <a:effectLst/>
        </p:spPr>
        <p:txBody>
          <a:bodyPr/>
          <a:lstStyle/>
          <a:p>
            <a:endParaRPr lang="ja-JP" altLang="en-US"/>
          </a:p>
        </p:txBody>
      </p:sp>
      <p:sp>
        <p:nvSpPr>
          <p:cNvPr id="211989" name="Freeform 21"/>
          <p:cNvSpPr>
            <a:spLocks/>
          </p:cNvSpPr>
          <p:nvPr/>
        </p:nvSpPr>
        <p:spPr bwMode="auto">
          <a:xfrm>
            <a:off x="2303463" y="3668713"/>
            <a:ext cx="1576387" cy="925512"/>
          </a:xfrm>
          <a:custGeom>
            <a:avLst/>
            <a:gdLst/>
            <a:ahLst/>
            <a:cxnLst>
              <a:cxn ang="0">
                <a:pos x="0" y="0"/>
              </a:cxn>
              <a:cxn ang="0">
                <a:pos x="372" y="88"/>
              </a:cxn>
              <a:cxn ang="0">
                <a:pos x="539" y="190"/>
              </a:cxn>
              <a:cxn ang="0">
                <a:pos x="663" y="255"/>
              </a:cxn>
              <a:cxn ang="0">
                <a:pos x="992" y="365"/>
              </a:cxn>
            </a:cxnLst>
            <a:rect l="0" t="0" r="r" b="b"/>
            <a:pathLst>
              <a:path w="992" h="365">
                <a:moveTo>
                  <a:pt x="0" y="0"/>
                </a:moveTo>
                <a:cubicBezTo>
                  <a:pt x="141" y="28"/>
                  <a:pt x="282" y="56"/>
                  <a:pt x="372" y="88"/>
                </a:cubicBezTo>
                <a:cubicBezTo>
                  <a:pt x="462" y="120"/>
                  <a:pt x="491" y="162"/>
                  <a:pt x="539" y="190"/>
                </a:cubicBezTo>
                <a:cubicBezTo>
                  <a:pt x="587" y="218"/>
                  <a:pt x="588" y="226"/>
                  <a:pt x="663" y="255"/>
                </a:cubicBezTo>
                <a:cubicBezTo>
                  <a:pt x="738" y="284"/>
                  <a:pt x="865" y="324"/>
                  <a:pt x="992" y="365"/>
                </a:cubicBezTo>
              </a:path>
            </a:pathLst>
          </a:custGeom>
          <a:noFill/>
          <a:ln w="28575" cap="flat" cmpd="sng">
            <a:solidFill>
              <a:srgbClr val="FF0000"/>
            </a:solidFill>
            <a:prstDash val="solid"/>
            <a:round/>
            <a:headEnd type="none" w="med" len="med"/>
            <a:tailEnd type="none" w="med" len="med"/>
          </a:ln>
          <a:effectLst/>
        </p:spPr>
        <p:txBody>
          <a:bodyPr/>
          <a:lstStyle/>
          <a:p>
            <a:endParaRPr lang="ja-JP" altLang="en-US"/>
          </a:p>
        </p:txBody>
      </p:sp>
      <p:sp>
        <p:nvSpPr>
          <p:cNvPr id="211990" name="Freeform 22"/>
          <p:cNvSpPr>
            <a:spLocks/>
          </p:cNvSpPr>
          <p:nvPr/>
        </p:nvSpPr>
        <p:spPr bwMode="auto">
          <a:xfrm>
            <a:off x="3900488" y="2974975"/>
            <a:ext cx="1839912" cy="1343025"/>
          </a:xfrm>
          <a:custGeom>
            <a:avLst/>
            <a:gdLst/>
            <a:ahLst/>
            <a:cxnLst>
              <a:cxn ang="0">
                <a:pos x="0" y="0"/>
              </a:cxn>
              <a:cxn ang="0">
                <a:pos x="591" y="94"/>
              </a:cxn>
              <a:cxn ang="0">
                <a:pos x="933" y="277"/>
              </a:cxn>
              <a:cxn ang="0">
                <a:pos x="1203" y="393"/>
              </a:cxn>
              <a:cxn ang="0">
                <a:pos x="1524" y="474"/>
              </a:cxn>
            </a:cxnLst>
            <a:rect l="0" t="0" r="r" b="b"/>
            <a:pathLst>
              <a:path w="1524" h="474">
                <a:moveTo>
                  <a:pt x="0" y="0"/>
                </a:moveTo>
                <a:cubicBezTo>
                  <a:pt x="218" y="24"/>
                  <a:pt x="436" y="48"/>
                  <a:pt x="591" y="94"/>
                </a:cubicBezTo>
                <a:cubicBezTo>
                  <a:pt x="746" y="140"/>
                  <a:pt x="831" y="227"/>
                  <a:pt x="933" y="277"/>
                </a:cubicBezTo>
                <a:cubicBezTo>
                  <a:pt x="1035" y="327"/>
                  <a:pt x="1105" y="360"/>
                  <a:pt x="1203" y="393"/>
                </a:cubicBezTo>
                <a:cubicBezTo>
                  <a:pt x="1301" y="426"/>
                  <a:pt x="1412" y="450"/>
                  <a:pt x="1524" y="474"/>
                </a:cubicBezTo>
              </a:path>
            </a:pathLst>
          </a:custGeom>
          <a:noFill/>
          <a:ln w="28575" cap="flat" cmpd="sng">
            <a:solidFill>
              <a:srgbClr val="FF0000"/>
            </a:solidFill>
            <a:prstDash val="solid"/>
            <a:round/>
            <a:headEnd type="none" w="med" len="med"/>
            <a:tailEnd type="none" w="med" len="med"/>
          </a:ln>
          <a:effectLst/>
        </p:spPr>
        <p:txBody>
          <a:bodyPr/>
          <a:lstStyle/>
          <a:p>
            <a:endParaRPr lang="ja-JP" altLang="en-US"/>
          </a:p>
        </p:txBody>
      </p:sp>
      <p:sp>
        <p:nvSpPr>
          <p:cNvPr id="211991" name="Text Box 23"/>
          <p:cNvSpPr txBox="1">
            <a:spLocks noChangeArrowheads="1"/>
          </p:cNvSpPr>
          <p:nvPr/>
        </p:nvSpPr>
        <p:spPr bwMode="auto">
          <a:xfrm rot="1573493">
            <a:off x="2670175" y="2595563"/>
            <a:ext cx="1635125" cy="293687"/>
          </a:xfrm>
          <a:prstGeom prst="rect">
            <a:avLst/>
          </a:prstGeom>
          <a:noFill/>
          <a:ln w="9525" algn="ctr">
            <a:noFill/>
            <a:prstDash val="dash"/>
            <a:miter lim="800000"/>
            <a:headEnd/>
            <a:tailEnd/>
          </a:ln>
          <a:effectLst/>
        </p:spPr>
        <p:txBody>
          <a:bodyPr>
            <a:spAutoFit/>
          </a:bodyPr>
          <a:lstStyle/>
          <a:p>
            <a:pPr>
              <a:lnSpc>
                <a:spcPct val="95000"/>
              </a:lnSpc>
              <a:spcBef>
                <a:spcPct val="20000"/>
              </a:spcBef>
            </a:pPr>
            <a:r>
              <a:rPr lang="ja-JP" altLang="en-US" sz="1400" b="1">
                <a:solidFill>
                  <a:srgbClr val="FF0000"/>
                </a:solidFill>
                <a:ea typeface="HG丸ｺﾞｼｯｸM-PRO" pitchFamily="50" charset="-128"/>
              </a:rPr>
              <a:t>実際の需要</a:t>
            </a:r>
          </a:p>
        </p:txBody>
      </p:sp>
      <p:sp>
        <p:nvSpPr>
          <p:cNvPr id="211992" name="AutoShape 24"/>
          <p:cNvSpPr>
            <a:spLocks noChangeArrowheads="1"/>
          </p:cNvSpPr>
          <p:nvPr/>
        </p:nvSpPr>
        <p:spPr bwMode="auto">
          <a:xfrm>
            <a:off x="4873625" y="1825625"/>
            <a:ext cx="2559050" cy="1149350"/>
          </a:xfrm>
          <a:prstGeom prst="cloudCallout">
            <a:avLst>
              <a:gd name="adj1" fmla="val -42499"/>
              <a:gd name="adj2" fmla="val 112756"/>
            </a:avLst>
          </a:prstGeom>
          <a:solidFill>
            <a:srgbClr val="FF9999"/>
          </a:solidFill>
          <a:ln w="9525">
            <a:solidFill>
              <a:schemeClr val="tx1"/>
            </a:solidFill>
            <a:prstDash val="dash"/>
            <a:round/>
            <a:headEnd/>
            <a:tailEnd/>
          </a:ln>
          <a:effectLst/>
        </p:spPr>
        <p:txBody>
          <a:bodyPr/>
          <a:lstStyle/>
          <a:p>
            <a:r>
              <a:rPr lang="ja-JP" altLang="en-US" sz="1600" b="1">
                <a:ea typeface="HG丸ｺﾞｼｯｸM-PRO" pitchFamily="50" charset="-128"/>
              </a:rPr>
              <a:t>もうなくなった</a:t>
            </a:r>
          </a:p>
          <a:p>
            <a:r>
              <a:rPr lang="ja-JP" altLang="en-US" sz="1600" b="1">
                <a:ea typeface="HG丸ｺﾞｼｯｸM-PRO" pitchFamily="50" charset="-128"/>
              </a:rPr>
              <a:t>発注しなきゃ</a:t>
            </a:r>
          </a:p>
        </p:txBody>
      </p:sp>
      <p:sp>
        <p:nvSpPr>
          <p:cNvPr id="211994" name="AutoShape 26"/>
          <p:cNvSpPr>
            <a:spLocks noChangeArrowheads="1"/>
          </p:cNvSpPr>
          <p:nvPr/>
        </p:nvSpPr>
        <p:spPr bwMode="auto">
          <a:xfrm>
            <a:off x="6144388" y="4683213"/>
            <a:ext cx="1552575" cy="336550"/>
          </a:xfrm>
          <a:prstGeom prst="leftRightArrow">
            <a:avLst>
              <a:gd name="adj1" fmla="val 100000"/>
              <a:gd name="adj2" fmla="val 55188"/>
            </a:avLst>
          </a:prstGeom>
          <a:gradFill rotWithShape="1">
            <a:gsLst>
              <a:gs pos="0">
                <a:srgbClr val="00CC99">
                  <a:alpha val="14999"/>
                </a:srgbClr>
              </a:gs>
              <a:gs pos="100000">
                <a:srgbClr val="00CC99">
                  <a:gamma/>
                  <a:shade val="46275"/>
                  <a:invGamma/>
                  <a:alpha val="13000"/>
                </a:srgbClr>
              </a:gs>
            </a:gsLst>
            <a:lin ang="5400000" scaled="1"/>
          </a:gradFill>
          <a:ln w="9525" algn="ctr">
            <a:solidFill>
              <a:schemeClr val="folHlink"/>
            </a:solidFill>
            <a:miter lim="800000"/>
            <a:headEnd/>
            <a:tailEnd/>
          </a:ln>
          <a:effectLst/>
        </p:spPr>
        <p:txBody>
          <a:bodyPr wrap="none" anchor="ctr"/>
          <a:lstStyle/>
          <a:p>
            <a:r>
              <a:rPr lang="ja-JP" altLang="en-US" sz="1400" b="1" dirty="0">
                <a:solidFill>
                  <a:schemeClr val="bg2"/>
                </a:solidFill>
                <a:ea typeface="HG丸ｺﾞｼｯｸM-PRO" pitchFamily="50" charset="-128"/>
              </a:rPr>
              <a:t>リードタイム</a:t>
            </a:r>
            <a:endParaRPr lang="ja-JP" altLang="en-US" sz="800" b="1" dirty="0">
              <a:solidFill>
                <a:schemeClr val="bg2"/>
              </a:solidFill>
              <a:ea typeface="HG丸ｺﾞｼｯｸM-PRO" pitchFamily="50" charset="-128"/>
            </a:endParaRPr>
          </a:p>
        </p:txBody>
      </p:sp>
      <p:sp>
        <p:nvSpPr>
          <p:cNvPr id="211995" name="AutoShape 27"/>
          <p:cNvSpPr>
            <a:spLocks noChangeArrowheads="1"/>
          </p:cNvSpPr>
          <p:nvPr/>
        </p:nvSpPr>
        <p:spPr bwMode="auto">
          <a:xfrm>
            <a:off x="6144388" y="3068960"/>
            <a:ext cx="2850387" cy="1037903"/>
          </a:xfrm>
          <a:prstGeom prst="cloudCallout">
            <a:avLst>
              <a:gd name="adj1" fmla="val -875"/>
              <a:gd name="adj2" fmla="val 105661"/>
            </a:avLst>
          </a:prstGeom>
          <a:solidFill>
            <a:srgbClr val="92D050"/>
          </a:solidFill>
          <a:ln w="9525">
            <a:solidFill>
              <a:schemeClr val="tx1"/>
            </a:solidFill>
            <a:prstDash val="dash"/>
            <a:round/>
            <a:headEnd/>
            <a:tailEnd/>
          </a:ln>
          <a:effectLst/>
        </p:spPr>
        <p:txBody>
          <a:bodyPr/>
          <a:lstStyle/>
          <a:p>
            <a:r>
              <a:rPr lang="ja-JP" altLang="en-US" sz="1600" b="1">
                <a:ea typeface="HG丸ｺﾞｼｯｸM-PRO" pitchFamily="50" charset="-128"/>
              </a:rPr>
              <a:t>次の補充はここ</a:t>
            </a:r>
          </a:p>
          <a:p>
            <a:r>
              <a:rPr lang="ja-JP" altLang="en-US" sz="1600" b="1">
                <a:ea typeface="HG丸ｺﾞｼｯｸM-PRO" pitchFamily="50" charset="-128"/>
              </a:rPr>
              <a:t>その間品切れ状態</a:t>
            </a:r>
          </a:p>
        </p:txBody>
      </p:sp>
    </p:spTree>
    <p:extLst>
      <p:ext uri="{BB962C8B-B14F-4D97-AF65-F5344CB8AC3E}">
        <p14:creationId xmlns:p14="http://schemas.microsoft.com/office/powerpoint/2010/main" val="13387447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D9D49A53-6DA5-4B52-8218-B0917FDD03D9}" type="slidenum">
              <a:rPr lang="en-US" altLang="ja-JP"/>
              <a:pPr/>
              <a:t>58</a:t>
            </a:fld>
            <a:endParaRPr lang="en-US" altLang="ja-JP"/>
          </a:p>
        </p:txBody>
      </p:sp>
      <p:sp>
        <p:nvSpPr>
          <p:cNvPr id="182274" name="Rectangle 2"/>
          <p:cNvSpPr>
            <a:spLocks noGrp="1" noChangeArrowheads="1"/>
          </p:cNvSpPr>
          <p:nvPr>
            <p:ph type="title"/>
          </p:nvPr>
        </p:nvSpPr>
        <p:spPr/>
        <p:txBody>
          <a:bodyPr/>
          <a:lstStyle/>
          <a:p>
            <a:r>
              <a:rPr lang="ja-JP" altLang="en-US"/>
              <a:t>安全在庫量</a:t>
            </a:r>
          </a:p>
        </p:txBody>
      </p:sp>
      <p:sp>
        <p:nvSpPr>
          <p:cNvPr id="182275" name="Rectangle 3"/>
          <p:cNvSpPr>
            <a:spLocks noGrp="1" noChangeArrowheads="1"/>
          </p:cNvSpPr>
          <p:nvPr>
            <p:ph type="body" idx="1"/>
          </p:nvPr>
        </p:nvSpPr>
        <p:spPr/>
        <p:txBody>
          <a:bodyPr/>
          <a:lstStyle/>
          <a:p>
            <a:r>
              <a:rPr lang="ja-JP" altLang="en-US"/>
              <a:t>リードタイム中の需要データの変動を調べる</a:t>
            </a:r>
          </a:p>
          <a:p>
            <a:r>
              <a:rPr lang="en-US" altLang="ja-JP"/>
              <a:t>20</a:t>
            </a:r>
            <a:r>
              <a:rPr lang="ja-JP" altLang="en-US"/>
              <a:t>回中</a:t>
            </a:r>
            <a:r>
              <a:rPr lang="en-US" altLang="ja-JP"/>
              <a:t>19</a:t>
            </a:r>
            <a:r>
              <a:rPr lang="ja-JP" altLang="en-US"/>
              <a:t>回は品切れにならないようにする</a:t>
            </a:r>
          </a:p>
          <a:p>
            <a:pPr lvl="1"/>
            <a:endParaRPr lang="ja-JP" altLang="en-US"/>
          </a:p>
          <a:p>
            <a:pPr lvl="1"/>
            <a:endParaRPr lang="en-US" altLang="ja-JP"/>
          </a:p>
        </p:txBody>
      </p:sp>
      <p:pic>
        <p:nvPicPr>
          <p:cNvPr id="182297" name="Picture 25"/>
          <p:cNvPicPr>
            <a:picLocks noChangeAspect="1" noChangeArrowheads="1"/>
          </p:cNvPicPr>
          <p:nvPr/>
        </p:nvPicPr>
        <p:blipFill>
          <a:blip r:embed="rId3"/>
          <a:srcRect/>
          <a:stretch>
            <a:fillRect/>
          </a:stretch>
        </p:blipFill>
        <p:spPr bwMode="auto">
          <a:xfrm>
            <a:off x="1475656" y="3212976"/>
            <a:ext cx="6313487" cy="2906713"/>
          </a:xfrm>
          <a:prstGeom prst="rect">
            <a:avLst/>
          </a:prstGeom>
          <a:noFill/>
          <a:ln w="9525" algn="ctr">
            <a:noFill/>
            <a:prstDash val="dash"/>
            <a:miter lim="800000"/>
            <a:headEnd/>
            <a:tailEnd/>
          </a:ln>
          <a:effectLst/>
        </p:spPr>
      </p:pic>
      <p:sp>
        <p:nvSpPr>
          <p:cNvPr id="2" name="円形吹き出し 1"/>
          <p:cNvSpPr/>
          <p:nvPr/>
        </p:nvSpPr>
        <p:spPr>
          <a:xfrm>
            <a:off x="5796136" y="2636912"/>
            <a:ext cx="2592288" cy="1440160"/>
          </a:xfrm>
          <a:prstGeom prst="wedgeEllipseCallout">
            <a:avLst>
              <a:gd name="adj1" fmla="val -56547"/>
              <a:gd name="adj2" fmla="val 68849"/>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rgbClr val="0000CC"/>
                </a:solidFill>
              </a:rPr>
              <a:t>平均</a:t>
            </a:r>
            <a:r>
              <a:rPr lang="ja-JP" altLang="en-US" b="1" dirty="0" smtClean="0">
                <a:solidFill>
                  <a:srgbClr val="0000CC"/>
                </a:solidFill>
              </a:rPr>
              <a:t>を上回る需要に対処するための在庫</a:t>
            </a:r>
            <a:endParaRPr kumimoji="1" lang="ja-JP" altLang="en-US" b="1" dirty="0">
              <a:solidFill>
                <a:srgbClr val="0000CC"/>
              </a:solidFill>
            </a:endParaRPr>
          </a:p>
        </p:txBody>
      </p:sp>
      <p:sp>
        <p:nvSpPr>
          <p:cNvPr id="3" name="雲形吹き出し 2"/>
          <p:cNvSpPr/>
          <p:nvPr/>
        </p:nvSpPr>
        <p:spPr>
          <a:xfrm>
            <a:off x="6660232" y="5517232"/>
            <a:ext cx="2483768" cy="936104"/>
          </a:xfrm>
          <a:prstGeom prst="cloudCallout">
            <a:avLst>
              <a:gd name="adj1" fmla="val -53076"/>
              <a:gd name="adj2" fmla="val -18087"/>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rgbClr val="0000CC"/>
                </a:solidFill>
              </a:rPr>
              <a:t>５％は品切に</a:t>
            </a:r>
            <a:endParaRPr kumimoji="1" lang="en-US" altLang="ja-JP" dirty="0" smtClean="0">
              <a:solidFill>
                <a:srgbClr val="0000CC"/>
              </a:solidFill>
            </a:endParaRPr>
          </a:p>
          <a:p>
            <a:pPr algn="ctr"/>
            <a:r>
              <a:rPr kumimoji="1" lang="ja-JP" altLang="en-US" dirty="0" smtClean="0">
                <a:solidFill>
                  <a:srgbClr val="0000CC"/>
                </a:solidFill>
              </a:rPr>
              <a:t>なっても良い</a:t>
            </a:r>
            <a:endParaRPr kumimoji="1" lang="ja-JP" altLang="en-US" dirty="0">
              <a:solidFill>
                <a:srgbClr val="0000CC"/>
              </a:solidFill>
            </a:endParaRPr>
          </a:p>
        </p:txBody>
      </p:sp>
    </p:spTree>
    <p:extLst>
      <p:ext uri="{BB962C8B-B14F-4D97-AF65-F5344CB8AC3E}">
        <p14:creationId xmlns:p14="http://schemas.microsoft.com/office/powerpoint/2010/main" val="779831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 5"/>
          <p:cNvSpPr>
            <a:spLocks noGrp="1"/>
          </p:cNvSpPr>
          <p:nvPr>
            <p:ph type="sldNum" sz="quarter" idx="12"/>
          </p:nvPr>
        </p:nvSpPr>
        <p:spPr/>
        <p:txBody>
          <a:bodyPr/>
          <a:lstStyle/>
          <a:p>
            <a:fld id="{E022039F-9D97-480B-A17A-74AD2CE57814}" type="slidenum">
              <a:rPr lang="en-US" altLang="ja-JP"/>
              <a:pPr/>
              <a:t>59</a:t>
            </a:fld>
            <a:endParaRPr lang="en-US" altLang="ja-JP"/>
          </a:p>
        </p:txBody>
      </p:sp>
      <p:sp>
        <p:nvSpPr>
          <p:cNvPr id="184322" name="Rectangle 2"/>
          <p:cNvSpPr>
            <a:spLocks noGrp="1" noChangeArrowheads="1"/>
          </p:cNvSpPr>
          <p:nvPr>
            <p:ph type="title"/>
          </p:nvPr>
        </p:nvSpPr>
        <p:spPr/>
        <p:txBody>
          <a:bodyPr/>
          <a:lstStyle/>
          <a:p>
            <a:r>
              <a:rPr lang="ja-JP" altLang="en-US"/>
              <a:t>安全在庫量、確率モデル</a:t>
            </a:r>
          </a:p>
        </p:txBody>
      </p:sp>
      <p:sp>
        <p:nvSpPr>
          <p:cNvPr id="184323" name="Rectangle 3"/>
          <p:cNvSpPr>
            <a:spLocks noGrp="1" noChangeArrowheads="1"/>
          </p:cNvSpPr>
          <p:nvPr>
            <p:ph type="body" idx="1"/>
          </p:nvPr>
        </p:nvSpPr>
        <p:spPr/>
        <p:txBody>
          <a:bodyPr/>
          <a:lstStyle/>
          <a:p>
            <a:r>
              <a:rPr lang="ja-JP" altLang="en-US" dirty="0"/>
              <a:t>正規分布を仮定、上側％点を計算する</a:t>
            </a:r>
          </a:p>
          <a:p>
            <a:pPr lvl="1"/>
            <a:endParaRPr lang="ja-JP" altLang="en-US" dirty="0"/>
          </a:p>
          <a:p>
            <a:pPr lvl="1"/>
            <a:endParaRPr lang="en-US" altLang="ja-JP" dirty="0"/>
          </a:p>
        </p:txBody>
      </p:sp>
      <p:graphicFrame>
        <p:nvGraphicFramePr>
          <p:cNvPr id="184325" name="Object 5"/>
          <p:cNvGraphicFramePr>
            <a:graphicFrameLocks noChangeAspect="1"/>
          </p:cNvGraphicFramePr>
          <p:nvPr/>
        </p:nvGraphicFramePr>
        <p:xfrm>
          <a:off x="1174750" y="3430588"/>
          <a:ext cx="5924550" cy="2516187"/>
        </p:xfrm>
        <a:graphic>
          <a:graphicData uri="http://schemas.openxmlformats.org/presentationml/2006/ole">
            <mc:AlternateContent xmlns:mc="http://schemas.openxmlformats.org/markup-compatibility/2006">
              <mc:Choice xmlns:v="urn:schemas-microsoft-com:vml" Requires="v">
                <p:oleObj spid="_x0000_s8220" name="グラフ" r:id="rId5" imgW="4238446" imgH="1800225" progId="Excel.Sheet.8">
                  <p:embed/>
                </p:oleObj>
              </mc:Choice>
              <mc:Fallback>
                <p:oleObj name="グラフ" r:id="rId5" imgW="4238446" imgH="1800225"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4750" y="3430588"/>
                        <a:ext cx="5924550" cy="251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6" name="Object 6"/>
          <p:cNvGraphicFramePr>
            <a:graphicFrameLocks noChangeAspect="1"/>
          </p:cNvGraphicFramePr>
          <p:nvPr/>
        </p:nvGraphicFramePr>
        <p:xfrm>
          <a:off x="2027238" y="2343150"/>
          <a:ext cx="5046662" cy="1031875"/>
        </p:xfrm>
        <a:graphic>
          <a:graphicData uri="http://schemas.openxmlformats.org/presentationml/2006/ole">
            <mc:AlternateContent xmlns:mc="http://schemas.openxmlformats.org/markup-compatibility/2006">
              <mc:Choice xmlns:v="urn:schemas-microsoft-com:vml" Requires="v">
                <p:oleObj spid="_x0000_s8221" name="数式" r:id="rId7" imgW="2234880" imgH="457200" progId="Equation.3">
                  <p:embed/>
                </p:oleObj>
              </mc:Choice>
              <mc:Fallback>
                <p:oleObj name="数式" r:id="rId7" imgW="223488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7238" y="2343150"/>
                        <a:ext cx="5046662" cy="103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27" name="Line 7"/>
          <p:cNvSpPr>
            <a:spLocks noChangeShapeType="1"/>
          </p:cNvSpPr>
          <p:nvPr/>
        </p:nvSpPr>
        <p:spPr bwMode="auto">
          <a:xfrm>
            <a:off x="5545138" y="4783138"/>
            <a:ext cx="0" cy="773112"/>
          </a:xfrm>
          <a:prstGeom prst="line">
            <a:avLst/>
          </a:prstGeom>
          <a:noFill/>
          <a:ln w="28575">
            <a:solidFill>
              <a:srgbClr val="FF0000"/>
            </a:solidFill>
            <a:round/>
            <a:headEnd/>
            <a:tailEnd/>
          </a:ln>
          <a:effectLst/>
        </p:spPr>
        <p:txBody>
          <a:bodyPr/>
          <a:lstStyle/>
          <a:p>
            <a:endParaRPr lang="ja-JP" altLang="en-US"/>
          </a:p>
        </p:txBody>
      </p:sp>
      <p:sp>
        <p:nvSpPr>
          <p:cNvPr id="184328" name="AutoShape 8"/>
          <p:cNvSpPr>
            <a:spLocks noChangeArrowheads="1"/>
          </p:cNvSpPr>
          <p:nvPr/>
        </p:nvSpPr>
        <p:spPr bwMode="auto">
          <a:xfrm>
            <a:off x="5534025" y="5029200"/>
            <a:ext cx="655638" cy="350838"/>
          </a:xfrm>
          <a:prstGeom prst="rightArrow">
            <a:avLst>
              <a:gd name="adj1" fmla="val 50000"/>
              <a:gd name="adj2" fmla="val 46719"/>
            </a:avLst>
          </a:prstGeom>
          <a:solidFill>
            <a:srgbClr val="FF0000"/>
          </a:solidFill>
          <a:ln w="9525" algn="ctr">
            <a:solidFill>
              <a:srgbClr val="FF0000"/>
            </a:solidFill>
            <a:prstDash val="dash"/>
            <a:miter lim="800000"/>
            <a:headEnd/>
            <a:tailEnd/>
          </a:ln>
          <a:effectLst/>
        </p:spPr>
        <p:txBody>
          <a:bodyPr wrap="none" anchor="ctr"/>
          <a:lstStyle/>
          <a:p>
            <a:endParaRPr lang="ja-JP" altLang="en-US"/>
          </a:p>
        </p:txBody>
      </p:sp>
      <p:sp>
        <p:nvSpPr>
          <p:cNvPr id="184329" name="Text Box 9"/>
          <p:cNvSpPr txBox="1">
            <a:spLocks noChangeArrowheads="1"/>
          </p:cNvSpPr>
          <p:nvPr/>
        </p:nvSpPr>
        <p:spPr bwMode="auto">
          <a:xfrm>
            <a:off x="1938338" y="3983038"/>
            <a:ext cx="1757362" cy="336550"/>
          </a:xfrm>
          <a:prstGeom prst="rect">
            <a:avLst/>
          </a:prstGeom>
          <a:solidFill>
            <a:schemeClr val="bg1"/>
          </a:solid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平均需要</a:t>
            </a:r>
          </a:p>
        </p:txBody>
      </p:sp>
      <p:sp>
        <p:nvSpPr>
          <p:cNvPr id="184330" name="Text Box 10"/>
          <p:cNvSpPr txBox="1">
            <a:spLocks noChangeArrowheads="1"/>
          </p:cNvSpPr>
          <p:nvPr/>
        </p:nvSpPr>
        <p:spPr bwMode="auto">
          <a:xfrm>
            <a:off x="4822825" y="3948113"/>
            <a:ext cx="1757363" cy="338554"/>
          </a:xfrm>
          <a:prstGeom prst="rect">
            <a:avLst/>
          </a:prstGeom>
          <a:solidFill>
            <a:schemeClr val="bg1"/>
          </a:solidFill>
          <a:ln w="9525" algn="ctr">
            <a:noFill/>
            <a:prstDash val="dash"/>
            <a:miter lim="800000"/>
            <a:headEnd/>
            <a:tailEnd/>
          </a:ln>
          <a:effectLst/>
        </p:spPr>
        <p:txBody>
          <a:bodyPr>
            <a:spAutoFit/>
          </a:bodyPr>
          <a:lstStyle/>
          <a:p>
            <a:pPr>
              <a:spcBef>
                <a:spcPct val="50000"/>
              </a:spcBef>
            </a:pPr>
            <a:r>
              <a:rPr lang="en-US" altLang="ja-JP" sz="1600" b="1" dirty="0" smtClean="0">
                <a:solidFill>
                  <a:schemeClr val="accent1"/>
                </a:solidFill>
                <a:ea typeface="HG丸ｺﾞｼｯｸM-PRO" pitchFamily="50" charset="-128"/>
              </a:rPr>
              <a:t>95%</a:t>
            </a:r>
            <a:r>
              <a:rPr lang="ja-JP" altLang="en-US" sz="1600" b="1" dirty="0" smtClean="0">
                <a:solidFill>
                  <a:schemeClr val="accent1"/>
                </a:solidFill>
                <a:ea typeface="HG丸ｺﾞｼｯｸM-PRO" pitchFamily="50" charset="-128"/>
              </a:rPr>
              <a:t>安全</a:t>
            </a:r>
            <a:r>
              <a:rPr lang="ja-JP" altLang="en-US" sz="1600" b="1" dirty="0">
                <a:solidFill>
                  <a:schemeClr val="accent1"/>
                </a:solidFill>
                <a:ea typeface="HG丸ｺﾞｼｯｸM-PRO" pitchFamily="50" charset="-128"/>
              </a:rPr>
              <a:t>在庫量</a:t>
            </a:r>
          </a:p>
        </p:txBody>
      </p:sp>
      <p:sp>
        <p:nvSpPr>
          <p:cNvPr id="184331" name="Line 11"/>
          <p:cNvSpPr>
            <a:spLocks noChangeShapeType="1"/>
          </p:cNvSpPr>
          <p:nvPr/>
        </p:nvSpPr>
        <p:spPr bwMode="auto">
          <a:xfrm>
            <a:off x="3248025" y="4160838"/>
            <a:ext cx="996950" cy="1219200"/>
          </a:xfrm>
          <a:prstGeom prst="line">
            <a:avLst/>
          </a:prstGeom>
          <a:noFill/>
          <a:ln w="9525">
            <a:solidFill>
              <a:srgbClr val="0000CC"/>
            </a:solidFill>
            <a:round/>
            <a:headEnd/>
            <a:tailEnd type="triangle" w="med" len="med"/>
          </a:ln>
          <a:effectLst/>
        </p:spPr>
        <p:txBody>
          <a:bodyPr/>
          <a:lstStyle/>
          <a:p>
            <a:endParaRPr lang="ja-JP" altLang="en-US"/>
          </a:p>
        </p:txBody>
      </p:sp>
      <p:sp>
        <p:nvSpPr>
          <p:cNvPr id="184332" name="AutoShape 12"/>
          <p:cNvSpPr>
            <a:spLocks noChangeArrowheads="1"/>
          </p:cNvSpPr>
          <p:nvPr/>
        </p:nvSpPr>
        <p:spPr bwMode="auto">
          <a:xfrm>
            <a:off x="4243388" y="5075238"/>
            <a:ext cx="1300162" cy="293687"/>
          </a:xfrm>
          <a:prstGeom prst="leftRightArrow">
            <a:avLst>
              <a:gd name="adj1" fmla="val 50000"/>
              <a:gd name="adj2" fmla="val 88541"/>
            </a:avLst>
          </a:prstGeom>
          <a:solidFill>
            <a:schemeClr val="accent1"/>
          </a:solidFill>
          <a:ln w="9525" cap="rnd" algn="ctr">
            <a:solidFill>
              <a:schemeClr val="tx1"/>
            </a:solidFill>
            <a:prstDash val="sysDot"/>
            <a:miter lim="800000"/>
            <a:headEnd/>
            <a:tailEnd/>
          </a:ln>
          <a:effectLst/>
        </p:spPr>
        <p:txBody>
          <a:bodyPr wrap="none" anchor="ctr"/>
          <a:lstStyle/>
          <a:p>
            <a:endParaRPr lang="ja-JP" altLang="en-US"/>
          </a:p>
        </p:txBody>
      </p:sp>
      <p:sp>
        <p:nvSpPr>
          <p:cNvPr id="184333" name="Line 13"/>
          <p:cNvSpPr>
            <a:spLocks noChangeShapeType="1"/>
          </p:cNvSpPr>
          <p:nvPr/>
        </p:nvSpPr>
        <p:spPr bwMode="auto">
          <a:xfrm flipH="1">
            <a:off x="4772025" y="4160838"/>
            <a:ext cx="328613" cy="938212"/>
          </a:xfrm>
          <a:prstGeom prst="line">
            <a:avLst/>
          </a:prstGeom>
          <a:noFill/>
          <a:ln w="28575">
            <a:solidFill>
              <a:srgbClr val="33CC33"/>
            </a:solidFill>
            <a:round/>
            <a:headEnd/>
            <a:tailEnd type="triangle" w="med" len="med"/>
          </a:ln>
          <a:effectLst/>
        </p:spPr>
        <p:txBody>
          <a:bodyPr/>
          <a:lstStyle/>
          <a:p>
            <a:endParaRPr lang="ja-JP" altLang="en-US"/>
          </a:p>
        </p:txBody>
      </p:sp>
      <p:sp>
        <p:nvSpPr>
          <p:cNvPr id="184334" name="AutoShape 14"/>
          <p:cNvSpPr>
            <a:spLocks noChangeArrowheads="1"/>
          </p:cNvSpPr>
          <p:nvPr/>
        </p:nvSpPr>
        <p:spPr bwMode="auto">
          <a:xfrm>
            <a:off x="6516216" y="4293096"/>
            <a:ext cx="2122487" cy="938213"/>
          </a:xfrm>
          <a:prstGeom prst="cloudCallout">
            <a:avLst>
              <a:gd name="adj1" fmla="val -64764"/>
              <a:gd name="adj2" fmla="val 42623"/>
            </a:avLst>
          </a:prstGeom>
          <a:solidFill>
            <a:srgbClr val="FFCCFF"/>
          </a:solidFill>
          <a:ln w="9525">
            <a:solidFill>
              <a:schemeClr val="tx1"/>
            </a:solidFill>
            <a:prstDash val="dash"/>
            <a:round/>
            <a:headEnd/>
            <a:tailEnd/>
          </a:ln>
          <a:effectLst/>
        </p:spPr>
        <p:txBody>
          <a:bodyPr/>
          <a:lstStyle/>
          <a:p>
            <a:r>
              <a:rPr lang="ja-JP" altLang="en-US" sz="1600" b="1">
                <a:solidFill>
                  <a:srgbClr val="0000CC"/>
                </a:solidFill>
                <a:latin typeface="HG丸ｺﾞｼｯｸM-PRO" pitchFamily="50" charset="-128"/>
                <a:ea typeface="HG丸ｺﾞｼｯｸM-PRO" pitchFamily="50" charset="-128"/>
              </a:rPr>
              <a:t>品切れは</a:t>
            </a:r>
            <a:r>
              <a:rPr lang="en-US" altLang="ja-JP" sz="1600" b="1">
                <a:solidFill>
                  <a:srgbClr val="0000CC"/>
                </a:solidFill>
                <a:latin typeface="HG丸ｺﾞｼｯｸM-PRO" pitchFamily="50" charset="-128"/>
                <a:ea typeface="HG丸ｺﾞｼｯｸM-PRO" pitchFamily="50" charset="-128"/>
              </a:rPr>
              <a:t>5%</a:t>
            </a:r>
            <a:r>
              <a:rPr lang="ja-JP" altLang="en-US" sz="1600" b="1">
                <a:solidFill>
                  <a:srgbClr val="0000CC"/>
                </a:solidFill>
                <a:latin typeface="HG丸ｺﾞｼｯｸM-PRO" pitchFamily="50" charset="-128"/>
                <a:ea typeface="HG丸ｺﾞｼｯｸM-PRO" pitchFamily="50" charset="-128"/>
              </a:rPr>
              <a:t>以内</a:t>
            </a:r>
          </a:p>
        </p:txBody>
      </p:sp>
      <p:sp>
        <p:nvSpPr>
          <p:cNvPr id="184335" name="Line 15"/>
          <p:cNvSpPr>
            <a:spLocks noChangeShapeType="1"/>
          </p:cNvSpPr>
          <p:nvPr/>
        </p:nvSpPr>
        <p:spPr bwMode="auto">
          <a:xfrm flipV="1">
            <a:off x="4256088" y="3868738"/>
            <a:ext cx="0" cy="1641475"/>
          </a:xfrm>
          <a:prstGeom prst="line">
            <a:avLst/>
          </a:prstGeom>
          <a:noFill/>
          <a:ln w="9525">
            <a:solidFill>
              <a:schemeClr val="tx1"/>
            </a:solidFill>
            <a:prstDash val="dash"/>
            <a:round/>
            <a:headEnd/>
            <a:tailEnd/>
          </a:ln>
          <a:effectLst/>
        </p:spPr>
        <p:txBody>
          <a:bodyPr/>
          <a:lstStyle/>
          <a:p>
            <a:endParaRPr lang="ja-JP" altLang="en-US"/>
          </a:p>
        </p:txBody>
      </p:sp>
    </p:spTree>
    <p:extLst>
      <p:ext uri="{BB962C8B-B14F-4D97-AF65-F5344CB8AC3E}">
        <p14:creationId xmlns:p14="http://schemas.microsoft.com/office/powerpoint/2010/main" val="9086424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スライド番号プレースホルダ 5"/>
          <p:cNvSpPr>
            <a:spLocks noGrp="1"/>
          </p:cNvSpPr>
          <p:nvPr>
            <p:ph type="sldNum" sz="quarter" idx="12"/>
          </p:nvPr>
        </p:nvSpPr>
        <p:spPr/>
        <p:txBody>
          <a:bodyPr/>
          <a:lstStyle/>
          <a:p>
            <a:fld id="{4AA4F2B0-39CD-4B82-9864-26E22BB871FC}" type="slidenum">
              <a:rPr lang="en-US" altLang="ja-JP"/>
              <a:pPr/>
              <a:t>60</a:t>
            </a:fld>
            <a:endParaRPr lang="en-US" altLang="ja-JP"/>
          </a:p>
        </p:txBody>
      </p:sp>
      <p:sp>
        <p:nvSpPr>
          <p:cNvPr id="186370" name="Rectangle 2"/>
          <p:cNvSpPr>
            <a:spLocks noGrp="1" noChangeArrowheads="1"/>
          </p:cNvSpPr>
          <p:nvPr>
            <p:ph type="title"/>
          </p:nvPr>
        </p:nvSpPr>
        <p:spPr/>
        <p:txBody>
          <a:bodyPr/>
          <a:lstStyle/>
          <a:p>
            <a:r>
              <a:rPr lang="ja-JP" altLang="en-US"/>
              <a:t>定量発注方式の発注方法</a:t>
            </a:r>
          </a:p>
        </p:txBody>
      </p:sp>
      <p:sp>
        <p:nvSpPr>
          <p:cNvPr id="186371" name="Rectangle 3"/>
          <p:cNvSpPr>
            <a:spLocks noGrp="1" noChangeArrowheads="1"/>
          </p:cNvSpPr>
          <p:nvPr>
            <p:ph type="body" idx="1"/>
          </p:nvPr>
        </p:nvSpPr>
        <p:spPr/>
        <p:txBody>
          <a:bodyPr/>
          <a:lstStyle/>
          <a:p>
            <a:r>
              <a:rPr lang="ja-JP" altLang="en-US"/>
              <a:t>在庫量が</a:t>
            </a:r>
          </a:p>
          <a:p>
            <a:pPr>
              <a:buFont typeface="Wingdings" pitchFamily="2" charset="2"/>
              <a:buNone/>
            </a:pPr>
            <a:r>
              <a:rPr lang="ja-JP" altLang="en-US"/>
              <a:t>　「リードタイム中の平均需要量＋安全在庫量」</a:t>
            </a:r>
          </a:p>
          <a:p>
            <a:pPr>
              <a:buFont typeface="Wingdings" pitchFamily="2" charset="2"/>
              <a:buNone/>
            </a:pPr>
            <a:r>
              <a:rPr lang="ja-JP" altLang="en-US"/>
              <a:t>　になったら（</a:t>
            </a:r>
            <a:r>
              <a:rPr lang="ja-JP" altLang="en-US">
                <a:solidFill>
                  <a:srgbClr val="FF9900"/>
                </a:solidFill>
              </a:rPr>
              <a:t>発注点</a:t>
            </a:r>
            <a:r>
              <a:rPr lang="ja-JP" altLang="en-US"/>
              <a:t>）</a:t>
            </a:r>
          </a:p>
          <a:p>
            <a:r>
              <a:rPr lang="ja-JP" altLang="en-US"/>
              <a:t>「リードタイム中の平均需要量」を発注する</a:t>
            </a:r>
          </a:p>
          <a:p>
            <a:pPr lvl="1"/>
            <a:endParaRPr lang="en-US" altLang="ja-JP"/>
          </a:p>
        </p:txBody>
      </p:sp>
      <p:sp>
        <p:nvSpPr>
          <p:cNvPr id="186372" name="Line 4"/>
          <p:cNvSpPr>
            <a:spLocks noChangeShapeType="1"/>
          </p:cNvSpPr>
          <p:nvPr/>
        </p:nvSpPr>
        <p:spPr bwMode="auto">
          <a:xfrm>
            <a:off x="2201863" y="5626100"/>
            <a:ext cx="5067300" cy="0"/>
          </a:xfrm>
          <a:prstGeom prst="line">
            <a:avLst/>
          </a:prstGeom>
          <a:noFill/>
          <a:ln w="19050">
            <a:solidFill>
              <a:schemeClr val="tx1"/>
            </a:solidFill>
            <a:round/>
            <a:headEnd/>
            <a:tailEnd type="triangle" w="med" len="med"/>
          </a:ln>
          <a:effectLst/>
        </p:spPr>
        <p:txBody>
          <a:bodyPr/>
          <a:lstStyle/>
          <a:p>
            <a:endParaRPr lang="ja-JP" altLang="en-US"/>
          </a:p>
        </p:txBody>
      </p:sp>
      <p:sp>
        <p:nvSpPr>
          <p:cNvPr id="186373" name="Line 5"/>
          <p:cNvSpPr>
            <a:spLocks noChangeShapeType="1"/>
          </p:cNvSpPr>
          <p:nvPr/>
        </p:nvSpPr>
        <p:spPr bwMode="auto">
          <a:xfrm flipV="1">
            <a:off x="2203450" y="3927475"/>
            <a:ext cx="0" cy="2214563"/>
          </a:xfrm>
          <a:prstGeom prst="line">
            <a:avLst/>
          </a:prstGeom>
          <a:noFill/>
          <a:ln w="19050">
            <a:solidFill>
              <a:schemeClr val="tx1"/>
            </a:solidFill>
            <a:round/>
            <a:headEnd/>
            <a:tailEnd type="triangle" w="med" len="med"/>
          </a:ln>
          <a:effectLst/>
        </p:spPr>
        <p:txBody>
          <a:bodyPr/>
          <a:lstStyle/>
          <a:p>
            <a:endParaRPr lang="ja-JP" altLang="en-US"/>
          </a:p>
        </p:txBody>
      </p:sp>
      <p:sp>
        <p:nvSpPr>
          <p:cNvPr id="186374" name="Text Box 6"/>
          <p:cNvSpPr txBox="1">
            <a:spLocks noChangeArrowheads="1"/>
          </p:cNvSpPr>
          <p:nvPr/>
        </p:nvSpPr>
        <p:spPr bwMode="auto">
          <a:xfrm>
            <a:off x="2697163" y="5719763"/>
            <a:ext cx="9032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発注</a:t>
            </a:r>
          </a:p>
        </p:txBody>
      </p:sp>
      <p:sp>
        <p:nvSpPr>
          <p:cNvPr id="186375" name="Text Box 7"/>
          <p:cNvSpPr txBox="1">
            <a:spLocks noChangeArrowheads="1"/>
          </p:cNvSpPr>
          <p:nvPr/>
        </p:nvSpPr>
        <p:spPr bwMode="auto">
          <a:xfrm>
            <a:off x="5803900" y="5707063"/>
            <a:ext cx="903288"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納入</a:t>
            </a:r>
          </a:p>
        </p:txBody>
      </p:sp>
      <p:sp>
        <p:nvSpPr>
          <p:cNvPr id="186378" name="Freeform 10"/>
          <p:cNvSpPr>
            <a:spLocks/>
          </p:cNvSpPr>
          <p:nvPr/>
        </p:nvSpPr>
        <p:spPr bwMode="auto">
          <a:xfrm>
            <a:off x="2519363" y="3963988"/>
            <a:ext cx="585787" cy="433387"/>
          </a:xfrm>
          <a:custGeom>
            <a:avLst/>
            <a:gdLst/>
            <a:ahLst/>
            <a:cxnLst>
              <a:cxn ang="0">
                <a:pos x="0" y="0"/>
              </a:cxn>
              <a:cxn ang="0">
                <a:pos x="140" y="169"/>
              </a:cxn>
              <a:cxn ang="0">
                <a:pos x="369" y="273"/>
              </a:cxn>
            </a:cxnLst>
            <a:rect l="0" t="0" r="r" b="b"/>
            <a:pathLst>
              <a:path w="369" h="273">
                <a:moveTo>
                  <a:pt x="0" y="0"/>
                </a:moveTo>
                <a:cubicBezTo>
                  <a:pt x="39" y="62"/>
                  <a:pt x="79" y="124"/>
                  <a:pt x="140" y="169"/>
                </a:cubicBezTo>
                <a:cubicBezTo>
                  <a:pt x="201" y="214"/>
                  <a:pt x="331" y="257"/>
                  <a:pt x="369" y="273"/>
                </a:cubicBez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186379" name="Line 11"/>
          <p:cNvSpPr>
            <a:spLocks noChangeShapeType="1"/>
          </p:cNvSpPr>
          <p:nvPr/>
        </p:nvSpPr>
        <p:spPr bwMode="auto">
          <a:xfrm>
            <a:off x="3130550" y="4406900"/>
            <a:ext cx="3070225" cy="796925"/>
          </a:xfrm>
          <a:prstGeom prst="line">
            <a:avLst/>
          </a:prstGeom>
          <a:noFill/>
          <a:ln w="19050">
            <a:solidFill>
              <a:schemeClr val="accent2"/>
            </a:solidFill>
            <a:prstDash val="dash"/>
            <a:round/>
            <a:headEnd/>
            <a:tailEnd/>
          </a:ln>
          <a:effectLst/>
        </p:spPr>
        <p:txBody>
          <a:bodyPr/>
          <a:lstStyle/>
          <a:p>
            <a:endParaRPr lang="ja-JP" altLang="en-US"/>
          </a:p>
        </p:txBody>
      </p:sp>
      <p:sp>
        <p:nvSpPr>
          <p:cNvPr id="186381" name="Line 13"/>
          <p:cNvSpPr>
            <a:spLocks noChangeShapeType="1"/>
          </p:cNvSpPr>
          <p:nvPr/>
        </p:nvSpPr>
        <p:spPr bwMode="auto">
          <a:xfrm flipV="1">
            <a:off x="3127375" y="4384675"/>
            <a:ext cx="0" cy="1417638"/>
          </a:xfrm>
          <a:prstGeom prst="line">
            <a:avLst/>
          </a:prstGeom>
          <a:noFill/>
          <a:ln w="9525">
            <a:solidFill>
              <a:schemeClr val="tx1"/>
            </a:solidFill>
            <a:prstDash val="dash"/>
            <a:round/>
            <a:headEnd/>
            <a:tailEnd/>
          </a:ln>
          <a:effectLst/>
        </p:spPr>
        <p:txBody>
          <a:bodyPr/>
          <a:lstStyle/>
          <a:p>
            <a:endParaRPr lang="ja-JP" altLang="en-US"/>
          </a:p>
        </p:txBody>
      </p:sp>
      <p:sp>
        <p:nvSpPr>
          <p:cNvPr id="186382" name="Line 14"/>
          <p:cNvSpPr>
            <a:spLocks noChangeShapeType="1"/>
          </p:cNvSpPr>
          <p:nvPr/>
        </p:nvSpPr>
        <p:spPr bwMode="auto">
          <a:xfrm flipV="1">
            <a:off x="6211888" y="4713288"/>
            <a:ext cx="0" cy="1019175"/>
          </a:xfrm>
          <a:prstGeom prst="line">
            <a:avLst/>
          </a:prstGeom>
          <a:noFill/>
          <a:ln w="9525">
            <a:solidFill>
              <a:schemeClr val="tx1"/>
            </a:solidFill>
            <a:prstDash val="dash"/>
            <a:round/>
            <a:headEnd/>
            <a:tailEnd/>
          </a:ln>
          <a:effectLst/>
        </p:spPr>
        <p:txBody>
          <a:bodyPr/>
          <a:lstStyle/>
          <a:p>
            <a:endParaRPr lang="ja-JP" altLang="en-US"/>
          </a:p>
        </p:txBody>
      </p:sp>
      <p:sp>
        <p:nvSpPr>
          <p:cNvPr id="186383" name="Line 15"/>
          <p:cNvSpPr>
            <a:spLocks noChangeShapeType="1"/>
          </p:cNvSpPr>
          <p:nvPr/>
        </p:nvSpPr>
        <p:spPr bwMode="auto">
          <a:xfrm>
            <a:off x="3128963" y="4395788"/>
            <a:ext cx="3084512" cy="1195387"/>
          </a:xfrm>
          <a:prstGeom prst="line">
            <a:avLst/>
          </a:prstGeom>
          <a:noFill/>
          <a:ln w="28575">
            <a:solidFill>
              <a:srgbClr val="FF0000"/>
            </a:solidFill>
            <a:prstDash val="lgDash"/>
            <a:round/>
            <a:headEnd/>
            <a:tailEnd/>
          </a:ln>
          <a:effectLst/>
        </p:spPr>
        <p:txBody>
          <a:bodyPr/>
          <a:lstStyle/>
          <a:p>
            <a:endParaRPr lang="ja-JP" altLang="en-US"/>
          </a:p>
        </p:txBody>
      </p:sp>
      <p:sp>
        <p:nvSpPr>
          <p:cNvPr id="186384" name="Line 16"/>
          <p:cNvSpPr>
            <a:spLocks noChangeShapeType="1"/>
          </p:cNvSpPr>
          <p:nvPr/>
        </p:nvSpPr>
        <p:spPr bwMode="auto">
          <a:xfrm flipH="1">
            <a:off x="2179638" y="5227638"/>
            <a:ext cx="4021137" cy="0"/>
          </a:xfrm>
          <a:prstGeom prst="line">
            <a:avLst/>
          </a:prstGeom>
          <a:noFill/>
          <a:ln w="9525">
            <a:solidFill>
              <a:schemeClr val="tx1"/>
            </a:solidFill>
            <a:prstDash val="dash"/>
            <a:round/>
            <a:headEnd/>
            <a:tailEnd/>
          </a:ln>
          <a:effectLst/>
        </p:spPr>
        <p:txBody>
          <a:bodyPr/>
          <a:lstStyle/>
          <a:p>
            <a:endParaRPr lang="ja-JP" altLang="en-US"/>
          </a:p>
        </p:txBody>
      </p:sp>
      <p:sp>
        <p:nvSpPr>
          <p:cNvPr id="186388" name="Text Box 20"/>
          <p:cNvSpPr txBox="1">
            <a:spLocks noChangeArrowheads="1"/>
          </p:cNvSpPr>
          <p:nvPr/>
        </p:nvSpPr>
        <p:spPr bwMode="auto">
          <a:xfrm>
            <a:off x="882650" y="5259388"/>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CC00"/>
                </a:solidFill>
                <a:ea typeface="HG丸ｺﾞｼｯｸM-PRO" pitchFamily="50" charset="-128"/>
              </a:rPr>
              <a:t>安全在庫量</a:t>
            </a:r>
          </a:p>
        </p:txBody>
      </p:sp>
      <p:sp>
        <p:nvSpPr>
          <p:cNvPr id="186389" name="AutoShape 21"/>
          <p:cNvSpPr>
            <a:spLocks noChangeArrowheads="1"/>
          </p:cNvSpPr>
          <p:nvPr/>
        </p:nvSpPr>
        <p:spPr bwMode="auto">
          <a:xfrm>
            <a:off x="2497138" y="5227638"/>
            <a:ext cx="363537" cy="376237"/>
          </a:xfrm>
          <a:prstGeom prst="upDownArrow">
            <a:avLst>
              <a:gd name="adj1" fmla="val 50000"/>
              <a:gd name="adj2" fmla="val 20699"/>
            </a:avLst>
          </a:prstGeom>
          <a:solidFill>
            <a:srgbClr val="FF0000"/>
          </a:solidFill>
          <a:ln w="9525" algn="ctr">
            <a:solidFill>
              <a:schemeClr val="tx1"/>
            </a:solidFill>
            <a:miter lim="800000"/>
            <a:headEnd/>
            <a:tailEnd/>
          </a:ln>
          <a:effectLst/>
        </p:spPr>
        <p:txBody>
          <a:bodyPr wrap="none" anchor="ctr"/>
          <a:lstStyle/>
          <a:p>
            <a:endParaRPr lang="ja-JP" altLang="en-US"/>
          </a:p>
        </p:txBody>
      </p:sp>
      <p:sp>
        <p:nvSpPr>
          <p:cNvPr id="186390" name="Line 22"/>
          <p:cNvSpPr>
            <a:spLocks noChangeShapeType="1"/>
          </p:cNvSpPr>
          <p:nvPr/>
        </p:nvSpPr>
        <p:spPr bwMode="auto">
          <a:xfrm flipH="1">
            <a:off x="2190750" y="4395788"/>
            <a:ext cx="925513" cy="0"/>
          </a:xfrm>
          <a:prstGeom prst="line">
            <a:avLst/>
          </a:prstGeom>
          <a:noFill/>
          <a:ln w="9525">
            <a:solidFill>
              <a:schemeClr val="tx1"/>
            </a:solidFill>
            <a:prstDash val="dash"/>
            <a:round/>
            <a:headEnd/>
            <a:tailEnd/>
          </a:ln>
          <a:effectLst/>
        </p:spPr>
        <p:txBody>
          <a:bodyPr/>
          <a:lstStyle/>
          <a:p>
            <a:endParaRPr lang="ja-JP" altLang="en-US"/>
          </a:p>
        </p:txBody>
      </p:sp>
      <p:sp>
        <p:nvSpPr>
          <p:cNvPr id="186391" name="Text Box 23"/>
          <p:cNvSpPr txBox="1">
            <a:spLocks noChangeArrowheads="1"/>
          </p:cNvSpPr>
          <p:nvPr/>
        </p:nvSpPr>
        <p:spPr bwMode="auto">
          <a:xfrm>
            <a:off x="847725" y="4251325"/>
            <a:ext cx="1243013" cy="336550"/>
          </a:xfrm>
          <a:prstGeom prst="rect">
            <a:avLst/>
          </a:prstGeom>
          <a:noFill/>
          <a:ln w="9525" algn="ctr">
            <a:noFill/>
            <a:prstDash val="dash"/>
            <a:miter lim="800000"/>
            <a:headEnd/>
            <a:tailEnd/>
          </a:ln>
          <a:effectLst/>
        </p:spPr>
        <p:txBody>
          <a:bodyPr>
            <a:spAutoFit/>
          </a:bodyPr>
          <a:lstStyle/>
          <a:p>
            <a:pPr>
              <a:spcBef>
                <a:spcPct val="50000"/>
              </a:spcBef>
            </a:pPr>
            <a:endParaRPr lang="ja-JP" altLang="ja-JP" sz="1600" b="1">
              <a:solidFill>
                <a:srgbClr val="FF0000"/>
              </a:solidFill>
              <a:ea typeface="HG丸ｺﾞｼｯｸM-PRO" pitchFamily="50" charset="-128"/>
            </a:endParaRPr>
          </a:p>
        </p:txBody>
      </p:sp>
      <p:sp>
        <p:nvSpPr>
          <p:cNvPr id="186392" name="Text Box 24"/>
          <p:cNvSpPr txBox="1">
            <a:spLocks noChangeArrowheads="1"/>
          </p:cNvSpPr>
          <p:nvPr/>
        </p:nvSpPr>
        <p:spPr bwMode="auto">
          <a:xfrm>
            <a:off x="835025" y="4203700"/>
            <a:ext cx="12430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FF9900"/>
                </a:solidFill>
                <a:ea typeface="HG丸ｺﾞｼｯｸM-PRO" pitchFamily="50" charset="-128"/>
              </a:rPr>
              <a:t>発注点</a:t>
            </a:r>
          </a:p>
        </p:txBody>
      </p:sp>
      <p:sp>
        <p:nvSpPr>
          <p:cNvPr id="186393" name="AutoShape 25"/>
          <p:cNvSpPr>
            <a:spLocks noChangeArrowheads="1"/>
          </p:cNvSpPr>
          <p:nvPr/>
        </p:nvSpPr>
        <p:spPr bwMode="auto">
          <a:xfrm>
            <a:off x="6329363" y="3762375"/>
            <a:ext cx="2427287" cy="1162050"/>
          </a:xfrm>
          <a:prstGeom prst="cloudCallout">
            <a:avLst>
              <a:gd name="adj1" fmla="val -50852"/>
              <a:gd name="adj2" fmla="val 98361"/>
            </a:avLst>
          </a:prstGeom>
          <a:solidFill>
            <a:srgbClr val="FFCCFF"/>
          </a:solidFill>
          <a:ln w="9525">
            <a:solidFill>
              <a:schemeClr val="tx1"/>
            </a:solidFill>
            <a:prstDash val="dash"/>
            <a:round/>
            <a:headEnd/>
            <a:tailEnd/>
          </a:ln>
          <a:effectLst/>
        </p:spPr>
        <p:txBody>
          <a:bodyPr/>
          <a:lstStyle/>
          <a:p>
            <a:r>
              <a:rPr lang="ja-JP" altLang="en-US" sz="1600" b="1">
                <a:solidFill>
                  <a:srgbClr val="0000CC"/>
                </a:solidFill>
                <a:latin typeface="HG丸ｺﾞｼｯｸM-PRO" pitchFamily="50" charset="-128"/>
                <a:ea typeface="HG丸ｺﾞｼｯｸM-PRO" pitchFamily="50" charset="-128"/>
              </a:rPr>
              <a:t>過大需要だったとしても</a:t>
            </a:r>
          </a:p>
          <a:p>
            <a:r>
              <a:rPr lang="ja-JP" altLang="en-US" sz="1600" b="1">
                <a:solidFill>
                  <a:srgbClr val="0000CC"/>
                </a:solidFill>
                <a:latin typeface="HG丸ｺﾞｼｯｸM-PRO" pitchFamily="50" charset="-128"/>
                <a:ea typeface="HG丸ｺﾞｼｯｸM-PRO" pitchFamily="50" charset="-128"/>
              </a:rPr>
              <a:t>すぐ発注できる</a:t>
            </a:r>
          </a:p>
        </p:txBody>
      </p:sp>
      <p:sp>
        <p:nvSpPr>
          <p:cNvPr id="186394" name="AutoShape 26"/>
          <p:cNvSpPr>
            <a:spLocks noChangeArrowheads="1"/>
          </p:cNvSpPr>
          <p:nvPr/>
        </p:nvSpPr>
        <p:spPr bwMode="auto">
          <a:xfrm>
            <a:off x="3106738" y="6129338"/>
            <a:ext cx="3060700" cy="363537"/>
          </a:xfrm>
          <a:prstGeom prst="leftRightArrow">
            <a:avLst>
              <a:gd name="adj1" fmla="val 100000"/>
              <a:gd name="adj2" fmla="val 78151"/>
            </a:avLst>
          </a:prstGeom>
          <a:noFill/>
          <a:ln w="9525" algn="ctr">
            <a:solidFill>
              <a:srgbClr val="33CC33"/>
            </a:solidFill>
            <a:prstDash val="dash"/>
            <a:miter lim="800000"/>
            <a:headEnd/>
            <a:tailEnd/>
          </a:ln>
          <a:effectLst/>
        </p:spPr>
        <p:txBody>
          <a:bodyPr wrap="none" anchor="ctr"/>
          <a:lstStyle/>
          <a:p>
            <a:r>
              <a:rPr lang="ja-JP" altLang="en-US" sz="1600" b="1">
                <a:ea typeface="HG丸ｺﾞｼｯｸM-PRO" pitchFamily="50" charset="-128"/>
              </a:rPr>
              <a:t>リードタイム</a:t>
            </a:r>
          </a:p>
        </p:txBody>
      </p:sp>
    </p:spTree>
    <p:extLst>
      <p:ext uri="{BB962C8B-B14F-4D97-AF65-F5344CB8AC3E}">
        <p14:creationId xmlns:p14="http://schemas.microsoft.com/office/powerpoint/2010/main" val="334369107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スライド番号プレースホルダ 5"/>
          <p:cNvSpPr>
            <a:spLocks noGrp="1"/>
          </p:cNvSpPr>
          <p:nvPr>
            <p:ph type="sldNum" sz="quarter" idx="12"/>
          </p:nvPr>
        </p:nvSpPr>
        <p:spPr/>
        <p:txBody>
          <a:bodyPr/>
          <a:lstStyle/>
          <a:p>
            <a:fld id="{793F8ACB-7FF3-461D-B25B-2F0C5BE048FE}" type="slidenum">
              <a:rPr lang="en-US" altLang="ja-JP"/>
              <a:pPr/>
              <a:t>61</a:t>
            </a:fld>
            <a:endParaRPr lang="en-US" altLang="ja-JP"/>
          </a:p>
        </p:txBody>
      </p:sp>
      <p:sp>
        <p:nvSpPr>
          <p:cNvPr id="192551" name="AutoShape 39"/>
          <p:cNvSpPr>
            <a:spLocks noChangeArrowheads="1"/>
          </p:cNvSpPr>
          <p:nvPr/>
        </p:nvSpPr>
        <p:spPr bwMode="auto">
          <a:xfrm rot="10800000" flipH="1">
            <a:off x="1114425" y="2654300"/>
            <a:ext cx="1303338" cy="2351088"/>
          </a:xfrm>
          <a:custGeom>
            <a:avLst/>
            <a:gdLst>
              <a:gd name="G0" fmla="+- 18834 0 0"/>
              <a:gd name="G1" fmla="+- 5719 0 0"/>
              <a:gd name="G2" fmla="+- 12158 0 5719"/>
              <a:gd name="G3" fmla="+- G2 0 5719"/>
              <a:gd name="G4" fmla="*/ G3 32768 32059"/>
              <a:gd name="G5" fmla="*/ G4 1 2"/>
              <a:gd name="G6" fmla="+- 21600 0 18834"/>
              <a:gd name="G7" fmla="*/ G6 5719 6079"/>
              <a:gd name="G8" fmla="+- G7 18834 0"/>
              <a:gd name="T0" fmla="*/ 18834 w 21600"/>
              <a:gd name="T1" fmla="*/ 0 h 21600"/>
              <a:gd name="T2" fmla="*/ 18834 w 21600"/>
              <a:gd name="T3" fmla="*/ 12158 h 21600"/>
              <a:gd name="T4" fmla="*/ 368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8834" y="0"/>
                </a:lnTo>
                <a:lnTo>
                  <a:pt x="18834" y="5719"/>
                </a:lnTo>
                <a:lnTo>
                  <a:pt x="12427" y="5719"/>
                </a:lnTo>
                <a:cubicBezTo>
                  <a:pt x="5564" y="5719"/>
                  <a:pt x="0" y="8602"/>
                  <a:pt x="0" y="12158"/>
                </a:cubicBezTo>
                <a:lnTo>
                  <a:pt x="0" y="21600"/>
                </a:lnTo>
                <a:lnTo>
                  <a:pt x="736" y="21600"/>
                </a:lnTo>
                <a:lnTo>
                  <a:pt x="736" y="12158"/>
                </a:lnTo>
                <a:cubicBezTo>
                  <a:pt x="736" y="8999"/>
                  <a:pt x="5970" y="6439"/>
                  <a:pt x="12427" y="6439"/>
                </a:cubicBezTo>
                <a:lnTo>
                  <a:pt x="18834" y="6439"/>
                </a:lnTo>
                <a:lnTo>
                  <a:pt x="18834" y="12158"/>
                </a:lnTo>
                <a:close/>
              </a:path>
            </a:pathLst>
          </a:custGeom>
          <a:solidFill>
            <a:schemeClr val="accent1"/>
          </a:solidFill>
          <a:ln w="9525" algn="ctr">
            <a:noFill/>
            <a:prstDash val="dash"/>
            <a:miter lim="800000"/>
            <a:headEnd/>
            <a:tailEnd/>
          </a:ln>
          <a:effectLst/>
        </p:spPr>
        <p:txBody>
          <a:bodyPr wrap="none" anchor="ctr"/>
          <a:lstStyle/>
          <a:p>
            <a:endParaRPr lang="ja-JP" altLang="en-US"/>
          </a:p>
        </p:txBody>
      </p:sp>
      <p:sp>
        <p:nvSpPr>
          <p:cNvPr id="192553" name="Rectangle 41"/>
          <p:cNvSpPr>
            <a:spLocks noChangeArrowheads="1"/>
          </p:cNvSpPr>
          <p:nvPr/>
        </p:nvSpPr>
        <p:spPr bwMode="auto">
          <a:xfrm>
            <a:off x="2162175" y="3694113"/>
            <a:ext cx="339725" cy="600075"/>
          </a:xfrm>
          <a:prstGeom prst="rect">
            <a:avLst/>
          </a:prstGeom>
          <a:solidFill>
            <a:schemeClr val="bg1"/>
          </a:solidFill>
          <a:ln w="9525" algn="ctr">
            <a:solidFill>
              <a:schemeClr val="bg1"/>
            </a:solidFill>
            <a:prstDash val="dash"/>
            <a:miter lim="800000"/>
            <a:headEnd/>
            <a:tailEnd/>
          </a:ln>
          <a:effectLst/>
        </p:spPr>
        <p:txBody>
          <a:bodyPr wrap="none" anchor="ctr"/>
          <a:lstStyle/>
          <a:p>
            <a:endParaRPr lang="ja-JP" altLang="en-US"/>
          </a:p>
        </p:txBody>
      </p:sp>
      <p:sp>
        <p:nvSpPr>
          <p:cNvPr id="192554" name="Rectangle 42"/>
          <p:cNvSpPr>
            <a:spLocks noChangeArrowheads="1"/>
          </p:cNvSpPr>
          <p:nvPr/>
        </p:nvSpPr>
        <p:spPr bwMode="auto">
          <a:xfrm>
            <a:off x="2154238" y="4383088"/>
            <a:ext cx="339725" cy="619125"/>
          </a:xfrm>
          <a:prstGeom prst="rect">
            <a:avLst/>
          </a:prstGeom>
          <a:solidFill>
            <a:schemeClr val="bg1"/>
          </a:solidFill>
          <a:ln w="9525" algn="ctr">
            <a:solidFill>
              <a:schemeClr val="bg1"/>
            </a:solidFill>
            <a:prstDash val="dash"/>
            <a:miter lim="800000"/>
            <a:headEnd/>
            <a:tailEnd/>
          </a:ln>
          <a:effectLst/>
        </p:spPr>
        <p:txBody>
          <a:bodyPr wrap="none" anchor="ctr"/>
          <a:lstStyle/>
          <a:p>
            <a:endParaRPr lang="ja-JP" altLang="en-US"/>
          </a:p>
        </p:txBody>
      </p:sp>
      <p:sp>
        <p:nvSpPr>
          <p:cNvPr id="192514" name="Rectangle 2"/>
          <p:cNvSpPr>
            <a:spLocks noGrp="1" noChangeArrowheads="1"/>
          </p:cNvSpPr>
          <p:nvPr>
            <p:ph type="title"/>
          </p:nvPr>
        </p:nvSpPr>
        <p:spPr/>
        <p:txBody>
          <a:bodyPr/>
          <a:lstStyle/>
          <a:p>
            <a:r>
              <a:rPr lang="ja-JP" altLang="en-US"/>
              <a:t>定期発注方式の発注方法</a:t>
            </a:r>
          </a:p>
        </p:txBody>
      </p:sp>
      <p:sp>
        <p:nvSpPr>
          <p:cNvPr id="192515" name="Rectangle 3"/>
          <p:cNvSpPr>
            <a:spLocks noGrp="1" noChangeArrowheads="1"/>
          </p:cNvSpPr>
          <p:nvPr>
            <p:ph type="body" idx="1"/>
          </p:nvPr>
        </p:nvSpPr>
        <p:spPr/>
        <p:txBody>
          <a:bodyPr/>
          <a:lstStyle/>
          <a:p>
            <a:r>
              <a:rPr lang="ja-JP" altLang="en-US"/>
              <a:t>発注時点が来たら</a:t>
            </a:r>
          </a:p>
          <a:p>
            <a:pPr>
              <a:buFont typeface="Wingdings" pitchFamily="2" charset="2"/>
              <a:buNone/>
            </a:pPr>
            <a:r>
              <a:rPr lang="ja-JP" altLang="en-US"/>
              <a:t>	　目標在庫量からそのときの在庫量を引いた量を発注</a:t>
            </a:r>
          </a:p>
          <a:p>
            <a:pPr lvl="1">
              <a:buFont typeface="Wingdings" pitchFamily="2" charset="2"/>
              <a:buNone/>
            </a:pPr>
            <a:r>
              <a:rPr lang="ja-JP" altLang="en-US"/>
              <a:t>　　＝「リードタイム＋発注間隔」中の平均需要量＋安全在庫量</a:t>
            </a:r>
          </a:p>
          <a:p>
            <a:pPr>
              <a:buFont typeface="Wingdings" pitchFamily="2" charset="2"/>
              <a:buNone/>
            </a:pPr>
            <a:r>
              <a:rPr lang="ja-JP" altLang="en-US"/>
              <a:t>	</a:t>
            </a:r>
          </a:p>
          <a:p>
            <a:pPr>
              <a:buFont typeface="Wingdings" pitchFamily="2" charset="2"/>
              <a:buNone/>
            </a:pPr>
            <a:endParaRPr lang="en-US" altLang="ja-JP"/>
          </a:p>
        </p:txBody>
      </p:sp>
      <p:sp>
        <p:nvSpPr>
          <p:cNvPr id="192542" name="AutoShape 30"/>
          <p:cNvSpPr>
            <a:spLocks noChangeArrowheads="1"/>
          </p:cNvSpPr>
          <p:nvPr/>
        </p:nvSpPr>
        <p:spPr bwMode="auto">
          <a:xfrm>
            <a:off x="2814638" y="6108700"/>
            <a:ext cx="2732087" cy="363538"/>
          </a:xfrm>
          <a:prstGeom prst="leftRightArrow">
            <a:avLst>
              <a:gd name="adj1" fmla="val 100000"/>
              <a:gd name="adj2" fmla="val 69760"/>
            </a:avLst>
          </a:prstGeom>
          <a:noFill/>
          <a:ln w="9525" algn="ctr">
            <a:solidFill>
              <a:srgbClr val="33CC33"/>
            </a:solidFill>
            <a:prstDash val="dash"/>
            <a:miter lim="800000"/>
            <a:headEnd/>
            <a:tailEnd/>
          </a:ln>
          <a:effectLst/>
        </p:spPr>
        <p:txBody>
          <a:bodyPr wrap="none" anchor="ctr"/>
          <a:lstStyle/>
          <a:p>
            <a:r>
              <a:rPr lang="ja-JP" altLang="en-US" sz="1600" b="1">
                <a:ea typeface="HG丸ｺﾞｼｯｸM-PRO" pitchFamily="50" charset="-128"/>
              </a:rPr>
              <a:t>発注間隔</a:t>
            </a:r>
          </a:p>
        </p:txBody>
      </p:sp>
      <p:sp>
        <p:nvSpPr>
          <p:cNvPr id="192543" name="AutoShape 31"/>
          <p:cNvSpPr>
            <a:spLocks noChangeArrowheads="1"/>
          </p:cNvSpPr>
          <p:nvPr/>
        </p:nvSpPr>
        <p:spPr bwMode="auto">
          <a:xfrm>
            <a:off x="5581650" y="6097588"/>
            <a:ext cx="1489075" cy="363537"/>
          </a:xfrm>
          <a:prstGeom prst="leftRightArrow">
            <a:avLst>
              <a:gd name="adj1" fmla="val 100000"/>
              <a:gd name="adj2" fmla="val 38021"/>
            </a:avLst>
          </a:prstGeom>
          <a:noFill/>
          <a:ln w="9525" algn="ctr">
            <a:solidFill>
              <a:srgbClr val="33CC33"/>
            </a:solidFill>
            <a:prstDash val="dash"/>
            <a:miter lim="800000"/>
            <a:headEnd/>
            <a:tailEnd/>
          </a:ln>
          <a:effectLst/>
        </p:spPr>
        <p:txBody>
          <a:bodyPr wrap="none" anchor="ctr"/>
          <a:lstStyle/>
          <a:p>
            <a:r>
              <a:rPr lang="ja-JP" altLang="en-US" sz="1600" b="1">
                <a:ea typeface="HG丸ｺﾞｼｯｸM-PRO" pitchFamily="50" charset="-128"/>
              </a:rPr>
              <a:t>リードタイム</a:t>
            </a:r>
          </a:p>
        </p:txBody>
      </p:sp>
      <p:sp>
        <p:nvSpPr>
          <p:cNvPr id="192544" name="AutoShape 32"/>
          <p:cNvSpPr>
            <a:spLocks noChangeArrowheads="1"/>
          </p:cNvSpPr>
          <p:nvPr/>
        </p:nvSpPr>
        <p:spPr bwMode="auto">
          <a:xfrm>
            <a:off x="6575425" y="3409950"/>
            <a:ext cx="2427288" cy="1162050"/>
          </a:xfrm>
          <a:prstGeom prst="cloudCallout">
            <a:avLst>
              <a:gd name="adj1" fmla="val -30116"/>
              <a:gd name="adj2" fmla="val 105463"/>
            </a:avLst>
          </a:prstGeom>
          <a:solidFill>
            <a:srgbClr val="FFCCFF"/>
          </a:solidFill>
          <a:ln w="9525">
            <a:solidFill>
              <a:schemeClr val="tx1"/>
            </a:solidFill>
            <a:prstDash val="dash"/>
            <a:round/>
            <a:headEnd/>
            <a:tailEnd/>
          </a:ln>
          <a:effectLst/>
        </p:spPr>
        <p:txBody>
          <a:bodyPr/>
          <a:lstStyle/>
          <a:p>
            <a:r>
              <a:rPr lang="ja-JP" altLang="en-US" sz="1600" b="1">
                <a:solidFill>
                  <a:srgbClr val="0000CC"/>
                </a:solidFill>
                <a:latin typeface="HG丸ｺﾞｼｯｸM-PRO" pitchFamily="50" charset="-128"/>
                <a:ea typeface="HG丸ｺﾞｼｯｸM-PRO" pitchFamily="50" charset="-128"/>
              </a:rPr>
              <a:t>過大需要だったとしても</a:t>
            </a:r>
          </a:p>
          <a:p>
            <a:r>
              <a:rPr lang="ja-JP" altLang="en-US" sz="1600" b="1">
                <a:solidFill>
                  <a:srgbClr val="0000CC"/>
                </a:solidFill>
                <a:latin typeface="HG丸ｺﾞｼｯｸM-PRO" pitchFamily="50" charset="-128"/>
                <a:ea typeface="HG丸ｺﾞｼｯｸM-PRO" pitchFamily="50" charset="-128"/>
              </a:rPr>
              <a:t>品切れ無し</a:t>
            </a:r>
          </a:p>
        </p:txBody>
      </p:sp>
      <p:sp>
        <p:nvSpPr>
          <p:cNvPr id="192517" name="Line 5"/>
          <p:cNvSpPr>
            <a:spLocks noChangeShapeType="1"/>
          </p:cNvSpPr>
          <p:nvPr/>
        </p:nvSpPr>
        <p:spPr bwMode="auto">
          <a:xfrm>
            <a:off x="1973263" y="5327650"/>
            <a:ext cx="5513387" cy="1588"/>
          </a:xfrm>
          <a:prstGeom prst="line">
            <a:avLst/>
          </a:prstGeom>
          <a:noFill/>
          <a:ln w="19050">
            <a:solidFill>
              <a:schemeClr val="tx1"/>
            </a:solidFill>
            <a:round/>
            <a:headEnd/>
            <a:tailEnd type="triangle" w="med" len="med"/>
          </a:ln>
          <a:effectLst/>
        </p:spPr>
        <p:txBody>
          <a:bodyPr/>
          <a:lstStyle/>
          <a:p>
            <a:endParaRPr lang="ja-JP" altLang="en-US"/>
          </a:p>
        </p:txBody>
      </p:sp>
      <p:sp>
        <p:nvSpPr>
          <p:cNvPr id="192518" name="Line 6"/>
          <p:cNvSpPr>
            <a:spLocks noChangeShapeType="1"/>
          </p:cNvSpPr>
          <p:nvPr/>
        </p:nvSpPr>
        <p:spPr bwMode="auto">
          <a:xfrm flipV="1">
            <a:off x="1974850" y="3970338"/>
            <a:ext cx="0" cy="1770062"/>
          </a:xfrm>
          <a:prstGeom prst="line">
            <a:avLst/>
          </a:prstGeom>
          <a:noFill/>
          <a:ln w="19050">
            <a:solidFill>
              <a:schemeClr val="tx1"/>
            </a:solidFill>
            <a:round/>
            <a:headEnd/>
            <a:tailEnd type="triangle" w="med" len="med"/>
          </a:ln>
          <a:effectLst/>
        </p:spPr>
        <p:txBody>
          <a:bodyPr/>
          <a:lstStyle/>
          <a:p>
            <a:endParaRPr lang="ja-JP" altLang="en-US"/>
          </a:p>
        </p:txBody>
      </p:sp>
      <p:sp>
        <p:nvSpPr>
          <p:cNvPr id="192519" name="Text Box 7"/>
          <p:cNvSpPr txBox="1">
            <a:spLocks noChangeArrowheads="1"/>
          </p:cNvSpPr>
          <p:nvPr/>
        </p:nvSpPr>
        <p:spPr bwMode="auto">
          <a:xfrm>
            <a:off x="2397125" y="5403850"/>
            <a:ext cx="774700"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発注</a:t>
            </a:r>
          </a:p>
        </p:txBody>
      </p:sp>
      <p:sp>
        <p:nvSpPr>
          <p:cNvPr id="192520" name="Text Box 8"/>
          <p:cNvSpPr txBox="1">
            <a:spLocks noChangeArrowheads="1"/>
          </p:cNvSpPr>
          <p:nvPr/>
        </p:nvSpPr>
        <p:spPr bwMode="auto">
          <a:xfrm>
            <a:off x="3892550" y="5392738"/>
            <a:ext cx="773113"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納入</a:t>
            </a:r>
          </a:p>
        </p:txBody>
      </p:sp>
      <p:sp>
        <p:nvSpPr>
          <p:cNvPr id="192521" name="Freeform 9"/>
          <p:cNvSpPr>
            <a:spLocks/>
          </p:cNvSpPr>
          <p:nvPr/>
        </p:nvSpPr>
        <p:spPr bwMode="auto">
          <a:xfrm>
            <a:off x="2166938" y="3790950"/>
            <a:ext cx="571500" cy="265113"/>
          </a:xfrm>
          <a:custGeom>
            <a:avLst/>
            <a:gdLst/>
            <a:ahLst/>
            <a:cxnLst>
              <a:cxn ang="0">
                <a:pos x="0" y="0"/>
              </a:cxn>
              <a:cxn ang="0">
                <a:pos x="140" y="169"/>
              </a:cxn>
              <a:cxn ang="0">
                <a:pos x="369" y="273"/>
              </a:cxn>
            </a:cxnLst>
            <a:rect l="0" t="0" r="r" b="b"/>
            <a:pathLst>
              <a:path w="369" h="273">
                <a:moveTo>
                  <a:pt x="0" y="0"/>
                </a:moveTo>
                <a:cubicBezTo>
                  <a:pt x="39" y="62"/>
                  <a:pt x="79" y="124"/>
                  <a:pt x="140" y="169"/>
                </a:cubicBezTo>
                <a:cubicBezTo>
                  <a:pt x="201" y="214"/>
                  <a:pt x="331" y="257"/>
                  <a:pt x="369" y="273"/>
                </a:cubicBezTo>
              </a:path>
            </a:pathLst>
          </a:custGeom>
          <a:noFill/>
          <a:ln w="19050" cap="flat" cmpd="sng">
            <a:solidFill>
              <a:schemeClr val="tx1"/>
            </a:solidFill>
            <a:prstDash val="solid"/>
            <a:round/>
            <a:headEnd type="none" w="med" len="med"/>
            <a:tailEnd type="none" w="med" len="med"/>
          </a:ln>
          <a:effectLst/>
        </p:spPr>
        <p:txBody>
          <a:bodyPr/>
          <a:lstStyle/>
          <a:p>
            <a:endParaRPr lang="ja-JP" altLang="en-US"/>
          </a:p>
        </p:txBody>
      </p:sp>
      <p:sp>
        <p:nvSpPr>
          <p:cNvPr id="192522" name="Line 10"/>
          <p:cNvSpPr>
            <a:spLocks noChangeShapeType="1"/>
          </p:cNvSpPr>
          <p:nvPr/>
        </p:nvSpPr>
        <p:spPr bwMode="auto">
          <a:xfrm>
            <a:off x="2770188" y="4064000"/>
            <a:ext cx="1485900" cy="523875"/>
          </a:xfrm>
          <a:prstGeom prst="line">
            <a:avLst/>
          </a:prstGeom>
          <a:noFill/>
          <a:ln w="19050">
            <a:solidFill>
              <a:schemeClr val="tx1"/>
            </a:solidFill>
            <a:prstDash val="dash"/>
            <a:round/>
            <a:headEnd/>
            <a:tailEnd/>
          </a:ln>
          <a:effectLst/>
        </p:spPr>
        <p:txBody>
          <a:bodyPr/>
          <a:lstStyle/>
          <a:p>
            <a:endParaRPr lang="ja-JP" altLang="en-US"/>
          </a:p>
        </p:txBody>
      </p:sp>
      <p:sp>
        <p:nvSpPr>
          <p:cNvPr id="192523" name="Line 11"/>
          <p:cNvSpPr>
            <a:spLocks noChangeShapeType="1"/>
          </p:cNvSpPr>
          <p:nvPr/>
        </p:nvSpPr>
        <p:spPr bwMode="auto">
          <a:xfrm flipV="1">
            <a:off x="2765425" y="3362325"/>
            <a:ext cx="0" cy="2108200"/>
          </a:xfrm>
          <a:prstGeom prst="line">
            <a:avLst/>
          </a:prstGeom>
          <a:noFill/>
          <a:ln w="9525">
            <a:solidFill>
              <a:schemeClr val="tx1"/>
            </a:solidFill>
            <a:prstDash val="dash"/>
            <a:round/>
            <a:headEnd/>
            <a:tailEnd/>
          </a:ln>
          <a:effectLst/>
        </p:spPr>
        <p:txBody>
          <a:bodyPr/>
          <a:lstStyle/>
          <a:p>
            <a:endParaRPr lang="ja-JP" altLang="en-US"/>
          </a:p>
        </p:txBody>
      </p:sp>
      <p:sp>
        <p:nvSpPr>
          <p:cNvPr id="192524" name="Line 12"/>
          <p:cNvSpPr>
            <a:spLocks noChangeShapeType="1"/>
          </p:cNvSpPr>
          <p:nvPr/>
        </p:nvSpPr>
        <p:spPr bwMode="auto">
          <a:xfrm flipV="1">
            <a:off x="4262438" y="3521075"/>
            <a:ext cx="0" cy="1920875"/>
          </a:xfrm>
          <a:prstGeom prst="line">
            <a:avLst/>
          </a:prstGeom>
          <a:noFill/>
          <a:ln w="9525">
            <a:solidFill>
              <a:schemeClr val="tx1"/>
            </a:solidFill>
            <a:prstDash val="dash"/>
            <a:round/>
            <a:headEnd/>
            <a:tailEnd/>
          </a:ln>
          <a:effectLst/>
        </p:spPr>
        <p:txBody>
          <a:bodyPr/>
          <a:lstStyle/>
          <a:p>
            <a:endParaRPr lang="ja-JP" altLang="en-US"/>
          </a:p>
        </p:txBody>
      </p:sp>
      <p:sp>
        <p:nvSpPr>
          <p:cNvPr id="192525" name="Line 13"/>
          <p:cNvSpPr>
            <a:spLocks noChangeShapeType="1"/>
          </p:cNvSpPr>
          <p:nvPr/>
        </p:nvSpPr>
        <p:spPr bwMode="auto">
          <a:xfrm>
            <a:off x="2757488" y="4056063"/>
            <a:ext cx="1508125" cy="692150"/>
          </a:xfrm>
          <a:prstGeom prst="line">
            <a:avLst/>
          </a:prstGeom>
          <a:noFill/>
          <a:ln w="28575">
            <a:solidFill>
              <a:srgbClr val="FF0000"/>
            </a:solidFill>
            <a:prstDash val="lgDash"/>
            <a:round/>
            <a:headEnd/>
            <a:tailEnd/>
          </a:ln>
          <a:effectLst/>
        </p:spPr>
        <p:txBody>
          <a:bodyPr/>
          <a:lstStyle/>
          <a:p>
            <a:endParaRPr lang="ja-JP" altLang="en-US"/>
          </a:p>
        </p:txBody>
      </p:sp>
      <p:sp>
        <p:nvSpPr>
          <p:cNvPr id="192526" name="Text Box 14"/>
          <p:cNvSpPr txBox="1">
            <a:spLocks noChangeArrowheads="1"/>
          </p:cNvSpPr>
          <p:nvPr/>
        </p:nvSpPr>
        <p:spPr bwMode="auto">
          <a:xfrm>
            <a:off x="598488" y="4878388"/>
            <a:ext cx="1320800"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CC00"/>
                </a:solidFill>
                <a:ea typeface="HG丸ｺﾞｼｯｸM-PRO" pitchFamily="50" charset="-128"/>
              </a:rPr>
              <a:t>安全在庫量</a:t>
            </a:r>
          </a:p>
        </p:txBody>
      </p:sp>
      <p:sp>
        <p:nvSpPr>
          <p:cNvPr id="192527" name="AutoShape 15"/>
          <p:cNvSpPr>
            <a:spLocks noChangeArrowheads="1"/>
          </p:cNvSpPr>
          <p:nvPr/>
        </p:nvSpPr>
        <p:spPr bwMode="auto">
          <a:xfrm>
            <a:off x="2049463" y="4859338"/>
            <a:ext cx="311150" cy="477837"/>
          </a:xfrm>
          <a:prstGeom prst="upDownArrow">
            <a:avLst>
              <a:gd name="adj1" fmla="val 50000"/>
              <a:gd name="adj2" fmla="val 30714"/>
            </a:avLst>
          </a:prstGeom>
          <a:solidFill>
            <a:srgbClr val="FF0000"/>
          </a:solidFill>
          <a:ln w="9525" algn="ctr">
            <a:solidFill>
              <a:schemeClr val="tx1"/>
            </a:solidFill>
            <a:miter lim="800000"/>
            <a:headEnd/>
            <a:tailEnd/>
          </a:ln>
          <a:effectLst/>
        </p:spPr>
        <p:txBody>
          <a:bodyPr wrap="none" anchor="ctr"/>
          <a:lstStyle/>
          <a:p>
            <a:endParaRPr lang="ja-JP" altLang="en-US"/>
          </a:p>
        </p:txBody>
      </p:sp>
      <p:sp>
        <p:nvSpPr>
          <p:cNvPr id="192528" name="Line 16"/>
          <p:cNvSpPr>
            <a:spLocks noChangeShapeType="1"/>
          </p:cNvSpPr>
          <p:nvPr/>
        </p:nvSpPr>
        <p:spPr bwMode="auto">
          <a:xfrm flipH="1">
            <a:off x="1954213" y="4851400"/>
            <a:ext cx="5561012" cy="1588"/>
          </a:xfrm>
          <a:prstGeom prst="line">
            <a:avLst/>
          </a:prstGeom>
          <a:noFill/>
          <a:ln w="9525">
            <a:solidFill>
              <a:schemeClr val="tx1"/>
            </a:solidFill>
            <a:prstDash val="dash"/>
            <a:round/>
            <a:headEnd/>
            <a:tailEnd/>
          </a:ln>
          <a:effectLst/>
        </p:spPr>
        <p:txBody>
          <a:bodyPr/>
          <a:lstStyle/>
          <a:p>
            <a:endParaRPr lang="ja-JP" altLang="en-US"/>
          </a:p>
        </p:txBody>
      </p:sp>
      <p:sp>
        <p:nvSpPr>
          <p:cNvPr id="192530" name="Text Box 18"/>
          <p:cNvSpPr txBox="1">
            <a:spLocks noChangeArrowheads="1"/>
          </p:cNvSpPr>
          <p:nvPr/>
        </p:nvSpPr>
        <p:spPr bwMode="auto">
          <a:xfrm>
            <a:off x="6503988" y="5383213"/>
            <a:ext cx="892175" cy="582612"/>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次回の納入</a:t>
            </a:r>
          </a:p>
        </p:txBody>
      </p:sp>
      <p:sp>
        <p:nvSpPr>
          <p:cNvPr id="192531" name="Line 19"/>
          <p:cNvSpPr>
            <a:spLocks noChangeShapeType="1"/>
          </p:cNvSpPr>
          <p:nvPr/>
        </p:nvSpPr>
        <p:spPr bwMode="auto">
          <a:xfrm flipV="1">
            <a:off x="5495925" y="4327525"/>
            <a:ext cx="0" cy="1131888"/>
          </a:xfrm>
          <a:prstGeom prst="line">
            <a:avLst/>
          </a:prstGeom>
          <a:noFill/>
          <a:ln w="9525">
            <a:solidFill>
              <a:schemeClr val="tx1"/>
            </a:solidFill>
            <a:prstDash val="dash"/>
            <a:round/>
            <a:headEnd/>
            <a:tailEnd/>
          </a:ln>
          <a:effectLst/>
        </p:spPr>
        <p:txBody>
          <a:bodyPr/>
          <a:lstStyle/>
          <a:p>
            <a:endParaRPr lang="ja-JP" altLang="en-US"/>
          </a:p>
        </p:txBody>
      </p:sp>
      <p:sp>
        <p:nvSpPr>
          <p:cNvPr id="192532" name="Line 20"/>
          <p:cNvSpPr>
            <a:spLocks noChangeShapeType="1"/>
          </p:cNvSpPr>
          <p:nvPr/>
        </p:nvSpPr>
        <p:spPr bwMode="auto">
          <a:xfrm flipV="1">
            <a:off x="6991350" y="4616450"/>
            <a:ext cx="0" cy="814388"/>
          </a:xfrm>
          <a:prstGeom prst="line">
            <a:avLst/>
          </a:prstGeom>
          <a:noFill/>
          <a:ln w="9525">
            <a:solidFill>
              <a:schemeClr val="tx1"/>
            </a:solidFill>
            <a:prstDash val="dash"/>
            <a:round/>
            <a:headEnd/>
            <a:tailEnd/>
          </a:ln>
          <a:effectLst/>
        </p:spPr>
        <p:txBody>
          <a:bodyPr/>
          <a:lstStyle/>
          <a:p>
            <a:endParaRPr lang="ja-JP" altLang="en-US"/>
          </a:p>
        </p:txBody>
      </p:sp>
      <p:sp>
        <p:nvSpPr>
          <p:cNvPr id="192533" name="Text Box 21"/>
          <p:cNvSpPr txBox="1">
            <a:spLocks noChangeArrowheads="1"/>
          </p:cNvSpPr>
          <p:nvPr/>
        </p:nvSpPr>
        <p:spPr bwMode="auto">
          <a:xfrm>
            <a:off x="5005388" y="5403850"/>
            <a:ext cx="927100" cy="581025"/>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次回の発注</a:t>
            </a:r>
          </a:p>
        </p:txBody>
      </p:sp>
      <p:sp>
        <p:nvSpPr>
          <p:cNvPr id="192534" name="Line 22"/>
          <p:cNvSpPr>
            <a:spLocks noChangeShapeType="1"/>
          </p:cNvSpPr>
          <p:nvPr/>
        </p:nvSpPr>
        <p:spPr bwMode="auto">
          <a:xfrm>
            <a:off x="2773363" y="3363913"/>
            <a:ext cx="4211637" cy="1489075"/>
          </a:xfrm>
          <a:prstGeom prst="line">
            <a:avLst/>
          </a:prstGeom>
          <a:noFill/>
          <a:ln w="6350">
            <a:solidFill>
              <a:schemeClr val="tx1"/>
            </a:solidFill>
            <a:prstDash val="dash"/>
            <a:round/>
            <a:headEnd/>
            <a:tailEnd/>
          </a:ln>
          <a:effectLst/>
        </p:spPr>
        <p:txBody>
          <a:bodyPr/>
          <a:lstStyle/>
          <a:p>
            <a:endParaRPr lang="ja-JP" altLang="en-US"/>
          </a:p>
        </p:txBody>
      </p:sp>
      <p:sp>
        <p:nvSpPr>
          <p:cNvPr id="192535" name="Line 23"/>
          <p:cNvSpPr>
            <a:spLocks noChangeShapeType="1"/>
          </p:cNvSpPr>
          <p:nvPr/>
        </p:nvSpPr>
        <p:spPr bwMode="auto">
          <a:xfrm>
            <a:off x="2768600" y="3365500"/>
            <a:ext cx="4216400" cy="1936750"/>
          </a:xfrm>
          <a:prstGeom prst="line">
            <a:avLst/>
          </a:prstGeom>
          <a:noFill/>
          <a:ln w="6350">
            <a:solidFill>
              <a:srgbClr val="FF0000"/>
            </a:solidFill>
            <a:prstDash val="lgDash"/>
            <a:round/>
            <a:headEnd/>
            <a:tailEnd/>
          </a:ln>
          <a:effectLst/>
        </p:spPr>
        <p:txBody>
          <a:bodyPr/>
          <a:lstStyle/>
          <a:p>
            <a:endParaRPr lang="ja-JP" altLang="en-US"/>
          </a:p>
        </p:txBody>
      </p:sp>
      <p:sp>
        <p:nvSpPr>
          <p:cNvPr id="192536" name="Line 24"/>
          <p:cNvSpPr>
            <a:spLocks noChangeShapeType="1"/>
          </p:cNvSpPr>
          <p:nvPr/>
        </p:nvSpPr>
        <p:spPr bwMode="auto">
          <a:xfrm>
            <a:off x="4249738" y="3886200"/>
            <a:ext cx="2743200" cy="968375"/>
          </a:xfrm>
          <a:prstGeom prst="line">
            <a:avLst/>
          </a:prstGeom>
          <a:noFill/>
          <a:ln w="19050">
            <a:solidFill>
              <a:schemeClr val="tx1"/>
            </a:solidFill>
            <a:prstDash val="dash"/>
            <a:round/>
            <a:headEnd/>
            <a:tailEnd/>
          </a:ln>
          <a:effectLst/>
        </p:spPr>
        <p:txBody>
          <a:bodyPr/>
          <a:lstStyle/>
          <a:p>
            <a:endParaRPr lang="ja-JP" altLang="en-US"/>
          </a:p>
        </p:txBody>
      </p:sp>
      <p:sp>
        <p:nvSpPr>
          <p:cNvPr id="192537" name="Line 25"/>
          <p:cNvSpPr>
            <a:spLocks noChangeShapeType="1"/>
          </p:cNvSpPr>
          <p:nvPr/>
        </p:nvSpPr>
        <p:spPr bwMode="auto">
          <a:xfrm>
            <a:off x="4267200" y="4051300"/>
            <a:ext cx="2689225" cy="1235075"/>
          </a:xfrm>
          <a:prstGeom prst="line">
            <a:avLst/>
          </a:prstGeom>
          <a:noFill/>
          <a:ln w="28575">
            <a:solidFill>
              <a:srgbClr val="FF0000"/>
            </a:solidFill>
            <a:prstDash val="lgDash"/>
            <a:round/>
            <a:headEnd/>
            <a:tailEnd/>
          </a:ln>
          <a:effectLst/>
        </p:spPr>
        <p:txBody>
          <a:bodyPr/>
          <a:lstStyle/>
          <a:p>
            <a:endParaRPr lang="ja-JP" altLang="en-US"/>
          </a:p>
        </p:txBody>
      </p:sp>
      <p:sp>
        <p:nvSpPr>
          <p:cNvPr id="192538" name="AutoShape 26"/>
          <p:cNvSpPr>
            <a:spLocks noChangeArrowheads="1"/>
          </p:cNvSpPr>
          <p:nvPr/>
        </p:nvSpPr>
        <p:spPr bwMode="auto">
          <a:xfrm>
            <a:off x="2700338" y="3387725"/>
            <a:ext cx="88900" cy="668338"/>
          </a:xfrm>
          <a:prstGeom prst="upDownArrow">
            <a:avLst>
              <a:gd name="adj1" fmla="val 50000"/>
              <a:gd name="adj2" fmla="val 150357"/>
            </a:avLst>
          </a:prstGeom>
          <a:solidFill>
            <a:srgbClr val="33CC33"/>
          </a:solidFill>
          <a:ln w="9525" algn="ctr">
            <a:solidFill>
              <a:srgbClr val="33CC33"/>
            </a:solidFill>
            <a:miter lim="800000"/>
            <a:headEnd/>
            <a:tailEnd/>
          </a:ln>
          <a:effectLst/>
        </p:spPr>
        <p:txBody>
          <a:bodyPr wrap="none" anchor="ctr"/>
          <a:lstStyle/>
          <a:p>
            <a:endParaRPr lang="ja-JP" altLang="en-US"/>
          </a:p>
        </p:txBody>
      </p:sp>
      <p:sp>
        <p:nvSpPr>
          <p:cNvPr id="192540" name="AutoShape 28"/>
          <p:cNvSpPr>
            <a:spLocks noChangeArrowheads="1"/>
          </p:cNvSpPr>
          <p:nvPr/>
        </p:nvSpPr>
        <p:spPr bwMode="auto">
          <a:xfrm>
            <a:off x="4205288" y="3911600"/>
            <a:ext cx="90487" cy="666750"/>
          </a:xfrm>
          <a:prstGeom prst="upDownArrow">
            <a:avLst>
              <a:gd name="adj1" fmla="val 50000"/>
              <a:gd name="adj2" fmla="val 147369"/>
            </a:avLst>
          </a:prstGeom>
          <a:solidFill>
            <a:srgbClr val="33CC33"/>
          </a:solidFill>
          <a:ln w="9525" algn="ctr">
            <a:solidFill>
              <a:srgbClr val="33CC33"/>
            </a:solidFill>
            <a:miter lim="800000"/>
            <a:headEnd/>
            <a:tailEnd/>
          </a:ln>
          <a:effectLst/>
        </p:spPr>
        <p:txBody>
          <a:bodyPr wrap="none" anchor="ctr"/>
          <a:lstStyle/>
          <a:p>
            <a:endParaRPr lang="ja-JP" altLang="en-US"/>
          </a:p>
        </p:txBody>
      </p:sp>
      <p:sp>
        <p:nvSpPr>
          <p:cNvPr id="192545" name="Text Box 33"/>
          <p:cNvSpPr txBox="1">
            <a:spLocks noChangeArrowheads="1"/>
          </p:cNvSpPr>
          <p:nvPr/>
        </p:nvSpPr>
        <p:spPr bwMode="auto">
          <a:xfrm rot="840407">
            <a:off x="4329113" y="3702050"/>
            <a:ext cx="1101725"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0000CC"/>
                </a:solidFill>
                <a:ea typeface="HG丸ｺﾞｼｯｸM-PRO" pitchFamily="50" charset="-128"/>
              </a:rPr>
              <a:t>平均需要</a:t>
            </a:r>
          </a:p>
        </p:txBody>
      </p:sp>
      <p:sp>
        <p:nvSpPr>
          <p:cNvPr id="192546" name="Text Box 34"/>
          <p:cNvSpPr txBox="1">
            <a:spLocks noChangeArrowheads="1"/>
          </p:cNvSpPr>
          <p:nvPr/>
        </p:nvSpPr>
        <p:spPr bwMode="auto">
          <a:xfrm rot="1500000">
            <a:off x="4319588" y="4354513"/>
            <a:ext cx="1101725"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FF0000"/>
                </a:solidFill>
                <a:ea typeface="HG丸ｺﾞｼｯｸM-PRO" pitchFamily="50" charset="-128"/>
              </a:rPr>
              <a:t>過大需要</a:t>
            </a:r>
          </a:p>
        </p:txBody>
      </p:sp>
      <p:sp>
        <p:nvSpPr>
          <p:cNvPr id="192547" name="Rectangle 35"/>
          <p:cNvSpPr>
            <a:spLocks noChangeArrowheads="1"/>
          </p:cNvSpPr>
          <p:nvPr/>
        </p:nvSpPr>
        <p:spPr bwMode="auto">
          <a:xfrm>
            <a:off x="1060450" y="2122488"/>
            <a:ext cx="1700213" cy="504825"/>
          </a:xfrm>
          <a:prstGeom prst="rect">
            <a:avLst/>
          </a:prstGeom>
          <a:noFill/>
          <a:ln w="19050" algn="ctr">
            <a:solidFill>
              <a:srgbClr val="33CC33"/>
            </a:solidFill>
            <a:prstDash val="dash"/>
            <a:miter lim="800000"/>
            <a:headEnd/>
            <a:tailEnd/>
          </a:ln>
          <a:effectLst/>
        </p:spPr>
        <p:txBody>
          <a:bodyPr wrap="none" anchor="ctr"/>
          <a:lstStyle/>
          <a:p>
            <a:endParaRPr lang="ja-JP" altLang="en-US"/>
          </a:p>
        </p:txBody>
      </p:sp>
      <p:sp>
        <p:nvSpPr>
          <p:cNvPr id="192548" name="AutoShape 36"/>
          <p:cNvSpPr>
            <a:spLocks noChangeArrowheads="1"/>
          </p:cNvSpPr>
          <p:nvPr/>
        </p:nvSpPr>
        <p:spPr bwMode="auto">
          <a:xfrm rot="10800000" flipH="1">
            <a:off x="1143000" y="2660650"/>
            <a:ext cx="269875" cy="30638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9525" algn="ctr">
            <a:noFill/>
            <a:prstDash val="dash"/>
            <a:miter lim="800000"/>
            <a:headEnd/>
            <a:tailEnd/>
          </a:ln>
          <a:effectLst/>
        </p:spPr>
        <p:txBody>
          <a:bodyPr wrap="none" anchor="ctr"/>
          <a:lstStyle/>
          <a:p>
            <a:endParaRPr lang="ja-JP" altLang="en-US"/>
          </a:p>
        </p:txBody>
      </p:sp>
      <p:sp>
        <p:nvSpPr>
          <p:cNvPr id="192555" name="AutoShape 43"/>
          <p:cNvSpPr>
            <a:spLocks noChangeArrowheads="1"/>
          </p:cNvSpPr>
          <p:nvPr/>
        </p:nvSpPr>
        <p:spPr bwMode="auto">
          <a:xfrm rot="5400000">
            <a:off x="2298700" y="4217988"/>
            <a:ext cx="192087" cy="217488"/>
          </a:xfrm>
          <a:prstGeom prst="triangle">
            <a:avLst>
              <a:gd name="adj" fmla="val 50000"/>
            </a:avLst>
          </a:prstGeom>
          <a:solidFill>
            <a:schemeClr val="accent1"/>
          </a:solidFill>
          <a:ln w="9525" algn="ctr">
            <a:noFill/>
            <a:prstDash val="dash"/>
            <a:miter lim="800000"/>
            <a:headEnd/>
            <a:tailEnd/>
          </a:ln>
          <a:effectLst/>
        </p:spPr>
        <p:txBody>
          <a:bodyPr wrap="none" anchor="ctr"/>
          <a:lstStyle/>
          <a:p>
            <a:endParaRPr lang="ja-JP" altLang="en-US"/>
          </a:p>
        </p:txBody>
      </p:sp>
      <p:sp>
        <p:nvSpPr>
          <p:cNvPr id="192539" name="Text Box 27"/>
          <p:cNvSpPr txBox="1">
            <a:spLocks noChangeArrowheads="1"/>
          </p:cNvSpPr>
          <p:nvPr/>
        </p:nvSpPr>
        <p:spPr bwMode="auto">
          <a:xfrm>
            <a:off x="1836738" y="3443288"/>
            <a:ext cx="865187" cy="336550"/>
          </a:xfrm>
          <a:prstGeom prst="rect">
            <a:avLst/>
          </a:prstGeom>
          <a:noFill/>
          <a:ln w="9525" algn="ctr">
            <a:noFill/>
            <a:prstDash val="dash"/>
            <a:miter lim="800000"/>
            <a:headEnd/>
            <a:tailEnd/>
          </a:ln>
          <a:effectLst/>
        </p:spPr>
        <p:txBody>
          <a:bodyPr>
            <a:spAutoFit/>
          </a:bodyPr>
          <a:lstStyle/>
          <a:p>
            <a:pPr>
              <a:spcBef>
                <a:spcPct val="50000"/>
              </a:spcBef>
            </a:pPr>
            <a:r>
              <a:rPr lang="ja-JP" altLang="en-US" sz="1600" b="1">
                <a:solidFill>
                  <a:srgbClr val="33CC33"/>
                </a:solidFill>
                <a:ea typeface="HG丸ｺﾞｼｯｸM-PRO" pitchFamily="50" charset="-128"/>
              </a:rPr>
              <a:t>発注量</a:t>
            </a:r>
          </a:p>
        </p:txBody>
      </p:sp>
      <p:sp>
        <p:nvSpPr>
          <p:cNvPr id="192556" name="AutoShape 44"/>
          <p:cNvSpPr>
            <a:spLocks/>
          </p:cNvSpPr>
          <p:nvPr/>
        </p:nvSpPr>
        <p:spPr bwMode="auto">
          <a:xfrm>
            <a:off x="2497138" y="3371850"/>
            <a:ext cx="176212" cy="1936750"/>
          </a:xfrm>
          <a:prstGeom prst="leftBrace">
            <a:avLst>
              <a:gd name="adj1" fmla="val 91592"/>
              <a:gd name="adj2" fmla="val 50000"/>
            </a:avLst>
          </a:prstGeom>
          <a:noFill/>
          <a:ln w="9525">
            <a:solidFill>
              <a:schemeClr val="tx1"/>
            </a:solidFill>
            <a:round/>
            <a:headEnd/>
            <a:tailEnd/>
          </a:ln>
          <a:effectLst/>
        </p:spPr>
        <p:txBody>
          <a:bodyPr wrap="none" anchor="ctr"/>
          <a:lstStyle/>
          <a:p>
            <a:endParaRPr lang="ja-JP" altLang="en-US"/>
          </a:p>
        </p:txBody>
      </p:sp>
    </p:spTree>
    <p:extLst>
      <p:ext uri="{BB962C8B-B14F-4D97-AF65-F5344CB8AC3E}">
        <p14:creationId xmlns:p14="http://schemas.microsoft.com/office/powerpoint/2010/main" val="18653493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ctrTitle"/>
          </p:nvPr>
        </p:nvSpPr>
        <p:spPr/>
        <p:txBody>
          <a:bodyPr/>
          <a:lstStyle/>
          <a:p>
            <a:r>
              <a:rPr lang="ja-JP" altLang="en-US" dirty="0" smtClean="0"/>
              <a:t>陳腐化商品の最適発注量</a:t>
            </a:r>
            <a:endParaRPr lang="ja-JP" altLang="en-US" dirty="0"/>
          </a:p>
        </p:txBody>
      </p:sp>
    </p:spTree>
    <p:extLst>
      <p:ext uri="{BB962C8B-B14F-4D97-AF65-F5344CB8AC3E}">
        <p14:creationId xmlns:p14="http://schemas.microsoft.com/office/powerpoint/2010/main" val="15057979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83B23FC2-FAA2-4B5D-848B-692D37DA7D59}" type="slidenum">
              <a:rPr lang="en-US" altLang="ja-JP"/>
              <a:pPr/>
              <a:t>63</a:t>
            </a:fld>
            <a:endParaRPr lang="en-US" altLang="ja-JP"/>
          </a:p>
        </p:txBody>
      </p:sp>
      <p:sp>
        <p:nvSpPr>
          <p:cNvPr id="32770" name="Rectangle 2"/>
          <p:cNvSpPr>
            <a:spLocks noGrp="1" noChangeArrowheads="1"/>
          </p:cNvSpPr>
          <p:nvPr>
            <p:ph type="title"/>
          </p:nvPr>
        </p:nvSpPr>
        <p:spPr/>
        <p:txBody>
          <a:bodyPr/>
          <a:lstStyle/>
          <a:p>
            <a:r>
              <a:rPr lang="ja-JP" altLang="en-US"/>
              <a:t>在庫できない商品の最適仕入れ</a:t>
            </a:r>
          </a:p>
        </p:txBody>
      </p:sp>
      <p:sp>
        <p:nvSpPr>
          <p:cNvPr id="32771" name="Rectangle 3"/>
          <p:cNvSpPr>
            <a:spLocks noGrp="1" noChangeArrowheads="1"/>
          </p:cNvSpPr>
          <p:nvPr>
            <p:ph type="body" idx="1"/>
          </p:nvPr>
        </p:nvSpPr>
        <p:spPr/>
        <p:txBody>
          <a:bodyPr/>
          <a:lstStyle/>
          <a:p>
            <a:r>
              <a:rPr lang="ja-JP" altLang="en-US"/>
              <a:t>ローソンのおにぎりはいくつ仕入れればよいか</a:t>
            </a:r>
          </a:p>
          <a:p>
            <a:r>
              <a:rPr lang="ja-JP" altLang="en-US"/>
              <a:t>いくつ注文したら良いか</a:t>
            </a:r>
          </a:p>
          <a:p>
            <a:r>
              <a:rPr lang="ja-JP" altLang="ja-JP"/>
              <a:t>いくつ売れるか</a:t>
            </a:r>
            <a:endParaRPr lang="ja-JP" altLang="en-US"/>
          </a:p>
        </p:txBody>
      </p:sp>
      <p:sp>
        <p:nvSpPr>
          <p:cNvPr id="7" name="テキスト ボックス 6"/>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211</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6567816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0550BF5C-468A-4BB4-A3DD-5BACD02EA6EC}" type="slidenum">
              <a:rPr lang="en-US" altLang="ja-JP"/>
              <a:pPr/>
              <a:t>64</a:t>
            </a:fld>
            <a:endParaRPr lang="en-US" altLang="ja-JP"/>
          </a:p>
        </p:txBody>
      </p:sp>
      <p:sp>
        <p:nvSpPr>
          <p:cNvPr id="49154" name="Rectangle 2"/>
          <p:cNvSpPr>
            <a:spLocks noGrp="1" noChangeArrowheads="1"/>
          </p:cNvSpPr>
          <p:nvPr>
            <p:ph type="title"/>
          </p:nvPr>
        </p:nvSpPr>
        <p:spPr/>
        <p:txBody>
          <a:bodyPr/>
          <a:lstStyle/>
          <a:p>
            <a:r>
              <a:rPr lang="ja-JP" altLang="en-US"/>
              <a:t>おにぎりの需要</a:t>
            </a:r>
          </a:p>
        </p:txBody>
      </p:sp>
      <p:sp>
        <p:nvSpPr>
          <p:cNvPr id="49155" name="Rectangle 3"/>
          <p:cNvSpPr>
            <a:spLocks noGrp="1" noChangeArrowheads="1"/>
          </p:cNvSpPr>
          <p:nvPr>
            <p:ph type="body" idx="1"/>
          </p:nvPr>
        </p:nvSpPr>
        <p:spPr/>
        <p:txBody>
          <a:bodyPr/>
          <a:lstStyle/>
          <a:p>
            <a:r>
              <a:rPr lang="ja-JP" altLang="en-US"/>
              <a:t>明日は昨日の続き</a:t>
            </a:r>
          </a:p>
          <a:p>
            <a:r>
              <a:rPr lang="ja-JP" altLang="en-US"/>
              <a:t>同じような需要パタンが続く</a:t>
            </a:r>
          </a:p>
          <a:p>
            <a:r>
              <a:rPr lang="ja-JP" altLang="en-US"/>
              <a:t>過去の平均は明日の需要の平均か</a:t>
            </a:r>
          </a:p>
          <a:p>
            <a:r>
              <a:rPr lang="ja-JP" altLang="en-US"/>
              <a:t>ばらつきは？</a:t>
            </a:r>
          </a:p>
        </p:txBody>
      </p:sp>
      <p:pic>
        <p:nvPicPr>
          <p:cNvPr id="250882" name="Picture 2" descr="C:\Documents and Settings\sakasegawa\Local Settings\Temporary Internet Files\Content.IE5\MHGL0J2Z\MC90007915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547" y="4220741"/>
            <a:ext cx="2106778" cy="1603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55232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B14707E7-352B-4D41-8A34-B7D3214DFE25}" type="slidenum">
              <a:rPr lang="en-US" altLang="ja-JP"/>
              <a:pPr/>
              <a:t>65</a:t>
            </a:fld>
            <a:endParaRPr lang="en-US" altLang="ja-JP"/>
          </a:p>
        </p:txBody>
      </p:sp>
      <p:sp>
        <p:nvSpPr>
          <p:cNvPr id="50178" name="Rectangle 2"/>
          <p:cNvSpPr>
            <a:spLocks noGrp="1" noChangeArrowheads="1"/>
          </p:cNvSpPr>
          <p:nvPr>
            <p:ph type="title"/>
          </p:nvPr>
        </p:nvSpPr>
        <p:spPr/>
        <p:txBody>
          <a:bodyPr/>
          <a:lstStyle/>
          <a:p>
            <a:r>
              <a:rPr lang="ja-JP" altLang="ja-JP"/>
              <a:t>需要の予測は可能か？</a:t>
            </a:r>
          </a:p>
        </p:txBody>
      </p:sp>
      <p:sp>
        <p:nvSpPr>
          <p:cNvPr id="50179" name="Rectangle 3"/>
          <p:cNvSpPr>
            <a:spLocks noGrp="1" noChangeArrowheads="1"/>
          </p:cNvSpPr>
          <p:nvPr>
            <p:ph type="body" idx="1"/>
          </p:nvPr>
        </p:nvSpPr>
        <p:spPr/>
        <p:txBody>
          <a:bodyPr/>
          <a:lstStyle/>
          <a:p>
            <a:r>
              <a:rPr lang="ja-JP" altLang="ja-JP"/>
              <a:t>特定のパターンがあるか</a:t>
            </a:r>
          </a:p>
          <a:p>
            <a:r>
              <a:rPr lang="ja-JP" altLang="ja-JP"/>
              <a:t>イベントはあるか</a:t>
            </a:r>
          </a:p>
          <a:p>
            <a:r>
              <a:rPr lang="ja-JP" altLang="ja-JP"/>
              <a:t>何も無ければ</a:t>
            </a:r>
            <a:r>
              <a:rPr lang="ja-JP" altLang="ja-JP">
                <a:latin typeface="Times New Roman"/>
              </a:rPr>
              <a:t>…</a:t>
            </a:r>
            <a:endParaRPr lang="ja-JP" altLang="ja-JP"/>
          </a:p>
          <a:p>
            <a:r>
              <a:rPr lang="ja-JP" altLang="ja-JP"/>
              <a:t>｢当たるも八卦、当たらぬも八卦</a:t>
            </a:r>
          </a:p>
        </p:txBody>
      </p:sp>
    </p:spTree>
    <p:extLst>
      <p:ext uri="{BB962C8B-B14F-4D97-AF65-F5344CB8AC3E}">
        <p14:creationId xmlns:p14="http://schemas.microsoft.com/office/powerpoint/2010/main" val="21536769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fld id="{ABB74421-456C-4B37-945E-BB45FC4D3564}" type="slidenum">
              <a:rPr lang="en-US" altLang="ja-JP"/>
              <a:pPr/>
              <a:t>66</a:t>
            </a:fld>
            <a:endParaRPr lang="en-US" altLang="ja-JP"/>
          </a:p>
        </p:txBody>
      </p:sp>
      <p:sp>
        <p:nvSpPr>
          <p:cNvPr id="22530" name="Rectangle 2"/>
          <p:cNvSpPr>
            <a:spLocks noGrp="1" noChangeArrowheads="1"/>
          </p:cNvSpPr>
          <p:nvPr>
            <p:ph type="title"/>
          </p:nvPr>
        </p:nvSpPr>
        <p:spPr/>
        <p:txBody>
          <a:bodyPr/>
          <a:lstStyle/>
          <a:p>
            <a:r>
              <a:rPr lang="ja-JP" altLang="en-US"/>
              <a:t>需要予測</a:t>
            </a:r>
          </a:p>
        </p:txBody>
      </p:sp>
      <p:sp>
        <p:nvSpPr>
          <p:cNvPr id="22531" name="Rectangle 3"/>
          <p:cNvSpPr>
            <a:spLocks noGrp="1" noChangeArrowheads="1"/>
          </p:cNvSpPr>
          <p:nvPr>
            <p:ph type="body" idx="1"/>
          </p:nvPr>
        </p:nvSpPr>
        <p:spPr>
          <a:xfrm>
            <a:off x="466725" y="2373313"/>
            <a:ext cx="8426450" cy="3725862"/>
          </a:xfrm>
        </p:spPr>
        <p:txBody>
          <a:bodyPr/>
          <a:lstStyle/>
          <a:p>
            <a:r>
              <a:rPr lang="ja-JP" altLang="en-US"/>
              <a:t>移動平均法</a:t>
            </a:r>
          </a:p>
          <a:p>
            <a:endParaRPr lang="ja-JP" altLang="en-US"/>
          </a:p>
          <a:p>
            <a:r>
              <a:rPr lang="ja-JP" altLang="en-US"/>
              <a:t>指数平滑法</a:t>
            </a:r>
          </a:p>
        </p:txBody>
      </p:sp>
      <p:graphicFrame>
        <p:nvGraphicFramePr>
          <p:cNvPr id="22532" name="Object 4"/>
          <p:cNvGraphicFramePr>
            <a:graphicFrameLocks noChangeAspect="1"/>
          </p:cNvGraphicFramePr>
          <p:nvPr/>
        </p:nvGraphicFramePr>
        <p:xfrm>
          <a:off x="939800" y="4165600"/>
          <a:ext cx="7809230" cy="990600"/>
        </p:xfrm>
        <a:graphic>
          <a:graphicData uri="http://schemas.openxmlformats.org/presentationml/2006/ole">
            <mc:AlternateContent xmlns:mc="http://schemas.openxmlformats.org/markup-compatibility/2006">
              <mc:Choice xmlns:v="urn:schemas-microsoft-com:vml" Requires="v">
                <p:oleObj spid="_x0000_s9254" name="数式" r:id="rId4" imgW="6006960" imgH="761760" progId="Equation.3">
                  <p:embed/>
                </p:oleObj>
              </mc:Choice>
              <mc:Fallback>
                <p:oleObj name="数式" r:id="rId4" imgW="6006960" imgH="7617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800" y="4165600"/>
                        <a:ext cx="780923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3" name="Object 5"/>
          <p:cNvGraphicFramePr>
            <a:graphicFrameLocks noChangeAspect="1"/>
          </p:cNvGraphicFramePr>
          <p:nvPr/>
        </p:nvGraphicFramePr>
        <p:xfrm>
          <a:off x="2806699" y="1612900"/>
          <a:ext cx="3852333" cy="495300"/>
        </p:xfrm>
        <a:graphic>
          <a:graphicData uri="http://schemas.openxmlformats.org/presentationml/2006/ole">
            <mc:AlternateContent xmlns:mc="http://schemas.openxmlformats.org/markup-compatibility/2006">
              <mc:Choice xmlns:v="urn:schemas-microsoft-com:vml" Requires="v">
                <p:oleObj spid="_x0000_s9255" name="数式" r:id="rId6" imgW="2666880" imgH="342720" progId="Equation.3">
                  <p:embed/>
                </p:oleObj>
              </mc:Choice>
              <mc:Fallback>
                <p:oleObj name="数式" r:id="rId6" imgW="2666880" imgH="3427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6699" y="1612900"/>
                        <a:ext cx="3852333"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534" name="Object 6"/>
          <p:cNvGraphicFramePr>
            <a:graphicFrameLocks noChangeAspect="1"/>
          </p:cNvGraphicFramePr>
          <p:nvPr/>
        </p:nvGraphicFramePr>
        <p:xfrm>
          <a:off x="2959100" y="2425700"/>
          <a:ext cx="4093104" cy="825500"/>
        </p:xfrm>
        <a:graphic>
          <a:graphicData uri="http://schemas.openxmlformats.org/presentationml/2006/ole">
            <mc:AlternateContent xmlns:mc="http://schemas.openxmlformats.org/markup-compatibility/2006">
              <mc:Choice xmlns:v="urn:schemas-microsoft-com:vml" Requires="v">
                <p:oleObj spid="_x0000_s9256" name="数式" r:id="rId8" imgW="3022560" imgH="609480" progId="Equation.3">
                  <p:embed/>
                </p:oleObj>
              </mc:Choice>
              <mc:Fallback>
                <p:oleObj name="数式" r:id="rId8" imgW="3022560" imgH="609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9100" y="2425700"/>
                        <a:ext cx="4093104" cy="825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353520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7ED49EE9-6025-4C28-90DD-9F82D1569B73}" type="slidenum">
              <a:rPr lang="en-US" altLang="ja-JP"/>
              <a:pPr/>
              <a:t>67</a:t>
            </a:fld>
            <a:endParaRPr lang="en-US" altLang="ja-JP"/>
          </a:p>
        </p:txBody>
      </p:sp>
      <p:sp>
        <p:nvSpPr>
          <p:cNvPr id="90114" name="Rectangle 2"/>
          <p:cNvSpPr>
            <a:spLocks noGrp="1" noChangeArrowheads="1"/>
          </p:cNvSpPr>
          <p:nvPr>
            <p:ph type="title"/>
          </p:nvPr>
        </p:nvSpPr>
        <p:spPr/>
        <p:txBody>
          <a:bodyPr/>
          <a:lstStyle/>
          <a:p>
            <a:r>
              <a:rPr lang="ja-JP" altLang="en-US"/>
              <a:t>おにぎり販売、もうけの方程式</a:t>
            </a:r>
            <a:endParaRPr lang="ja-JP" altLang="ja-JP"/>
          </a:p>
        </p:txBody>
      </p:sp>
      <p:sp>
        <p:nvSpPr>
          <p:cNvPr id="90115" name="Rectangle 3"/>
          <p:cNvSpPr>
            <a:spLocks noGrp="1" noChangeArrowheads="1"/>
          </p:cNvSpPr>
          <p:nvPr>
            <p:ph type="body" idx="1"/>
          </p:nvPr>
        </p:nvSpPr>
        <p:spPr/>
        <p:txBody>
          <a:bodyPr/>
          <a:lstStyle/>
          <a:p>
            <a:r>
              <a:rPr lang="ja-JP" altLang="en-US" dirty="0" smtClean="0"/>
              <a:t>販売条件</a:t>
            </a:r>
            <a:endParaRPr lang="en-US" altLang="ja-JP" dirty="0" smtClean="0"/>
          </a:p>
          <a:p>
            <a:pPr lvl="1"/>
            <a:r>
              <a:rPr lang="en-US" altLang="ja-JP" dirty="0" smtClean="0"/>
              <a:t>50</a:t>
            </a:r>
            <a:r>
              <a:rPr lang="ja-JP" altLang="en-US" dirty="0" smtClean="0"/>
              <a:t>円で仕入れて</a:t>
            </a:r>
            <a:r>
              <a:rPr lang="en-US" altLang="ja-JP" dirty="0" smtClean="0"/>
              <a:t>105</a:t>
            </a:r>
            <a:r>
              <a:rPr lang="ja-JP" altLang="en-US" dirty="0" smtClean="0"/>
              <a:t>円で売る</a:t>
            </a:r>
            <a:endParaRPr lang="en-US" altLang="ja-JP" dirty="0" smtClean="0"/>
          </a:p>
          <a:p>
            <a:pPr lvl="1"/>
            <a:r>
              <a:rPr lang="ja-JP" altLang="en-US" dirty="0" smtClean="0"/>
              <a:t>売り損ない（機会損失）は</a:t>
            </a:r>
            <a:r>
              <a:rPr lang="en-US" altLang="ja-JP" dirty="0" smtClean="0"/>
              <a:t>10</a:t>
            </a:r>
            <a:r>
              <a:rPr lang="ja-JP" altLang="en-US" dirty="0" smtClean="0"/>
              <a:t>円の損</a:t>
            </a:r>
            <a:endParaRPr lang="en-US" altLang="ja-JP" dirty="0" smtClean="0"/>
          </a:p>
          <a:p>
            <a:r>
              <a:rPr lang="ja-JP" altLang="en-US" dirty="0" smtClean="0"/>
              <a:t>収益構造</a:t>
            </a:r>
            <a:endParaRPr lang="en-US" altLang="ja-JP" dirty="0" smtClean="0"/>
          </a:p>
          <a:p>
            <a:pPr lvl="1"/>
            <a:r>
              <a:rPr lang="ja-JP" altLang="en-US" dirty="0" smtClean="0"/>
              <a:t>売れ残れば</a:t>
            </a:r>
            <a:r>
              <a:rPr lang="en-US" altLang="ja-JP" dirty="0" smtClean="0"/>
              <a:t>50</a:t>
            </a:r>
            <a:r>
              <a:rPr lang="ja-JP" altLang="en-US" dirty="0"/>
              <a:t>円損する</a:t>
            </a:r>
          </a:p>
          <a:p>
            <a:pPr lvl="1"/>
            <a:r>
              <a:rPr lang="ja-JP" altLang="en-US" dirty="0" smtClean="0"/>
              <a:t>足りなければ</a:t>
            </a:r>
            <a:r>
              <a:rPr lang="en-US" altLang="ja-JP" dirty="0" smtClean="0"/>
              <a:t>55</a:t>
            </a:r>
            <a:r>
              <a:rPr lang="ja-JP" altLang="en-US" dirty="0" smtClean="0"/>
              <a:t>円儲け損なう（＋</a:t>
            </a:r>
            <a:r>
              <a:rPr lang="en-US" altLang="ja-JP" dirty="0" smtClean="0"/>
              <a:t>10</a:t>
            </a:r>
            <a:r>
              <a:rPr lang="ja-JP" altLang="en-US" dirty="0" smtClean="0"/>
              <a:t>円損する）</a:t>
            </a:r>
            <a:endParaRPr lang="en-US" altLang="ja-JP" dirty="0" smtClean="0"/>
          </a:p>
          <a:p>
            <a:r>
              <a:rPr lang="ja-JP" altLang="en-US" dirty="0" smtClean="0"/>
              <a:t>結局：不足の方が損が多い</a:t>
            </a:r>
            <a:r>
              <a:rPr lang="ja-JP" altLang="en-US" dirty="0" smtClean="0">
                <a:solidFill>
                  <a:srgbClr val="FF0000"/>
                </a:solidFill>
              </a:rPr>
              <a:t>　</a:t>
            </a:r>
            <a:r>
              <a:rPr lang="ja-JP" altLang="en-US" dirty="0" smtClean="0">
                <a:solidFill>
                  <a:srgbClr val="FF0000"/>
                </a:solidFill>
                <a:sym typeface="Wingdings" pitchFamily="2" charset="2"/>
              </a:rPr>
              <a:t>　</a:t>
            </a:r>
            <a:r>
              <a:rPr lang="ja-JP" altLang="en-US" dirty="0" smtClean="0">
                <a:solidFill>
                  <a:srgbClr val="FF0000"/>
                </a:solidFill>
              </a:rPr>
              <a:t>多めに仕入れよう</a:t>
            </a:r>
            <a:endParaRPr lang="ja-JP" altLang="en-US" dirty="0">
              <a:solidFill>
                <a:srgbClr val="FF0000"/>
              </a:solidFill>
            </a:endParaRPr>
          </a:p>
        </p:txBody>
      </p:sp>
    </p:spTree>
    <p:extLst>
      <p:ext uri="{BB962C8B-B14F-4D97-AF65-F5344CB8AC3E}">
        <p14:creationId xmlns:p14="http://schemas.microsoft.com/office/powerpoint/2010/main" val="4181878774"/>
      </p:ext>
    </p:extLst>
  </p:cSld>
  <p:clrMapOvr>
    <a:masterClrMapping/>
  </p:clrMapOvr>
  <p:transition>
    <p:cu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角丸四角形 7"/>
          <p:cNvSpPr/>
          <p:nvPr/>
        </p:nvSpPr>
        <p:spPr bwMode="auto">
          <a:xfrm>
            <a:off x="1476186" y="2837872"/>
            <a:ext cx="5504873" cy="591128"/>
          </a:xfrm>
          <a:prstGeom prst="roundRect">
            <a:avLst/>
          </a:prstGeom>
          <a:solidFill>
            <a:srgbClr val="FF00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6" name="スライド番号プレースホルダ 5"/>
          <p:cNvSpPr>
            <a:spLocks noGrp="1"/>
          </p:cNvSpPr>
          <p:nvPr>
            <p:ph type="sldNum" sz="quarter" idx="12"/>
          </p:nvPr>
        </p:nvSpPr>
        <p:spPr/>
        <p:txBody>
          <a:bodyPr/>
          <a:lstStyle/>
          <a:p>
            <a:fld id="{7ED49EE9-6025-4C28-90DD-9F82D1569B73}" type="slidenum">
              <a:rPr lang="en-US" altLang="ja-JP"/>
              <a:pPr/>
              <a:t>68</a:t>
            </a:fld>
            <a:endParaRPr lang="en-US" altLang="ja-JP"/>
          </a:p>
        </p:txBody>
      </p:sp>
      <p:sp>
        <p:nvSpPr>
          <p:cNvPr id="90114" name="Rectangle 2"/>
          <p:cNvSpPr>
            <a:spLocks noGrp="1" noChangeArrowheads="1"/>
          </p:cNvSpPr>
          <p:nvPr>
            <p:ph type="title"/>
          </p:nvPr>
        </p:nvSpPr>
        <p:spPr/>
        <p:txBody>
          <a:bodyPr/>
          <a:lstStyle/>
          <a:p>
            <a:r>
              <a:rPr lang="ja-JP" altLang="en-US"/>
              <a:t>おにぎり販売、もうけの方程式</a:t>
            </a:r>
            <a:endParaRPr lang="ja-JP" altLang="ja-JP"/>
          </a:p>
        </p:txBody>
      </p:sp>
      <mc:AlternateContent xmlns:mc="http://schemas.openxmlformats.org/markup-compatibility/2006" xmlns:a14="http://schemas.microsoft.com/office/drawing/2010/main">
        <mc:Choice Requires="a14">
          <p:sp>
            <p:nvSpPr>
              <p:cNvPr id="90115" name="Rectangle 3"/>
              <p:cNvSpPr>
                <a:spLocks noGrp="1" noChangeArrowheads="1"/>
              </p:cNvSpPr>
              <p:nvPr>
                <p:ph type="body" idx="1"/>
              </p:nvPr>
            </p:nvSpPr>
            <p:spPr/>
            <p:txBody>
              <a:bodyPr>
                <a:normAutofit/>
              </a:bodyPr>
              <a:lstStyle/>
              <a:p>
                <a14:m>
                  <m:oMath xmlns:m="http://schemas.openxmlformats.org/officeDocument/2006/math">
                    <m:r>
                      <a:rPr lang="en-US" altLang="ja-JP" b="1" i="1" smtClean="0">
                        <a:latin typeface="Cambria Math"/>
                      </a:rPr>
                      <m:t>𝒛</m:t>
                    </m:r>
                    <m:r>
                      <a:rPr lang="en-US" altLang="ja-JP" b="1" i="1" smtClean="0">
                        <a:latin typeface="Cambria Math"/>
                      </a:rPr>
                      <m:t> </m:t>
                    </m:r>
                  </m:oMath>
                </a14:m>
                <a:r>
                  <a:rPr lang="ja-JP" altLang="en-US" dirty="0" smtClean="0"/>
                  <a:t>個</a:t>
                </a:r>
                <a:r>
                  <a:rPr lang="ja-JP" altLang="en-US" dirty="0"/>
                  <a:t>仕入れて </a:t>
                </a:r>
                <a14:m>
                  <m:oMath xmlns:m="http://schemas.openxmlformats.org/officeDocument/2006/math">
                    <m:r>
                      <a:rPr lang="en-US" altLang="ja-JP" b="1" i="1" smtClean="0">
                        <a:latin typeface="Cambria Math"/>
                      </a:rPr>
                      <m:t>𝒃</m:t>
                    </m:r>
                  </m:oMath>
                </a14:m>
                <a:r>
                  <a:rPr lang="en-US" altLang="ja-JP" dirty="0" smtClean="0"/>
                  <a:t> </a:t>
                </a:r>
                <a:r>
                  <a:rPr lang="ja-JP" altLang="en-US" dirty="0"/>
                  <a:t>個需要があれば、もうけは</a:t>
                </a:r>
                <a:r>
                  <a:rPr lang="ja-JP" altLang="en-US" dirty="0" smtClean="0"/>
                  <a:t>：</a:t>
                </a:r>
                <a:endParaRPr lang="en-US" altLang="ja-JP" dirty="0" smtClean="0"/>
              </a:p>
              <a:p>
                <a:pPr lvl="1">
                  <a:lnSpc>
                    <a:spcPct val="200000"/>
                  </a:lnSpc>
                </a:pPr>
                <a:r>
                  <a:rPr lang="ja-JP" altLang="en-US" dirty="0" smtClean="0"/>
                  <a:t>余る場合：売上高 － 仕入れ高 </a:t>
                </a:r>
                <a:endParaRPr lang="en-US" altLang="ja-JP" dirty="0" smtClean="0"/>
              </a:p>
              <a:p>
                <a:pPr marL="914400" lvl="2" indent="0">
                  <a:lnSpc>
                    <a:spcPct val="200000"/>
                  </a:lnSpc>
                  <a:buNone/>
                </a:pPr>
                <a14:m>
                  <m:oMathPara xmlns:m="http://schemas.openxmlformats.org/officeDocument/2006/math">
                    <m:oMathParaPr>
                      <m:jc m:val="centerGroup"/>
                    </m:oMathParaPr>
                    <m:oMath xmlns:m="http://schemas.openxmlformats.org/officeDocument/2006/math">
                      <m:r>
                        <a:rPr lang="en-US" altLang="ja-JP" sz="2400" b="1" i="1" smtClean="0">
                          <a:latin typeface="Cambria Math"/>
                        </a:rPr>
                        <m:t>𝟏𝟎𝟓</m:t>
                      </m:r>
                      <m:r>
                        <a:rPr lang="en-US" altLang="ja-JP" sz="2400" b="1" i="1" smtClean="0">
                          <a:latin typeface="Cambria Math"/>
                        </a:rPr>
                        <m:t>𝒃</m:t>
                      </m:r>
                      <m:r>
                        <a:rPr lang="en-US" altLang="ja-JP" sz="2400" b="1" i="1" smtClean="0">
                          <a:latin typeface="Cambria Math"/>
                        </a:rPr>
                        <m:t>−</m:t>
                      </m:r>
                      <m:r>
                        <a:rPr lang="en-US" altLang="ja-JP" sz="2400" b="1" i="1" smtClean="0">
                          <a:latin typeface="Cambria Math"/>
                        </a:rPr>
                        <m:t>𝟓𝟎</m:t>
                      </m:r>
                      <m:r>
                        <a:rPr lang="en-US" altLang="ja-JP" sz="2400" b="1" i="1" smtClean="0">
                          <a:latin typeface="Cambria Math"/>
                        </a:rPr>
                        <m:t>𝒛</m:t>
                      </m:r>
                      <m:r>
                        <a:rPr lang="en-US" altLang="ja-JP" sz="2400" b="1" i="1" smtClean="0">
                          <a:latin typeface="Cambria Math"/>
                        </a:rPr>
                        <m:t>  (</m:t>
                      </m:r>
                      <m:r>
                        <a:rPr lang="en-US" altLang="ja-JP" sz="2400" b="1" i="1" smtClean="0">
                          <a:latin typeface="Cambria Math"/>
                        </a:rPr>
                        <m:t>𝒃</m:t>
                      </m:r>
                      <m:r>
                        <a:rPr lang="en-US" altLang="ja-JP" sz="2400" b="1" i="1" smtClean="0">
                          <a:latin typeface="Cambria Math"/>
                        </a:rPr>
                        <m:t>&lt;</m:t>
                      </m:r>
                      <m:r>
                        <a:rPr lang="en-US" altLang="ja-JP" sz="2400" b="1" i="1" smtClean="0">
                          <a:latin typeface="Cambria Math"/>
                        </a:rPr>
                        <m:t>𝒛</m:t>
                      </m:r>
                      <m:r>
                        <a:rPr lang="en-US" altLang="ja-JP" sz="2400" b="1" i="1" smtClean="0">
                          <a:latin typeface="Cambria Math"/>
                        </a:rPr>
                        <m:t>)</m:t>
                      </m:r>
                    </m:oMath>
                  </m:oMathPara>
                </a14:m>
                <a:endParaRPr lang="en-US" altLang="ja-JP" sz="2400" dirty="0" smtClean="0"/>
              </a:p>
              <a:p>
                <a:pPr lvl="1">
                  <a:lnSpc>
                    <a:spcPct val="200000"/>
                  </a:lnSpc>
                </a:pPr>
                <a:r>
                  <a:rPr lang="ja-JP" altLang="en-US" dirty="0" smtClean="0"/>
                  <a:t>足りない場合：売上高 － 仕入れ高 － 機会損失費用</a:t>
                </a:r>
                <a:endParaRPr lang="en-US" altLang="ja-JP" dirty="0"/>
              </a:p>
              <a:p>
                <a:pPr marL="914400" lvl="2" indent="0">
                  <a:lnSpc>
                    <a:spcPct val="200000"/>
                  </a:lnSpc>
                  <a:buNone/>
                </a:pPr>
                <a14:m>
                  <m:oMathPara xmlns:m="http://schemas.openxmlformats.org/officeDocument/2006/math">
                    <m:oMathParaPr>
                      <m:jc m:val="centerGroup"/>
                    </m:oMathParaPr>
                    <m:oMath xmlns:m="http://schemas.openxmlformats.org/officeDocument/2006/math">
                      <m:r>
                        <a:rPr lang="en-US" altLang="ja-JP" sz="2400" b="1" i="1" smtClean="0">
                          <a:latin typeface="Cambria Math"/>
                        </a:rPr>
                        <m:t>𝟏𝟎𝟓</m:t>
                      </m:r>
                      <m:r>
                        <a:rPr lang="en-US" altLang="ja-JP" sz="2400" b="1" i="1" smtClean="0">
                          <a:solidFill>
                            <a:srgbClr val="FF0000"/>
                          </a:solidFill>
                          <a:latin typeface="Cambria Math"/>
                        </a:rPr>
                        <m:t>𝒛</m:t>
                      </m:r>
                      <m:r>
                        <a:rPr lang="en-US" altLang="ja-JP" sz="2400" b="1" i="1" smtClean="0">
                          <a:latin typeface="Cambria Math"/>
                        </a:rPr>
                        <m:t>−</m:t>
                      </m:r>
                      <m:r>
                        <a:rPr lang="en-US" altLang="ja-JP" sz="2400" b="1" i="1" smtClean="0">
                          <a:latin typeface="Cambria Math"/>
                        </a:rPr>
                        <m:t>𝟓𝟎</m:t>
                      </m:r>
                      <m:r>
                        <a:rPr lang="en-US" altLang="ja-JP" sz="2400" b="1" i="1" smtClean="0">
                          <a:latin typeface="Cambria Math"/>
                        </a:rPr>
                        <m:t>𝒛</m:t>
                      </m:r>
                      <m:r>
                        <a:rPr lang="en-US" altLang="ja-JP" sz="2400" b="1" i="1" smtClean="0">
                          <a:latin typeface="Cambria Math"/>
                        </a:rPr>
                        <m:t>−</m:t>
                      </m:r>
                      <m:r>
                        <a:rPr lang="en-US" altLang="ja-JP" sz="2400" b="1" i="1" smtClean="0">
                          <a:latin typeface="Cambria Math"/>
                        </a:rPr>
                        <m:t>𝟏𝟎</m:t>
                      </m:r>
                      <m:d>
                        <m:dPr>
                          <m:ctrlPr>
                            <a:rPr lang="en-US" altLang="ja-JP" sz="2400" b="1" i="1" smtClean="0">
                              <a:latin typeface="Cambria Math"/>
                            </a:rPr>
                          </m:ctrlPr>
                        </m:dPr>
                        <m:e>
                          <m:r>
                            <a:rPr lang="en-US" altLang="ja-JP" sz="2400" b="1" i="1" smtClean="0">
                              <a:latin typeface="Cambria Math"/>
                            </a:rPr>
                            <m:t>𝒃</m:t>
                          </m:r>
                          <m:r>
                            <a:rPr lang="en-US" altLang="ja-JP" sz="2400" b="1" i="1" smtClean="0">
                              <a:latin typeface="Cambria Math"/>
                            </a:rPr>
                            <m:t>−</m:t>
                          </m:r>
                          <m:r>
                            <a:rPr lang="en-US" altLang="ja-JP" sz="2400" b="1" i="1" smtClean="0">
                              <a:latin typeface="Cambria Math"/>
                            </a:rPr>
                            <m:t>𝒛</m:t>
                          </m:r>
                        </m:e>
                      </m:d>
                      <m:r>
                        <a:rPr lang="en-US" altLang="ja-JP" sz="2400" b="1" i="1" smtClean="0">
                          <a:latin typeface="Cambria Math"/>
                        </a:rPr>
                        <m:t>  (</m:t>
                      </m:r>
                      <m:r>
                        <a:rPr lang="en-US" altLang="ja-JP" sz="2400" b="1" i="1" smtClean="0">
                          <a:latin typeface="Cambria Math"/>
                        </a:rPr>
                        <m:t>𝒃</m:t>
                      </m:r>
                      <m:r>
                        <a:rPr lang="en-US" altLang="ja-JP" sz="2400" b="1" i="1" smtClean="0">
                          <a:latin typeface="Cambria Math"/>
                        </a:rPr>
                        <m:t>≥</m:t>
                      </m:r>
                      <m:r>
                        <a:rPr lang="en-US" altLang="ja-JP" sz="2400" b="1" i="1" smtClean="0">
                          <a:latin typeface="Cambria Math"/>
                        </a:rPr>
                        <m:t>𝒛</m:t>
                      </m:r>
                      <m:r>
                        <a:rPr lang="en-US" altLang="ja-JP" sz="2400" b="1" i="1" smtClean="0">
                          <a:latin typeface="Cambria Math"/>
                        </a:rPr>
                        <m:t>)</m:t>
                      </m:r>
                    </m:oMath>
                  </m:oMathPara>
                </a14:m>
                <a:endParaRPr lang="en-US" altLang="ja-JP" dirty="0" smtClean="0"/>
              </a:p>
              <a:p>
                <a:pPr lvl="1"/>
                <a:r>
                  <a:rPr lang="ja-JP" altLang="en-US" dirty="0" smtClean="0"/>
                  <a:t>あらゆる  </a:t>
                </a:r>
                <a14:m>
                  <m:oMath xmlns:m="http://schemas.openxmlformats.org/officeDocument/2006/math">
                    <m:r>
                      <a:rPr lang="en-US" altLang="ja-JP" i="1">
                        <a:latin typeface="Cambria Math"/>
                      </a:rPr>
                      <m:t>𝒃</m:t>
                    </m:r>
                  </m:oMath>
                </a14:m>
                <a:r>
                  <a:rPr lang="ja-JP" altLang="en-US" dirty="0" smtClean="0"/>
                  <a:t> について合計すると、期待費用が計算できる</a:t>
                </a:r>
                <a:endParaRPr lang="ja-JP" altLang="ja-JP" dirty="0"/>
              </a:p>
              <a:p>
                <a:r>
                  <a:rPr lang="ja-JP" altLang="en-US" dirty="0" smtClean="0"/>
                  <a:t>最適</a:t>
                </a:r>
                <a:r>
                  <a:rPr lang="ja-JP" altLang="en-US" dirty="0"/>
                  <a:t>仕入れ量が</a:t>
                </a:r>
                <a:r>
                  <a:rPr lang="ja-JP" altLang="en-US" dirty="0" smtClean="0"/>
                  <a:t>あれば</a:t>
                </a:r>
                <a:r>
                  <a:rPr lang="ja-JP" altLang="en-US" dirty="0"/>
                  <a:t>、毎日それを繰り返すのが最適</a:t>
                </a:r>
              </a:p>
            </p:txBody>
          </p:sp>
        </mc:Choice>
        <mc:Fallback xmlns="">
          <p:sp>
            <p:nvSpPr>
              <p:cNvPr id="90115" name="Rectangle 3"/>
              <p:cNvSpPr>
                <a:spLocks noGrp="1" noRot="1" noChangeAspect="1" noMove="1" noResize="1" noEditPoints="1" noAdjustHandles="1" noChangeArrowheads="1" noChangeShapeType="1" noTextEdit="1"/>
              </p:cNvSpPr>
              <p:nvPr>
                <p:ph type="body" idx="1"/>
              </p:nvPr>
            </p:nvSpPr>
            <p:spPr>
              <a:blipFill rotWithShape="1">
                <a:blip r:embed="rId3"/>
                <a:stretch>
                  <a:fillRect l="-963"/>
                </a:stretch>
              </a:blipFill>
            </p:spPr>
            <p:txBody>
              <a:bodyPr/>
              <a:lstStyle/>
              <a:p>
                <a:r>
                  <a:rPr lang="ja-JP" altLang="en-US">
                    <a:noFill/>
                  </a:rPr>
                  <a:t> </a:t>
                </a:r>
              </a:p>
            </p:txBody>
          </p:sp>
        </mc:Fallback>
      </mc:AlternateContent>
      <p:sp>
        <p:nvSpPr>
          <p:cNvPr id="9" name="角丸四角形 8"/>
          <p:cNvSpPr/>
          <p:nvPr/>
        </p:nvSpPr>
        <p:spPr bwMode="auto">
          <a:xfrm>
            <a:off x="1403648" y="4149080"/>
            <a:ext cx="5504873" cy="591128"/>
          </a:xfrm>
          <a:prstGeom prst="roundRect">
            <a:avLst/>
          </a:prstGeom>
          <a:solidFill>
            <a:srgbClr val="FF00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Tree>
    <p:extLst>
      <p:ext uri="{BB962C8B-B14F-4D97-AF65-F5344CB8AC3E}">
        <p14:creationId xmlns:p14="http://schemas.microsoft.com/office/powerpoint/2010/main" val="966808850"/>
      </p:ext>
    </p:extLst>
  </p:cSld>
  <p:clrMapOvr>
    <a:masterClrMapping/>
  </p:clrMapOvr>
  <p:transition>
    <p:cu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A5DF58F0-2E25-4419-80E2-AB3D1A1EFB02}" type="slidenum">
              <a:rPr lang="en-US" altLang="ja-JP"/>
              <a:pPr/>
              <a:t>69</a:t>
            </a:fld>
            <a:endParaRPr lang="en-US" altLang="ja-JP"/>
          </a:p>
        </p:txBody>
      </p:sp>
      <p:sp>
        <p:nvSpPr>
          <p:cNvPr id="199682" name="Rectangle 2"/>
          <p:cNvSpPr>
            <a:spLocks noGrp="1" noChangeArrowheads="1"/>
          </p:cNvSpPr>
          <p:nvPr>
            <p:ph type="title"/>
          </p:nvPr>
        </p:nvSpPr>
        <p:spPr/>
        <p:txBody>
          <a:bodyPr/>
          <a:lstStyle/>
          <a:p>
            <a:r>
              <a:rPr lang="ja-JP" altLang="en-US"/>
              <a:t>もうけの計算</a:t>
            </a:r>
            <a:endParaRPr lang="ja-JP" altLang="ja-JP"/>
          </a:p>
        </p:txBody>
      </p:sp>
      <p:sp>
        <p:nvSpPr>
          <p:cNvPr id="199683" name="Rectangle 3"/>
          <p:cNvSpPr>
            <a:spLocks noGrp="1" noChangeArrowheads="1"/>
          </p:cNvSpPr>
          <p:nvPr>
            <p:ph type="body" idx="1"/>
          </p:nvPr>
        </p:nvSpPr>
        <p:spPr/>
        <p:txBody>
          <a:bodyPr/>
          <a:lstStyle/>
          <a:p>
            <a:r>
              <a:rPr lang="ja-JP" altLang="en-US"/>
              <a:t>過去のデータがあれば、計算できる</a:t>
            </a:r>
          </a:p>
          <a:p>
            <a:pPr lvl="1"/>
            <a:r>
              <a:rPr lang="en-US" altLang="ja-JP">
                <a:sym typeface="Wingdings" pitchFamily="2" charset="2"/>
              </a:rPr>
              <a:t>153</a:t>
            </a:r>
            <a:r>
              <a:rPr lang="ja-JP" altLang="en-US">
                <a:sym typeface="Wingdings" pitchFamily="2" charset="2"/>
              </a:rPr>
              <a:t>個仕入れておけば良かったなぁ</a:t>
            </a:r>
          </a:p>
          <a:p>
            <a:pPr lvl="1">
              <a:buFont typeface="Wingdings" pitchFamily="2" charset="2"/>
              <a:buNone/>
            </a:pPr>
            <a:endParaRPr lang="ja-JP" altLang="en-US">
              <a:sym typeface="Wingdings" pitchFamily="2" charset="2"/>
            </a:endParaRPr>
          </a:p>
          <a:p>
            <a:pPr lvl="1">
              <a:buFont typeface="Wingdings" pitchFamily="2" charset="2"/>
              <a:buNone/>
            </a:pPr>
            <a:r>
              <a:rPr lang="ja-JP" altLang="en-US">
                <a:sym typeface="Wingdings" pitchFamily="2" charset="2"/>
              </a:rPr>
              <a:t>　　　　　　　</a:t>
            </a:r>
            <a:r>
              <a:rPr lang="ja-JP" altLang="en-US">
                <a:solidFill>
                  <a:srgbClr val="FF0000"/>
                </a:solidFill>
                <a:sym typeface="Wingdings" pitchFamily="2" charset="2"/>
              </a:rPr>
              <a:t>なぜ、そうなるのか？</a:t>
            </a:r>
          </a:p>
          <a:p>
            <a:r>
              <a:rPr lang="ja-JP" altLang="en-US">
                <a:sym typeface="Wingdings" pitchFamily="2" charset="2"/>
              </a:rPr>
              <a:t>計算の仕組み</a:t>
            </a: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1641215521"/>
              </p:ext>
            </p:extLst>
          </p:nvPr>
        </p:nvGraphicFramePr>
        <p:xfrm>
          <a:off x="1390476" y="4005132"/>
          <a:ext cx="6235700" cy="1006475"/>
        </p:xfrm>
        <a:graphic>
          <a:graphicData uri="http://schemas.openxmlformats.org/presentationml/2006/ole">
            <mc:AlternateContent xmlns:mc="http://schemas.openxmlformats.org/markup-compatibility/2006">
              <mc:Choice xmlns:v="urn:schemas-microsoft-com:vml" Requires="v">
                <p:oleObj spid="_x0000_s11278" name="数式" r:id="rId4" imgW="2679480" imgH="431640" progId="Equation.3">
                  <p:embed/>
                </p:oleObj>
              </mc:Choice>
              <mc:Fallback>
                <p:oleObj name="数式" r:id="rId4" imgW="26794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0476" y="4005132"/>
                        <a:ext cx="62357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AutoShape 8"/>
          <p:cNvSpPr>
            <a:spLocks noChangeArrowheads="1"/>
          </p:cNvSpPr>
          <p:nvPr/>
        </p:nvSpPr>
        <p:spPr bwMode="auto">
          <a:xfrm>
            <a:off x="2974191" y="5473874"/>
            <a:ext cx="2186531" cy="429320"/>
          </a:xfrm>
          <a:prstGeom prst="wedgeRoundRectCallout">
            <a:avLst>
              <a:gd name="adj1" fmla="val -48029"/>
              <a:gd name="adj2" fmla="val -241680"/>
              <a:gd name="adj3" fmla="val 16667"/>
            </a:avLst>
          </a:prstGeom>
          <a:solidFill>
            <a:srgbClr val="FF99CC">
              <a:alpha val="30000"/>
            </a:srgbClr>
          </a:solidFill>
          <a:ln w="9525" algn="ctr">
            <a:noFill/>
            <a:prstDash val="dash"/>
            <a:miter lim="800000"/>
            <a:headEnd/>
            <a:tailEnd/>
          </a:ln>
          <a:effectLst/>
        </p:spPr>
        <p:txBody>
          <a:bodyPr/>
          <a:lstStyle/>
          <a:p>
            <a:r>
              <a:rPr lang="ja-JP" altLang="en-US" sz="1600" b="1" dirty="0" smtClean="0">
                <a:solidFill>
                  <a:srgbClr val="0000CC"/>
                </a:solidFill>
                <a:ea typeface="HG丸ｺﾞｼｯｸM-PRO" pitchFamily="50" charset="-128"/>
              </a:rPr>
              <a:t>売れ残った場合</a:t>
            </a:r>
            <a:endParaRPr lang="ja-JP" altLang="en-US" sz="1600" b="1" dirty="0">
              <a:solidFill>
                <a:srgbClr val="0000CC"/>
              </a:solidFill>
              <a:ea typeface="HG丸ｺﾞｼｯｸM-PRO" pitchFamily="50" charset="-128"/>
            </a:endParaRPr>
          </a:p>
        </p:txBody>
      </p:sp>
      <p:sp>
        <p:nvSpPr>
          <p:cNvPr id="7" name="AutoShape 7"/>
          <p:cNvSpPr>
            <a:spLocks noChangeArrowheads="1"/>
          </p:cNvSpPr>
          <p:nvPr/>
        </p:nvSpPr>
        <p:spPr bwMode="auto">
          <a:xfrm>
            <a:off x="5671127" y="5448822"/>
            <a:ext cx="2195218" cy="404270"/>
          </a:xfrm>
          <a:prstGeom prst="wedgeRoundRectCallout">
            <a:avLst>
              <a:gd name="adj1" fmla="val -47314"/>
              <a:gd name="adj2" fmla="val -229404"/>
              <a:gd name="adj3" fmla="val 16667"/>
            </a:avLst>
          </a:prstGeom>
          <a:solidFill>
            <a:srgbClr val="66FF66">
              <a:alpha val="39999"/>
            </a:srgbClr>
          </a:solidFill>
          <a:ln w="9525" algn="ctr">
            <a:noFill/>
            <a:prstDash val="dash"/>
            <a:miter lim="800000"/>
            <a:headEnd/>
            <a:tailEnd/>
          </a:ln>
          <a:effectLst/>
        </p:spPr>
        <p:txBody>
          <a:bodyPr/>
          <a:lstStyle/>
          <a:p>
            <a:r>
              <a:rPr lang="ja-JP" altLang="en-US" sz="1600" b="1" dirty="0" smtClean="0">
                <a:solidFill>
                  <a:srgbClr val="0000CC"/>
                </a:solidFill>
                <a:ea typeface="HG丸ｺﾞｼｯｸM-PRO" pitchFamily="50" charset="-128"/>
              </a:rPr>
              <a:t>売り切れた場合</a:t>
            </a:r>
            <a:endParaRPr lang="ja-JP" altLang="en-US" sz="1600" b="1" dirty="0">
              <a:solidFill>
                <a:srgbClr val="0000CC"/>
              </a:solidFill>
              <a:ea typeface="HG丸ｺﾞｼｯｸM-PRO" pitchFamily="50" charset="-128"/>
            </a:endParaRPr>
          </a:p>
        </p:txBody>
      </p:sp>
      <p:sp>
        <p:nvSpPr>
          <p:cNvPr id="8" name="AutoShape 7"/>
          <p:cNvSpPr>
            <a:spLocks noChangeArrowheads="1"/>
          </p:cNvSpPr>
          <p:nvPr/>
        </p:nvSpPr>
        <p:spPr bwMode="auto">
          <a:xfrm>
            <a:off x="558230" y="5455402"/>
            <a:ext cx="1884346" cy="381727"/>
          </a:xfrm>
          <a:prstGeom prst="wedgeRoundRectCallout">
            <a:avLst>
              <a:gd name="adj1" fmla="val 22145"/>
              <a:gd name="adj2" fmla="val -226184"/>
              <a:gd name="adj3" fmla="val 16667"/>
            </a:avLst>
          </a:prstGeom>
          <a:solidFill>
            <a:schemeClr val="accent2">
              <a:lumMod val="40000"/>
              <a:lumOff val="60000"/>
              <a:alpha val="39999"/>
            </a:schemeClr>
          </a:solidFill>
          <a:ln w="9525" algn="ctr">
            <a:noFill/>
            <a:prstDash val="solid"/>
            <a:miter lim="800000"/>
            <a:headEnd/>
            <a:tailEnd/>
          </a:ln>
          <a:effectLst/>
        </p:spPr>
        <p:txBody>
          <a:bodyPr/>
          <a:lstStyle/>
          <a:p>
            <a:r>
              <a:rPr lang="ja-JP" altLang="en-US" sz="1600" b="1" dirty="0" err="1" smtClean="0">
                <a:solidFill>
                  <a:srgbClr val="0000CC"/>
                </a:solidFill>
                <a:ea typeface="HG丸ｺﾞｼｯｸM-PRO" pitchFamily="50" charset="-128"/>
              </a:rPr>
              <a:t>ｂ</a:t>
            </a:r>
            <a:r>
              <a:rPr lang="ja-JP" altLang="en-US" sz="1600" b="1" dirty="0">
                <a:solidFill>
                  <a:srgbClr val="0000CC"/>
                </a:solidFill>
                <a:ea typeface="HG丸ｺﾞｼｯｸM-PRO" pitchFamily="50" charset="-128"/>
              </a:rPr>
              <a:t>個</a:t>
            </a:r>
            <a:r>
              <a:rPr lang="ja-JP" altLang="en-US" sz="1600" b="1" dirty="0" smtClean="0">
                <a:solidFill>
                  <a:srgbClr val="0000CC"/>
                </a:solidFill>
                <a:ea typeface="HG丸ｺﾞｼｯｸM-PRO" pitchFamily="50" charset="-128"/>
              </a:rPr>
              <a:t>売れた日数</a:t>
            </a:r>
            <a:endParaRPr lang="ja-JP" altLang="en-US" sz="1600" b="1" dirty="0">
              <a:solidFill>
                <a:srgbClr val="0000CC"/>
              </a:solidFill>
              <a:ea typeface="HG丸ｺﾞｼｯｸM-PRO" pitchFamily="50" charset="-128"/>
            </a:endParaRPr>
          </a:p>
        </p:txBody>
      </p:sp>
      <p:sp>
        <p:nvSpPr>
          <p:cNvPr id="9" name="角丸四角形 8"/>
          <p:cNvSpPr/>
          <p:nvPr/>
        </p:nvSpPr>
        <p:spPr bwMode="auto">
          <a:xfrm>
            <a:off x="1238570" y="4196219"/>
            <a:ext cx="2519238" cy="814192"/>
          </a:xfrm>
          <a:prstGeom prst="roundRect">
            <a:avLst/>
          </a:prstGeom>
          <a:solidFill>
            <a:srgbClr val="FF0000">
              <a:alpha val="20000"/>
            </a:srgb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10" name="角丸四角形 9"/>
          <p:cNvSpPr/>
          <p:nvPr/>
        </p:nvSpPr>
        <p:spPr bwMode="auto">
          <a:xfrm>
            <a:off x="3856509" y="4183693"/>
            <a:ext cx="3947205" cy="814192"/>
          </a:xfrm>
          <a:prstGeom prst="roundRect">
            <a:avLst/>
          </a:prstGeom>
          <a:solidFill>
            <a:srgbClr val="00CC00">
              <a:alpha val="20000"/>
            </a:srgb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3" name="円/楕円 2"/>
          <p:cNvSpPr/>
          <p:nvPr/>
        </p:nvSpPr>
        <p:spPr bwMode="auto">
          <a:xfrm>
            <a:off x="1791222" y="4208745"/>
            <a:ext cx="363255" cy="663880"/>
          </a:xfrm>
          <a:prstGeom prst="ellipse">
            <a:avLst/>
          </a:prstGeom>
          <a:solidFill>
            <a:schemeClr val="bg2">
              <a:lumMod val="75000"/>
              <a:alpha val="34118"/>
            </a:schemeClr>
          </a:solidFill>
          <a:ln w="9525" cap="flat" cmpd="sng" algn="ctr">
            <a:no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Tree>
    <p:extLst>
      <p:ext uri="{BB962C8B-B14F-4D97-AF65-F5344CB8AC3E}">
        <p14:creationId xmlns:p14="http://schemas.microsoft.com/office/powerpoint/2010/main" val="1314650679"/>
      </p:ext>
    </p:extLst>
  </p:cSld>
  <p:clrMapOvr>
    <a:masterClrMapping/>
  </p:clrMapOvr>
  <p:transition>
    <p:cu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97235D8E-C31B-435C-8EB6-0AD54F483C86}" type="slidenum">
              <a:rPr lang="en-US" altLang="ja-JP"/>
              <a:pPr/>
              <a:t>70</a:t>
            </a:fld>
            <a:endParaRPr lang="en-US" altLang="ja-JP"/>
          </a:p>
        </p:txBody>
      </p:sp>
      <p:sp>
        <p:nvSpPr>
          <p:cNvPr id="201730" name="Rectangle 2"/>
          <p:cNvSpPr>
            <a:spLocks noGrp="1" noChangeArrowheads="1"/>
          </p:cNvSpPr>
          <p:nvPr>
            <p:ph type="title"/>
          </p:nvPr>
        </p:nvSpPr>
        <p:spPr/>
        <p:txBody>
          <a:bodyPr/>
          <a:lstStyle/>
          <a:p>
            <a:r>
              <a:rPr lang="ja-JP" altLang="en-US"/>
              <a:t>最適解の理屈</a:t>
            </a:r>
            <a:endParaRPr lang="ja-JP" altLang="ja-JP"/>
          </a:p>
        </p:txBody>
      </p:sp>
      <p:sp>
        <p:nvSpPr>
          <p:cNvPr id="201731" name="Rectangle 3"/>
          <p:cNvSpPr>
            <a:spLocks noGrp="1" noChangeArrowheads="1"/>
          </p:cNvSpPr>
          <p:nvPr>
            <p:ph type="body" idx="1"/>
          </p:nvPr>
        </p:nvSpPr>
        <p:spPr/>
        <p:txBody>
          <a:bodyPr/>
          <a:lstStyle/>
          <a:p>
            <a:r>
              <a:rPr lang="ja-JP" altLang="en-US" dirty="0" smtClean="0">
                <a:sym typeface="Wingdings" pitchFamily="2" charset="2"/>
              </a:rPr>
              <a:t>もうけ最大化</a:t>
            </a:r>
            <a:endParaRPr lang="ja-JP" altLang="en-US" dirty="0">
              <a:sym typeface="Wingdings" pitchFamily="2" charset="2"/>
            </a:endParaRPr>
          </a:p>
        </p:txBody>
      </p:sp>
      <p:graphicFrame>
        <p:nvGraphicFramePr>
          <p:cNvPr id="201732" name="Object 4"/>
          <p:cNvGraphicFramePr>
            <a:graphicFrameLocks noChangeAspect="1"/>
          </p:cNvGraphicFramePr>
          <p:nvPr>
            <p:extLst>
              <p:ext uri="{D42A27DB-BD31-4B8C-83A1-F6EECF244321}">
                <p14:modId xmlns:p14="http://schemas.microsoft.com/office/powerpoint/2010/main" val="2901938240"/>
              </p:ext>
            </p:extLst>
          </p:nvPr>
        </p:nvGraphicFramePr>
        <p:xfrm>
          <a:off x="1378494" y="1937860"/>
          <a:ext cx="6235700" cy="1006475"/>
        </p:xfrm>
        <a:graphic>
          <a:graphicData uri="http://schemas.openxmlformats.org/presentationml/2006/ole">
            <mc:AlternateContent xmlns:mc="http://schemas.openxmlformats.org/markup-compatibility/2006">
              <mc:Choice xmlns:v="urn:schemas-microsoft-com:vml" Requires="v">
                <p:oleObj spid="_x0000_s12322" name="数式" r:id="rId4" imgW="2679480" imgH="431640" progId="Equation.3">
                  <p:embed/>
                </p:oleObj>
              </mc:Choice>
              <mc:Fallback>
                <p:oleObj name="数式" r:id="rId4" imgW="2679480" imgH="431640" progId="Equation.3">
                  <p:embed/>
                  <p:pic>
                    <p:nvPicPr>
                      <p:cNvPr id="0" name=""/>
                      <p:cNvPicPr>
                        <a:picLocks noChangeAspect="1" noChangeArrowheads="1"/>
                      </p:cNvPicPr>
                      <p:nvPr/>
                    </p:nvPicPr>
                    <p:blipFill>
                      <a:blip r:embed="rId5"/>
                      <a:srcRect/>
                      <a:stretch>
                        <a:fillRect/>
                      </a:stretch>
                    </p:blipFill>
                    <p:spPr bwMode="auto">
                      <a:xfrm>
                        <a:off x="1378494" y="1937860"/>
                        <a:ext cx="6235700"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4"/>
          <p:cNvGraphicFramePr>
            <a:graphicFrameLocks noChangeAspect="1"/>
          </p:cNvGraphicFramePr>
          <p:nvPr>
            <p:extLst>
              <p:ext uri="{D42A27DB-BD31-4B8C-83A1-F6EECF244321}">
                <p14:modId xmlns:p14="http://schemas.microsoft.com/office/powerpoint/2010/main" val="2375530917"/>
              </p:ext>
            </p:extLst>
          </p:nvPr>
        </p:nvGraphicFramePr>
        <p:xfrm>
          <a:off x="1783014" y="4114421"/>
          <a:ext cx="5645150" cy="1006475"/>
        </p:xfrm>
        <a:graphic>
          <a:graphicData uri="http://schemas.openxmlformats.org/presentationml/2006/ole">
            <mc:AlternateContent xmlns:mc="http://schemas.openxmlformats.org/markup-compatibility/2006">
              <mc:Choice xmlns:v="urn:schemas-microsoft-com:vml" Requires="v">
                <p:oleObj spid="_x0000_s12323" name="数式" r:id="rId6" imgW="2425680" imgH="431640" progId="Equation.3">
                  <p:embed/>
                </p:oleObj>
              </mc:Choice>
              <mc:Fallback>
                <p:oleObj name="数式" r:id="rId6" imgW="2425680" imgH="431640" progId="Equation.3">
                  <p:embed/>
                  <p:pic>
                    <p:nvPicPr>
                      <p:cNvPr id="0" name=""/>
                      <p:cNvPicPr>
                        <a:picLocks noChangeAspect="1" noChangeArrowheads="1"/>
                      </p:cNvPicPr>
                      <p:nvPr/>
                    </p:nvPicPr>
                    <p:blipFill>
                      <a:blip r:embed="rId7"/>
                      <a:srcRect/>
                      <a:stretch>
                        <a:fillRect/>
                      </a:stretch>
                    </p:blipFill>
                    <p:spPr bwMode="auto">
                      <a:xfrm>
                        <a:off x="1783014" y="4114421"/>
                        <a:ext cx="5645150"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Oval 5"/>
          <p:cNvSpPr>
            <a:spLocks noChangeArrowheads="1"/>
          </p:cNvSpPr>
          <p:nvPr/>
        </p:nvSpPr>
        <p:spPr bwMode="auto">
          <a:xfrm>
            <a:off x="3340851" y="4169049"/>
            <a:ext cx="2065553" cy="866775"/>
          </a:xfrm>
          <a:prstGeom prst="ellipse">
            <a:avLst/>
          </a:prstGeom>
          <a:solidFill>
            <a:srgbClr val="FFCCFF">
              <a:alpha val="39999"/>
            </a:srgbClr>
          </a:solidFill>
          <a:ln w="9525" algn="ctr">
            <a:noFill/>
            <a:prstDash val="dash"/>
            <a:round/>
            <a:headEnd/>
            <a:tailEnd/>
          </a:ln>
          <a:effectLst/>
        </p:spPr>
        <p:txBody>
          <a:bodyPr wrap="none" anchor="ctr"/>
          <a:lstStyle/>
          <a:p>
            <a:endParaRPr lang="ja-JP" altLang="en-US"/>
          </a:p>
        </p:txBody>
      </p:sp>
      <p:sp>
        <p:nvSpPr>
          <p:cNvPr id="20" name="Oval 6"/>
          <p:cNvSpPr>
            <a:spLocks noChangeArrowheads="1"/>
          </p:cNvSpPr>
          <p:nvPr/>
        </p:nvSpPr>
        <p:spPr bwMode="auto">
          <a:xfrm>
            <a:off x="5481735" y="4181575"/>
            <a:ext cx="2105440" cy="866775"/>
          </a:xfrm>
          <a:prstGeom prst="ellipse">
            <a:avLst/>
          </a:prstGeom>
          <a:solidFill>
            <a:srgbClr val="00FF00">
              <a:alpha val="10001"/>
            </a:srgbClr>
          </a:solidFill>
          <a:ln w="9525" algn="ctr">
            <a:noFill/>
            <a:prstDash val="dash"/>
            <a:round/>
            <a:headEnd/>
            <a:tailEnd/>
          </a:ln>
          <a:effectLst/>
        </p:spPr>
        <p:txBody>
          <a:bodyPr wrap="none" anchor="ctr"/>
          <a:lstStyle/>
          <a:p>
            <a:endParaRPr lang="ja-JP" altLang="en-US"/>
          </a:p>
        </p:txBody>
      </p:sp>
      <p:sp>
        <p:nvSpPr>
          <p:cNvPr id="22" name="AutoShape 8"/>
          <p:cNvSpPr>
            <a:spLocks noChangeArrowheads="1"/>
          </p:cNvSpPr>
          <p:nvPr/>
        </p:nvSpPr>
        <p:spPr bwMode="auto">
          <a:xfrm>
            <a:off x="2356816" y="5432699"/>
            <a:ext cx="1817688" cy="655637"/>
          </a:xfrm>
          <a:prstGeom prst="wedgeRoundRectCallout">
            <a:avLst>
              <a:gd name="adj1" fmla="val 48196"/>
              <a:gd name="adj2" fmla="val -121745"/>
              <a:gd name="adj3" fmla="val 16667"/>
            </a:avLst>
          </a:prstGeom>
          <a:solidFill>
            <a:srgbClr val="FF99CC">
              <a:alpha val="30000"/>
            </a:srgbClr>
          </a:solidFill>
          <a:ln w="9525" algn="ctr">
            <a:noFill/>
            <a:prstDash val="dash"/>
            <a:miter lim="800000"/>
            <a:headEnd/>
            <a:tailEnd/>
          </a:ln>
          <a:effectLst/>
        </p:spPr>
        <p:txBody>
          <a:bodyPr/>
          <a:lstStyle/>
          <a:p>
            <a:r>
              <a:rPr lang="ja-JP" altLang="en-US" sz="1600" b="1">
                <a:solidFill>
                  <a:srgbClr val="0000CC"/>
                </a:solidFill>
                <a:ea typeface="HG丸ｺﾞｼｯｸM-PRO" pitchFamily="50" charset="-128"/>
              </a:rPr>
              <a:t>売れ残った</a:t>
            </a:r>
          </a:p>
          <a:p>
            <a:r>
              <a:rPr lang="ja-JP" altLang="en-US" sz="1600" b="1">
                <a:solidFill>
                  <a:srgbClr val="0000CC"/>
                </a:solidFill>
                <a:ea typeface="HG丸ｺﾞｼｯｸM-PRO" pitchFamily="50" charset="-128"/>
              </a:rPr>
              <a:t>場合の損</a:t>
            </a:r>
          </a:p>
        </p:txBody>
      </p:sp>
      <p:sp>
        <p:nvSpPr>
          <p:cNvPr id="27" name="AutoShape 7"/>
          <p:cNvSpPr>
            <a:spLocks noChangeArrowheads="1"/>
          </p:cNvSpPr>
          <p:nvPr/>
        </p:nvSpPr>
        <p:spPr bwMode="auto">
          <a:xfrm>
            <a:off x="6732240" y="5445224"/>
            <a:ext cx="1468581" cy="655638"/>
          </a:xfrm>
          <a:prstGeom prst="wedgeRoundRectCallout">
            <a:avLst>
              <a:gd name="adj1" fmla="val -58865"/>
              <a:gd name="adj2" fmla="val -135963"/>
              <a:gd name="adj3" fmla="val 16667"/>
            </a:avLst>
          </a:prstGeom>
          <a:solidFill>
            <a:srgbClr val="66FF66">
              <a:alpha val="39999"/>
            </a:srgbClr>
          </a:solidFill>
          <a:ln w="9525" algn="ctr">
            <a:noFill/>
            <a:prstDash val="dash"/>
            <a:miter lim="800000"/>
            <a:headEnd/>
            <a:tailEnd/>
          </a:ln>
          <a:effectLst/>
        </p:spPr>
        <p:txBody>
          <a:bodyPr/>
          <a:lstStyle/>
          <a:p>
            <a:r>
              <a:rPr lang="ja-JP" altLang="en-US" sz="1600" b="1" dirty="0" smtClean="0">
                <a:solidFill>
                  <a:srgbClr val="0000CC"/>
                </a:solidFill>
                <a:ea typeface="HG丸ｺﾞｼｯｸM-PRO" pitchFamily="50" charset="-128"/>
              </a:rPr>
              <a:t>売り切れた場合の損</a:t>
            </a:r>
            <a:endParaRPr lang="ja-JP" altLang="en-US" sz="1600" b="1" dirty="0">
              <a:solidFill>
                <a:srgbClr val="0000CC"/>
              </a:solidFill>
              <a:ea typeface="HG丸ｺﾞｼｯｸM-PRO" pitchFamily="50" charset="-128"/>
            </a:endParaRPr>
          </a:p>
        </p:txBody>
      </p:sp>
      <p:sp>
        <p:nvSpPr>
          <p:cNvPr id="12" name="テキスト ボックス 11"/>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212</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graphicFrame>
        <p:nvGraphicFramePr>
          <p:cNvPr id="14" name="Object 4"/>
          <p:cNvGraphicFramePr>
            <a:graphicFrameLocks noChangeAspect="1"/>
          </p:cNvGraphicFramePr>
          <p:nvPr>
            <p:extLst>
              <p:ext uri="{D42A27DB-BD31-4B8C-83A1-F6EECF244321}">
                <p14:modId xmlns:p14="http://schemas.microsoft.com/office/powerpoint/2010/main" val="2433968172"/>
              </p:ext>
            </p:extLst>
          </p:nvPr>
        </p:nvGraphicFramePr>
        <p:xfrm>
          <a:off x="4427984" y="2852936"/>
          <a:ext cx="4320480" cy="714789"/>
        </p:xfrm>
        <a:graphic>
          <a:graphicData uri="http://schemas.openxmlformats.org/presentationml/2006/ole">
            <mc:AlternateContent xmlns:mc="http://schemas.openxmlformats.org/markup-compatibility/2006">
              <mc:Choice xmlns:v="urn:schemas-microsoft-com:vml" Requires="v">
                <p:oleObj spid="_x0000_s12324" name="数式" r:id="rId8" imgW="2692080" imgH="444240" progId="Equation.3">
                  <p:embed/>
                </p:oleObj>
              </mc:Choice>
              <mc:Fallback>
                <p:oleObj name="数式" r:id="rId8" imgW="2692080" imgH="444240" progId="Equation.3">
                  <p:embed/>
                  <p:pic>
                    <p:nvPicPr>
                      <p:cNvPr id="0" name=""/>
                      <p:cNvPicPr>
                        <a:picLocks noChangeAspect="1" noChangeArrowheads="1"/>
                      </p:cNvPicPr>
                      <p:nvPr/>
                    </p:nvPicPr>
                    <p:blipFill>
                      <a:blip r:embed="rId9"/>
                      <a:srcRect/>
                      <a:stretch>
                        <a:fillRect/>
                      </a:stretch>
                    </p:blipFill>
                    <p:spPr bwMode="auto">
                      <a:xfrm>
                        <a:off x="4427984" y="2852936"/>
                        <a:ext cx="4320480" cy="714789"/>
                      </a:xfrm>
                      <a:prstGeom prst="rect">
                        <a:avLst/>
                      </a:prstGeom>
                      <a:noFill/>
                      <a:extLst/>
                    </p:spPr>
                  </p:pic>
                </p:oleObj>
              </mc:Fallback>
            </mc:AlternateContent>
          </a:graphicData>
        </a:graphic>
      </p:graphicFrame>
      <p:graphicFrame>
        <p:nvGraphicFramePr>
          <p:cNvPr id="2" name="オブジェクト 1"/>
          <p:cNvGraphicFramePr>
            <a:graphicFrameLocks noChangeAspect="1"/>
          </p:cNvGraphicFramePr>
          <p:nvPr>
            <p:extLst>
              <p:ext uri="{D42A27DB-BD31-4B8C-83A1-F6EECF244321}">
                <p14:modId xmlns:p14="http://schemas.microsoft.com/office/powerpoint/2010/main" val="2276747129"/>
              </p:ext>
            </p:extLst>
          </p:nvPr>
        </p:nvGraphicFramePr>
        <p:xfrm>
          <a:off x="827584" y="2924944"/>
          <a:ext cx="2749701" cy="790645"/>
        </p:xfrm>
        <a:graphic>
          <a:graphicData uri="http://schemas.openxmlformats.org/presentationml/2006/ole">
            <mc:AlternateContent xmlns:mc="http://schemas.openxmlformats.org/markup-compatibility/2006">
              <mc:Choice xmlns:v="urn:schemas-microsoft-com:vml" Requires="v">
                <p:oleObj spid="_x0000_s12325" name="数式" r:id="rId10" imgW="1549080" imgH="444240" progId="Equation.3">
                  <p:embed/>
                </p:oleObj>
              </mc:Choice>
              <mc:Fallback>
                <p:oleObj name="数式" r:id="rId10" imgW="1549080" imgH="444240" progId="Equation.3">
                  <p:embed/>
                  <p:pic>
                    <p:nvPicPr>
                      <p:cNvPr id="0" name="Object 4"/>
                      <p:cNvPicPr>
                        <a:picLocks noChangeAspect="1" noChangeArrowheads="1"/>
                      </p:cNvPicPr>
                      <p:nvPr/>
                    </p:nvPicPr>
                    <p:blipFill>
                      <a:blip r:embed="rId11"/>
                      <a:srcRect/>
                      <a:stretch>
                        <a:fillRect/>
                      </a:stretch>
                    </p:blipFill>
                    <p:spPr bwMode="auto">
                      <a:xfrm>
                        <a:off x="827584" y="2924944"/>
                        <a:ext cx="2749701" cy="790645"/>
                      </a:xfrm>
                      <a:prstGeom prst="rect">
                        <a:avLst/>
                      </a:prstGeom>
                      <a:noFill/>
                      <a:ln>
                        <a:noFill/>
                      </a:ln>
                    </p:spPr>
                  </p:pic>
                </p:oleObj>
              </mc:Fallback>
            </mc:AlternateContent>
          </a:graphicData>
        </a:graphic>
      </p:graphicFrame>
      <p:sp>
        <p:nvSpPr>
          <p:cNvPr id="3" name="下矢印 2"/>
          <p:cNvSpPr/>
          <p:nvPr/>
        </p:nvSpPr>
        <p:spPr>
          <a:xfrm>
            <a:off x="2411760" y="2708920"/>
            <a:ext cx="36004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矢印 22"/>
          <p:cNvSpPr/>
          <p:nvPr/>
        </p:nvSpPr>
        <p:spPr>
          <a:xfrm>
            <a:off x="5724128" y="2708920"/>
            <a:ext cx="36004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44335204"/>
      </p:ext>
    </p:extLst>
  </p:cSld>
  <p:clrMapOvr>
    <a:masterClrMapping/>
  </p:clrMapOvr>
  <p:transition>
    <p:cu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オブジェクト 14"/>
          <p:cNvGraphicFramePr>
            <a:graphicFrameLocks noChangeAspect="1"/>
          </p:cNvGraphicFramePr>
          <p:nvPr>
            <p:extLst>
              <p:ext uri="{D42A27DB-BD31-4B8C-83A1-F6EECF244321}">
                <p14:modId xmlns:p14="http://schemas.microsoft.com/office/powerpoint/2010/main" val="3901381434"/>
              </p:ext>
            </p:extLst>
          </p:nvPr>
        </p:nvGraphicFramePr>
        <p:xfrm>
          <a:off x="1552357" y="1987724"/>
          <a:ext cx="5408613" cy="1006475"/>
        </p:xfrm>
        <a:graphic>
          <a:graphicData uri="http://schemas.openxmlformats.org/presentationml/2006/ole">
            <mc:AlternateContent xmlns:mc="http://schemas.openxmlformats.org/markup-compatibility/2006">
              <mc:Choice xmlns:v="urn:schemas-microsoft-com:vml" Requires="v">
                <p:oleObj spid="_x0000_s13353" name="数式" r:id="rId4" imgW="2323800" imgH="431640" progId="Equation.3">
                  <p:embed/>
                </p:oleObj>
              </mc:Choice>
              <mc:Fallback>
                <p:oleObj name="数式" r:id="rId4" imgW="2323800" imgH="431640" progId="Equation.3">
                  <p:embed/>
                  <p:pic>
                    <p:nvPicPr>
                      <p:cNvPr id="0" name=""/>
                      <p:cNvPicPr>
                        <a:picLocks noChangeAspect="1" noChangeArrowheads="1"/>
                      </p:cNvPicPr>
                      <p:nvPr/>
                    </p:nvPicPr>
                    <p:blipFill>
                      <a:blip r:embed="rId5"/>
                      <a:srcRect/>
                      <a:stretch>
                        <a:fillRect/>
                      </a:stretch>
                    </p:blipFill>
                    <p:spPr bwMode="auto">
                      <a:xfrm>
                        <a:off x="1552357" y="1987724"/>
                        <a:ext cx="54086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スライド番号プレースホルダ 5"/>
          <p:cNvSpPr>
            <a:spLocks noGrp="1"/>
          </p:cNvSpPr>
          <p:nvPr>
            <p:ph type="sldNum" sz="quarter" idx="12"/>
          </p:nvPr>
        </p:nvSpPr>
        <p:spPr/>
        <p:txBody>
          <a:bodyPr/>
          <a:lstStyle/>
          <a:p>
            <a:fld id="{97235D8E-C31B-435C-8EB6-0AD54F483C86}" type="slidenum">
              <a:rPr lang="en-US" altLang="ja-JP"/>
              <a:pPr/>
              <a:t>71</a:t>
            </a:fld>
            <a:endParaRPr lang="en-US" altLang="ja-JP"/>
          </a:p>
        </p:txBody>
      </p:sp>
      <p:sp>
        <p:nvSpPr>
          <p:cNvPr id="201730" name="Rectangle 2"/>
          <p:cNvSpPr>
            <a:spLocks noGrp="1" noChangeArrowheads="1"/>
          </p:cNvSpPr>
          <p:nvPr>
            <p:ph type="title"/>
          </p:nvPr>
        </p:nvSpPr>
        <p:spPr/>
        <p:txBody>
          <a:bodyPr/>
          <a:lstStyle/>
          <a:p>
            <a:r>
              <a:rPr lang="ja-JP" altLang="en-US" dirty="0"/>
              <a:t>最適解の</a:t>
            </a:r>
            <a:r>
              <a:rPr lang="ja-JP" altLang="en-US" dirty="0" smtClean="0"/>
              <a:t>理屈、その２</a:t>
            </a:r>
            <a:endParaRPr lang="ja-JP" altLang="ja-JP" dirty="0"/>
          </a:p>
        </p:txBody>
      </p:sp>
      <p:sp>
        <p:nvSpPr>
          <p:cNvPr id="201731" name="Rectangle 3"/>
          <p:cNvSpPr>
            <a:spLocks noGrp="1" noChangeArrowheads="1"/>
          </p:cNvSpPr>
          <p:nvPr>
            <p:ph type="body" idx="1"/>
          </p:nvPr>
        </p:nvSpPr>
        <p:spPr/>
        <p:txBody>
          <a:bodyPr/>
          <a:lstStyle/>
          <a:p>
            <a:r>
              <a:rPr lang="ja-JP" altLang="en-US" dirty="0" smtClean="0">
                <a:sym typeface="Wingdings" pitchFamily="2" charset="2"/>
              </a:rPr>
              <a:t>損失最小化</a:t>
            </a:r>
            <a:endParaRPr lang="ja-JP" altLang="en-US" dirty="0">
              <a:sym typeface="Wingdings" pitchFamily="2" charset="2"/>
            </a:endParaRPr>
          </a:p>
        </p:txBody>
      </p:sp>
      <p:graphicFrame>
        <p:nvGraphicFramePr>
          <p:cNvPr id="201737" name="Object 9"/>
          <p:cNvGraphicFramePr>
            <a:graphicFrameLocks noChangeAspect="1"/>
          </p:cNvGraphicFramePr>
          <p:nvPr>
            <p:extLst>
              <p:ext uri="{D42A27DB-BD31-4B8C-83A1-F6EECF244321}">
                <p14:modId xmlns:p14="http://schemas.microsoft.com/office/powerpoint/2010/main" val="1386188917"/>
              </p:ext>
            </p:extLst>
          </p:nvPr>
        </p:nvGraphicFramePr>
        <p:xfrm>
          <a:off x="2166177" y="4223490"/>
          <a:ext cx="4433888" cy="1006475"/>
        </p:xfrm>
        <a:graphic>
          <a:graphicData uri="http://schemas.openxmlformats.org/presentationml/2006/ole">
            <mc:AlternateContent xmlns:mc="http://schemas.openxmlformats.org/markup-compatibility/2006">
              <mc:Choice xmlns:v="urn:schemas-microsoft-com:vml" Requires="v">
                <p:oleObj spid="_x0000_s13354" name="数式" r:id="rId6" imgW="1904760" imgH="431640" progId="Equation.3">
                  <p:embed/>
                </p:oleObj>
              </mc:Choice>
              <mc:Fallback>
                <p:oleObj name="数式" r:id="rId6" imgW="1904760" imgH="431640" progId="Equation.3">
                  <p:embed/>
                  <p:pic>
                    <p:nvPicPr>
                      <p:cNvPr id="0" name=""/>
                      <p:cNvPicPr>
                        <a:picLocks noChangeAspect="1" noChangeArrowheads="1"/>
                      </p:cNvPicPr>
                      <p:nvPr/>
                    </p:nvPicPr>
                    <p:blipFill>
                      <a:blip r:embed="rId7"/>
                      <a:srcRect/>
                      <a:stretch>
                        <a:fillRect/>
                      </a:stretch>
                    </p:blipFill>
                    <p:spPr bwMode="auto">
                      <a:xfrm>
                        <a:off x="2166177" y="4223490"/>
                        <a:ext cx="4433888"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オブジェクト 1"/>
          <p:cNvGraphicFramePr>
            <a:graphicFrameLocks noChangeAspect="1"/>
          </p:cNvGraphicFramePr>
          <p:nvPr>
            <p:extLst>
              <p:ext uri="{D42A27DB-BD31-4B8C-83A1-F6EECF244321}">
                <p14:modId xmlns:p14="http://schemas.microsoft.com/office/powerpoint/2010/main" val="1327274805"/>
              </p:ext>
            </p:extLst>
          </p:nvPr>
        </p:nvGraphicFramePr>
        <p:xfrm>
          <a:off x="2517058" y="3488978"/>
          <a:ext cx="3605212" cy="533400"/>
        </p:xfrm>
        <a:graphic>
          <a:graphicData uri="http://schemas.openxmlformats.org/presentationml/2006/ole">
            <mc:AlternateContent xmlns:mc="http://schemas.openxmlformats.org/markup-compatibility/2006">
              <mc:Choice xmlns:v="urn:schemas-microsoft-com:vml" Requires="v">
                <p:oleObj spid="_x0000_s13355" name="数式" r:id="rId8" imgW="1549080" imgH="228600" progId="Equation.3">
                  <p:embed/>
                </p:oleObj>
              </mc:Choice>
              <mc:Fallback>
                <p:oleObj name="数式" r:id="rId8" imgW="1549080" imgH="228600" progId="Equation.3">
                  <p:embed/>
                  <p:pic>
                    <p:nvPicPr>
                      <p:cNvPr id="0" name=""/>
                      <p:cNvPicPr>
                        <a:picLocks noChangeAspect="1" noChangeArrowheads="1"/>
                      </p:cNvPicPr>
                      <p:nvPr/>
                    </p:nvPicPr>
                    <p:blipFill>
                      <a:blip r:embed="rId9"/>
                      <a:srcRect/>
                      <a:stretch>
                        <a:fillRect/>
                      </a:stretch>
                    </p:blipFill>
                    <p:spPr bwMode="auto">
                      <a:xfrm>
                        <a:off x="2517058" y="3488978"/>
                        <a:ext cx="36052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角丸四角形 12"/>
          <p:cNvSpPr/>
          <p:nvPr/>
        </p:nvSpPr>
        <p:spPr bwMode="auto">
          <a:xfrm>
            <a:off x="1226044" y="2041743"/>
            <a:ext cx="6151786" cy="1027134"/>
          </a:xfrm>
          <a:prstGeom prst="roundRect">
            <a:avLst/>
          </a:prstGeom>
          <a:solidFill>
            <a:srgbClr val="FF00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
        <p:nvSpPr>
          <p:cNvPr id="3" name="角丸四角形吹き出し 2"/>
          <p:cNvSpPr/>
          <p:nvPr/>
        </p:nvSpPr>
        <p:spPr>
          <a:xfrm>
            <a:off x="467544" y="5877272"/>
            <a:ext cx="3384376" cy="504056"/>
          </a:xfrm>
          <a:prstGeom prst="wedgeRoundRectCallout">
            <a:avLst>
              <a:gd name="adj1" fmla="val 62129"/>
              <a:gd name="adj2" fmla="val -19574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一つ</a:t>
            </a:r>
            <a:r>
              <a:rPr lang="ja-JP" altLang="en-US" dirty="0"/>
              <a:t>売れ残る</a:t>
            </a:r>
            <a:r>
              <a:rPr lang="ja-JP" altLang="en-US" dirty="0" smtClean="0"/>
              <a:t>と損する金額</a:t>
            </a:r>
            <a:endParaRPr kumimoji="1" lang="ja-JP" altLang="en-US" dirty="0"/>
          </a:p>
        </p:txBody>
      </p:sp>
      <p:sp>
        <p:nvSpPr>
          <p:cNvPr id="10" name="角丸四角形吹き出し 9"/>
          <p:cNvSpPr/>
          <p:nvPr/>
        </p:nvSpPr>
        <p:spPr>
          <a:xfrm>
            <a:off x="5220072" y="5805264"/>
            <a:ext cx="3384376" cy="504056"/>
          </a:xfrm>
          <a:prstGeom prst="wedgeRoundRectCallout">
            <a:avLst>
              <a:gd name="adj1" fmla="val -55480"/>
              <a:gd name="adj2" fmla="val -18720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一つ売り損なうと損する金額</a:t>
            </a:r>
            <a:endParaRPr kumimoji="1" lang="ja-JP" altLang="en-US" dirty="0"/>
          </a:p>
        </p:txBody>
      </p:sp>
    </p:spTree>
    <p:extLst>
      <p:ext uri="{BB962C8B-B14F-4D97-AF65-F5344CB8AC3E}">
        <p14:creationId xmlns:p14="http://schemas.microsoft.com/office/powerpoint/2010/main" val="3873692043"/>
      </p:ext>
    </p:extLst>
  </p:cSld>
  <p:clrMapOvr>
    <a:masterClrMapping/>
  </p:clrMapOvr>
  <p:transition>
    <p:cu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スライド番号プレースホルダ 5"/>
          <p:cNvSpPr>
            <a:spLocks noGrp="1"/>
          </p:cNvSpPr>
          <p:nvPr>
            <p:ph type="sldNum" sz="quarter" idx="12"/>
          </p:nvPr>
        </p:nvSpPr>
        <p:spPr/>
        <p:txBody>
          <a:bodyPr/>
          <a:lstStyle/>
          <a:p>
            <a:fld id="{3636FF9C-534F-4DD0-9A39-8F8B0B2E4078}" type="slidenum">
              <a:rPr lang="en-US" altLang="ja-JP"/>
              <a:pPr/>
              <a:t>72</a:t>
            </a:fld>
            <a:endParaRPr lang="en-US" altLang="ja-JP"/>
          </a:p>
        </p:txBody>
      </p:sp>
      <p:sp>
        <p:nvSpPr>
          <p:cNvPr id="203778" name="Rectangle 2"/>
          <p:cNvSpPr>
            <a:spLocks noGrp="1" noChangeArrowheads="1"/>
          </p:cNvSpPr>
          <p:nvPr>
            <p:ph type="title"/>
          </p:nvPr>
        </p:nvSpPr>
        <p:spPr/>
        <p:txBody>
          <a:bodyPr/>
          <a:lstStyle/>
          <a:p>
            <a:r>
              <a:rPr lang="ja-JP" altLang="en-US"/>
              <a:t>陳腐化商品仕入れの最適解</a:t>
            </a:r>
            <a:endParaRPr lang="ja-JP" altLang="ja-JP"/>
          </a:p>
        </p:txBody>
      </p:sp>
      <p:sp>
        <p:nvSpPr>
          <p:cNvPr id="203779" name="Rectangle 3"/>
          <p:cNvSpPr>
            <a:spLocks noGrp="1" noChangeArrowheads="1"/>
          </p:cNvSpPr>
          <p:nvPr>
            <p:ph type="body" idx="1"/>
          </p:nvPr>
        </p:nvSpPr>
        <p:spPr/>
        <p:txBody>
          <a:bodyPr/>
          <a:lstStyle/>
          <a:p>
            <a:r>
              <a:rPr lang="ja-JP" altLang="en-US">
                <a:sym typeface="Wingdings" pitchFamily="2" charset="2"/>
              </a:rPr>
              <a:t>需要の累積分布を</a:t>
            </a:r>
          </a:p>
          <a:p>
            <a:pPr lvl="1">
              <a:buFont typeface="Wingdings" pitchFamily="2" charset="2"/>
              <a:buNone/>
            </a:pPr>
            <a:r>
              <a:rPr lang="ja-JP" altLang="en-US">
                <a:sym typeface="Wingdings" pitchFamily="2" charset="2"/>
              </a:rPr>
              <a:t>「足りなかった場合の損害額」と「売れ残った場合の損害額」に</a:t>
            </a:r>
          </a:p>
          <a:p>
            <a:pPr lvl="1">
              <a:buFont typeface="Wingdings" pitchFamily="2" charset="2"/>
              <a:buNone/>
            </a:pPr>
            <a:r>
              <a:rPr lang="ja-JP" altLang="en-US">
                <a:sym typeface="Wingdings" pitchFamily="2" charset="2"/>
              </a:rPr>
              <a:t>比例配分するように</a:t>
            </a:r>
          </a:p>
          <a:p>
            <a:pPr>
              <a:buFont typeface="Wingdings" pitchFamily="2" charset="2"/>
              <a:buNone/>
            </a:pPr>
            <a:r>
              <a:rPr lang="ja-JP" altLang="en-US">
                <a:sym typeface="Wingdings" pitchFamily="2" charset="2"/>
              </a:rPr>
              <a:t>　発注しなさい</a:t>
            </a:r>
          </a:p>
        </p:txBody>
      </p:sp>
      <p:pic>
        <p:nvPicPr>
          <p:cNvPr id="203787" name="Picture 11"/>
          <p:cNvPicPr>
            <a:picLocks noChangeAspect="1" noChangeArrowheads="1"/>
          </p:cNvPicPr>
          <p:nvPr/>
        </p:nvPicPr>
        <p:blipFill>
          <a:blip r:embed="rId4"/>
          <a:srcRect/>
          <a:stretch>
            <a:fillRect/>
          </a:stretch>
        </p:blipFill>
        <p:spPr bwMode="auto">
          <a:xfrm>
            <a:off x="1939925" y="3740150"/>
            <a:ext cx="5835650" cy="2432050"/>
          </a:xfrm>
          <a:prstGeom prst="rect">
            <a:avLst/>
          </a:prstGeom>
          <a:noFill/>
          <a:ln w="9525" algn="ctr">
            <a:noFill/>
            <a:prstDash val="dash"/>
            <a:miter lim="800000"/>
            <a:headEnd/>
            <a:tailEnd/>
          </a:ln>
          <a:effectLst/>
        </p:spPr>
      </p:pic>
      <p:sp>
        <p:nvSpPr>
          <p:cNvPr id="203788" name="Freeform 12"/>
          <p:cNvSpPr>
            <a:spLocks/>
          </p:cNvSpPr>
          <p:nvPr/>
        </p:nvSpPr>
        <p:spPr bwMode="auto">
          <a:xfrm>
            <a:off x="2662238" y="3997325"/>
            <a:ext cx="4241800" cy="1725613"/>
          </a:xfrm>
          <a:custGeom>
            <a:avLst/>
            <a:gdLst/>
            <a:ahLst/>
            <a:cxnLst>
              <a:cxn ang="0">
                <a:pos x="0" y="946"/>
              </a:cxn>
              <a:cxn ang="0">
                <a:pos x="790" y="850"/>
              </a:cxn>
              <a:cxn ang="0">
                <a:pos x="1248" y="517"/>
              </a:cxn>
              <a:cxn ang="0">
                <a:pos x="1521" y="266"/>
              </a:cxn>
              <a:cxn ang="0">
                <a:pos x="1913" y="74"/>
              </a:cxn>
              <a:cxn ang="0">
                <a:pos x="2422" y="0"/>
              </a:cxn>
            </a:cxnLst>
            <a:rect l="0" t="0" r="r" b="b"/>
            <a:pathLst>
              <a:path w="2422" h="946">
                <a:moveTo>
                  <a:pt x="0" y="946"/>
                </a:moveTo>
                <a:cubicBezTo>
                  <a:pt x="291" y="933"/>
                  <a:pt x="582" y="921"/>
                  <a:pt x="790" y="850"/>
                </a:cubicBezTo>
                <a:cubicBezTo>
                  <a:pt x="998" y="779"/>
                  <a:pt x="1126" y="614"/>
                  <a:pt x="1248" y="517"/>
                </a:cubicBezTo>
                <a:cubicBezTo>
                  <a:pt x="1370" y="420"/>
                  <a:pt x="1410" y="340"/>
                  <a:pt x="1521" y="266"/>
                </a:cubicBezTo>
                <a:cubicBezTo>
                  <a:pt x="1632" y="192"/>
                  <a:pt x="1763" y="118"/>
                  <a:pt x="1913" y="74"/>
                </a:cubicBezTo>
                <a:cubicBezTo>
                  <a:pt x="2063" y="30"/>
                  <a:pt x="2242" y="15"/>
                  <a:pt x="2422" y="0"/>
                </a:cubicBezTo>
              </a:path>
            </a:pathLst>
          </a:custGeom>
          <a:noFill/>
          <a:ln w="38100" cap="flat" cmpd="sng">
            <a:solidFill>
              <a:srgbClr val="FF0000"/>
            </a:solidFill>
            <a:prstDash val="solid"/>
            <a:round/>
            <a:headEnd type="none" w="med" len="med"/>
            <a:tailEnd type="none" w="med" len="med"/>
          </a:ln>
          <a:effectLst/>
        </p:spPr>
        <p:txBody>
          <a:bodyPr/>
          <a:lstStyle/>
          <a:p>
            <a:endParaRPr lang="ja-JP" altLang="en-US"/>
          </a:p>
        </p:txBody>
      </p:sp>
      <p:sp>
        <p:nvSpPr>
          <p:cNvPr id="203789" name="AutoShape 13"/>
          <p:cNvSpPr>
            <a:spLocks noChangeArrowheads="1"/>
          </p:cNvSpPr>
          <p:nvPr/>
        </p:nvSpPr>
        <p:spPr bwMode="auto">
          <a:xfrm>
            <a:off x="5151438" y="4608513"/>
            <a:ext cx="136525" cy="1114425"/>
          </a:xfrm>
          <a:prstGeom prst="upDownArrow">
            <a:avLst>
              <a:gd name="adj1" fmla="val 50269"/>
              <a:gd name="adj2" fmla="val 106041"/>
            </a:avLst>
          </a:prstGeom>
          <a:solidFill>
            <a:schemeClr val="accent1"/>
          </a:solidFill>
          <a:ln w="9525" algn="ctr">
            <a:noFill/>
            <a:prstDash val="dash"/>
            <a:miter lim="800000"/>
            <a:headEnd/>
            <a:tailEnd/>
          </a:ln>
          <a:effectLst/>
        </p:spPr>
        <p:txBody>
          <a:bodyPr wrap="none" anchor="ctr"/>
          <a:lstStyle/>
          <a:p>
            <a:endParaRPr lang="ja-JP" altLang="en-US"/>
          </a:p>
        </p:txBody>
      </p:sp>
      <p:sp>
        <p:nvSpPr>
          <p:cNvPr id="203790" name="AutoShape 14"/>
          <p:cNvSpPr>
            <a:spLocks noChangeArrowheads="1"/>
          </p:cNvSpPr>
          <p:nvPr/>
        </p:nvSpPr>
        <p:spPr bwMode="auto">
          <a:xfrm>
            <a:off x="5129213" y="3987800"/>
            <a:ext cx="171450" cy="527050"/>
          </a:xfrm>
          <a:prstGeom prst="upDownArrow">
            <a:avLst>
              <a:gd name="adj1" fmla="val 50269"/>
              <a:gd name="adj2" fmla="val 39934"/>
            </a:avLst>
          </a:prstGeom>
          <a:solidFill>
            <a:srgbClr val="FFCCFF"/>
          </a:solidFill>
          <a:ln w="9525" algn="ctr">
            <a:noFill/>
            <a:prstDash val="dash"/>
            <a:miter lim="800000"/>
            <a:headEnd/>
            <a:tailEnd/>
          </a:ln>
          <a:effectLst/>
        </p:spPr>
        <p:txBody>
          <a:bodyPr wrap="none" anchor="ctr"/>
          <a:lstStyle/>
          <a:p>
            <a:endParaRPr lang="ja-JP" altLang="en-US"/>
          </a:p>
        </p:txBody>
      </p:sp>
      <p:sp>
        <p:nvSpPr>
          <p:cNvPr id="203791" name="Line 15"/>
          <p:cNvSpPr>
            <a:spLocks noChangeShapeType="1"/>
          </p:cNvSpPr>
          <p:nvPr/>
        </p:nvSpPr>
        <p:spPr bwMode="auto">
          <a:xfrm flipH="1">
            <a:off x="2392363" y="4610100"/>
            <a:ext cx="2801937" cy="0"/>
          </a:xfrm>
          <a:prstGeom prst="line">
            <a:avLst/>
          </a:prstGeom>
          <a:noFill/>
          <a:ln w="9525">
            <a:solidFill>
              <a:schemeClr val="tx1"/>
            </a:solidFill>
            <a:prstDash val="dash"/>
            <a:round/>
            <a:headEnd/>
            <a:tailEnd/>
          </a:ln>
          <a:effectLst/>
        </p:spPr>
        <p:txBody>
          <a:bodyPr/>
          <a:lstStyle/>
          <a:p>
            <a:endParaRPr lang="ja-JP" altLang="en-US"/>
          </a:p>
        </p:txBody>
      </p:sp>
      <p:graphicFrame>
        <p:nvGraphicFramePr>
          <p:cNvPr id="203785" name="Object 9"/>
          <p:cNvGraphicFramePr>
            <a:graphicFrameLocks noChangeAspect="1"/>
          </p:cNvGraphicFramePr>
          <p:nvPr>
            <p:extLst>
              <p:ext uri="{D42A27DB-BD31-4B8C-83A1-F6EECF244321}">
                <p14:modId xmlns:p14="http://schemas.microsoft.com/office/powerpoint/2010/main" val="1518837520"/>
              </p:ext>
            </p:extLst>
          </p:nvPr>
        </p:nvGraphicFramePr>
        <p:xfrm>
          <a:off x="238818" y="4283901"/>
          <a:ext cx="1766940" cy="676406"/>
        </p:xfrm>
        <a:graphic>
          <a:graphicData uri="http://schemas.openxmlformats.org/presentationml/2006/ole">
            <mc:AlternateContent xmlns:mc="http://schemas.openxmlformats.org/markup-compatibility/2006">
              <mc:Choice xmlns:v="urn:schemas-microsoft-com:vml" Requires="v">
                <p:oleObj spid="_x0000_s14350" name="数式" r:id="rId5" imgW="876240" imgH="355320" progId="Equation.3">
                  <p:embed/>
                </p:oleObj>
              </mc:Choice>
              <mc:Fallback>
                <p:oleObj name="数式" r:id="rId5" imgW="876240" imgH="355320" progId="Equation.3">
                  <p:embed/>
                  <p:pic>
                    <p:nvPicPr>
                      <p:cNvPr id="0" name=""/>
                      <p:cNvPicPr>
                        <a:picLocks noChangeAspect="1" noChangeArrowheads="1"/>
                      </p:cNvPicPr>
                      <p:nvPr/>
                    </p:nvPicPr>
                    <p:blipFill>
                      <a:blip r:embed="rId6"/>
                      <a:srcRect/>
                      <a:stretch>
                        <a:fillRect/>
                      </a:stretch>
                    </p:blipFill>
                    <p:spPr bwMode="auto">
                      <a:xfrm>
                        <a:off x="238818" y="4283901"/>
                        <a:ext cx="1766940" cy="676406"/>
                      </a:xfrm>
                      <a:prstGeom prst="rect">
                        <a:avLst/>
                      </a:prstGeom>
                      <a:noFill/>
                      <a:extLst/>
                    </p:spPr>
                  </p:pic>
                </p:oleObj>
              </mc:Fallback>
            </mc:AlternateContent>
          </a:graphicData>
        </a:graphic>
      </p:graphicFrame>
      <p:sp>
        <p:nvSpPr>
          <p:cNvPr id="203792" name="Rectangle 16"/>
          <p:cNvSpPr>
            <a:spLocks noChangeArrowheads="1"/>
          </p:cNvSpPr>
          <p:nvPr/>
        </p:nvSpPr>
        <p:spPr bwMode="auto">
          <a:xfrm>
            <a:off x="7620000" y="3670300"/>
            <a:ext cx="128588" cy="2484438"/>
          </a:xfrm>
          <a:prstGeom prst="rect">
            <a:avLst/>
          </a:prstGeom>
          <a:solidFill>
            <a:schemeClr val="bg1"/>
          </a:solidFill>
          <a:ln w="9525" algn="ctr">
            <a:noFill/>
            <a:prstDash val="dash"/>
            <a:miter lim="800000"/>
            <a:headEnd/>
            <a:tailEnd/>
          </a:ln>
          <a:effectLst/>
        </p:spPr>
        <p:txBody>
          <a:bodyPr wrap="none" anchor="ctr"/>
          <a:lstStyle/>
          <a:p>
            <a:endParaRPr lang="ja-JP" altLang="en-US"/>
          </a:p>
        </p:txBody>
      </p:sp>
      <p:sp>
        <p:nvSpPr>
          <p:cNvPr id="203783" name="AutoShape 7"/>
          <p:cNvSpPr>
            <a:spLocks noChangeArrowheads="1"/>
          </p:cNvSpPr>
          <p:nvPr/>
        </p:nvSpPr>
        <p:spPr bwMode="auto">
          <a:xfrm>
            <a:off x="6975475" y="4916488"/>
            <a:ext cx="1817688" cy="655637"/>
          </a:xfrm>
          <a:prstGeom prst="wedgeRoundRectCallout">
            <a:avLst>
              <a:gd name="adj1" fmla="val -141181"/>
              <a:gd name="adj2" fmla="val 2060"/>
              <a:gd name="adj3" fmla="val 16667"/>
            </a:avLst>
          </a:prstGeom>
          <a:solidFill>
            <a:srgbClr val="66FF66">
              <a:alpha val="39999"/>
            </a:srgbClr>
          </a:solidFill>
          <a:ln w="9525" algn="ctr">
            <a:noFill/>
            <a:prstDash val="dash"/>
            <a:miter lim="800000"/>
            <a:headEnd/>
            <a:tailEnd/>
          </a:ln>
          <a:effectLst/>
        </p:spPr>
        <p:txBody>
          <a:bodyPr/>
          <a:lstStyle/>
          <a:p>
            <a:r>
              <a:rPr lang="ja-JP" altLang="en-US" sz="1600" b="1">
                <a:solidFill>
                  <a:srgbClr val="0000CC"/>
                </a:solidFill>
                <a:ea typeface="HG丸ｺﾞｼｯｸM-PRO" pitchFamily="50" charset="-128"/>
              </a:rPr>
              <a:t>足りなかった</a:t>
            </a:r>
          </a:p>
          <a:p>
            <a:r>
              <a:rPr lang="ja-JP" altLang="en-US" sz="1600" b="1">
                <a:solidFill>
                  <a:srgbClr val="0000CC"/>
                </a:solidFill>
                <a:ea typeface="HG丸ｺﾞｼｯｸM-PRO" pitchFamily="50" charset="-128"/>
              </a:rPr>
              <a:t>場合の損</a:t>
            </a:r>
          </a:p>
        </p:txBody>
      </p:sp>
      <p:sp>
        <p:nvSpPr>
          <p:cNvPr id="203784" name="AutoShape 8"/>
          <p:cNvSpPr>
            <a:spLocks noChangeArrowheads="1"/>
          </p:cNvSpPr>
          <p:nvPr/>
        </p:nvSpPr>
        <p:spPr bwMode="auto">
          <a:xfrm>
            <a:off x="6962775" y="4129088"/>
            <a:ext cx="1817688" cy="620712"/>
          </a:xfrm>
          <a:prstGeom prst="wedgeRoundRectCallout">
            <a:avLst>
              <a:gd name="adj1" fmla="val -148255"/>
              <a:gd name="adj2" fmla="val -32352"/>
              <a:gd name="adj3" fmla="val 16667"/>
            </a:avLst>
          </a:prstGeom>
          <a:solidFill>
            <a:srgbClr val="FF99CC">
              <a:alpha val="30000"/>
            </a:srgbClr>
          </a:solidFill>
          <a:ln w="9525" algn="ctr">
            <a:noFill/>
            <a:prstDash val="dash"/>
            <a:miter lim="800000"/>
            <a:headEnd/>
            <a:tailEnd/>
          </a:ln>
          <a:effectLst/>
        </p:spPr>
        <p:txBody>
          <a:bodyPr/>
          <a:lstStyle/>
          <a:p>
            <a:r>
              <a:rPr lang="ja-JP" altLang="en-US" sz="1600" b="1">
                <a:solidFill>
                  <a:srgbClr val="0000CC"/>
                </a:solidFill>
                <a:ea typeface="HG丸ｺﾞｼｯｸM-PRO" pitchFamily="50" charset="-128"/>
              </a:rPr>
              <a:t>売れ残った</a:t>
            </a:r>
          </a:p>
          <a:p>
            <a:r>
              <a:rPr lang="ja-JP" altLang="en-US" sz="1600" b="1">
                <a:solidFill>
                  <a:srgbClr val="0000CC"/>
                </a:solidFill>
                <a:ea typeface="HG丸ｺﾞｼｯｸM-PRO" pitchFamily="50" charset="-128"/>
              </a:rPr>
              <a:t>場合の損</a:t>
            </a:r>
          </a:p>
        </p:txBody>
      </p:sp>
      <p:sp>
        <p:nvSpPr>
          <p:cNvPr id="203793" name="Rectangle 17"/>
          <p:cNvSpPr>
            <a:spLocks noChangeArrowheads="1"/>
          </p:cNvSpPr>
          <p:nvPr/>
        </p:nvSpPr>
        <p:spPr bwMode="auto">
          <a:xfrm>
            <a:off x="1946275" y="3752850"/>
            <a:ext cx="128588" cy="2484438"/>
          </a:xfrm>
          <a:prstGeom prst="rect">
            <a:avLst/>
          </a:prstGeom>
          <a:solidFill>
            <a:schemeClr val="bg1"/>
          </a:solidFill>
          <a:ln w="9525" algn="ctr">
            <a:noFill/>
            <a:prstDash val="dash"/>
            <a:miter lim="800000"/>
            <a:headEnd/>
            <a:tailEnd/>
          </a:ln>
          <a:effectLst/>
        </p:spPr>
        <p:txBody>
          <a:bodyPr wrap="none" anchor="ctr"/>
          <a:lstStyle/>
          <a:p>
            <a:endParaRPr lang="ja-JP" altLang="en-US"/>
          </a:p>
        </p:txBody>
      </p:sp>
      <p:sp>
        <p:nvSpPr>
          <p:cNvPr id="203794" name="Rectangle 18"/>
          <p:cNvSpPr>
            <a:spLocks noChangeArrowheads="1"/>
          </p:cNvSpPr>
          <p:nvPr/>
        </p:nvSpPr>
        <p:spPr bwMode="auto">
          <a:xfrm>
            <a:off x="2074863" y="3741738"/>
            <a:ext cx="5661025" cy="80962"/>
          </a:xfrm>
          <a:prstGeom prst="rect">
            <a:avLst/>
          </a:prstGeom>
          <a:solidFill>
            <a:schemeClr val="bg1"/>
          </a:solidFill>
          <a:ln w="9525" algn="ctr">
            <a:noFill/>
            <a:prstDash val="dash"/>
            <a:miter lim="800000"/>
            <a:headEnd/>
            <a:tailEnd/>
          </a:ln>
          <a:effectLst/>
        </p:spPr>
        <p:txBody>
          <a:bodyPr wrap="none" anchor="ctr"/>
          <a:lstStyle/>
          <a:p>
            <a:endParaRPr lang="ja-JP" altLang="en-US"/>
          </a:p>
        </p:txBody>
      </p:sp>
      <p:sp>
        <p:nvSpPr>
          <p:cNvPr id="203795" name="Rectangle 19"/>
          <p:cNvSpPr>
            <a:spLocks noChangeArrowheads="1"/>
          </p:cNvSpPr>
          <p:nvPr/>
        </p:nvSpPr>
        <p:spPr bwMode="auto">
          <a:xfrm>
            <a:off x="2028825" y="6051550"/>
            <a:ext cx="5661025" cy="80963"/>
          </a:xfrm>
          <a:prstGeom prst="rect">
            <a:avLst/>
          </a:prstGeom>
          <a:solidFill>
            <a:schemeClr val="bg1"/>
          </a:solidFill>
          <a:ln w="9525" algn="ctr">
            <a:noFill/>
            <a:prstDash val="dash"/>
            <a:miter lim="800000"/>
            <a:headEnd/>
            <a:tailEnd/>
          </a:ln>
          <a:effectLst/>
        </p:spPr>
        <p:txBody>
          <a:bodyPr wrap="none" anchor="ctr"/>
          <a:lstStyle/>
          <a:p>
            <a:endParaRPr lang="ja-JP" altLang="en-US"/>
          </a:p>
        </p:txBody>
      </p:sp>
    </p:spTree>
    <p:extLst>
      <p:ext uri="{BB962C8B-B14F-4D97-AF65-F5344CB8AC3E}">
        <p14:creationId xmlns:p14="http://schemas.microsoft.com/office/powerpoint/2010/main" val="406435996"/>
      </p:ext>
    </p:extLst>
  </p:cSld>
  <p:clrMapOvr>
    <a:masterClrMapping/>
  </p:clrMapOvr>
  <p:transition>
    <p:cu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C7EE0432-FCC4-44A0-99B8-9267F1E74599}" type="slidenum">
              <a:rPr lang="en-US" altLang="ja-JP"/>
              <a:pPr/>
              <a:t>73</a:t>
            </a:fld>
            <a:endParaRPr lang="en-US" altLang="ja-JP"/>
          </a:p>
        </p:txBody>
      </p:sp>
      <p:sp>
        <p:nvSpPr>
          <p:cNvPr id="195586" name="Rectangle 2"/>
          <p:cNvSpPr>
            <a:spLocks noGrp="1" noChangeArrowheads="1"/>
          </p:cNvSpPr>
          <p:nvPr>
            <p:ph type="title"/>
          </p:nvPr>
        </p:nvSpPr>
        <p:spPr/>
        <p:txBody>
          <a:bodyPr/>
          <a:lstStyle/>
          <a:p>
            <a:r>
              <a:rPr lang="ja-JP" altLang="en-US"/>
              <a:t>損失の方程式、一般化</a:t>
            </a:r>
            <a:endParaRPr lang="ja-JP" altLang="ja-JP"/>
          </a:p>
        </p:txBody>
      </p:sp>
      <mc:AlternateContent xmlns:mc="http://schemas.openxmlformats.org/markup-compatibility/2006" xmlns:a14="http://schemas.microsoft.com/office/drawing/2010/main">
        <mc:Choice Requires="a14">
          <p:sp>
            <p:nvSpPr>
              <p:cNvPr id="195587" name="Rectangle 3"/>
              <p:cNvSpPr>
                <a:spLocks noGrp="1" noChangeArrowheads="1"/>
              </p:cNvSpPr>
              <p:nvPr>
                <p:ph type="body" idx="1"/>
              </p:nvPr>
            </p:nvSpPr>
            <p:spPr/>
            <p:txBody>
              <a:bodyPr/>
              <a:lstStyle/>
              <a:p>
                <a:r>
                  <a:rPr lang="en-US" altLang="ja-JP" dirty="0" smtClean="0"/>
                  <a:t>1</a:t>
                </a:r>
                <a:r>
                  <a:rPr lang="ja-JP" altLang="en-US" dirty="0"/>
                  <a:t>つ売れ残れば </a:t>
                </a:r>
                <a:r>
                  <a:rPr lang="en-US" altLang="ja-JP" dirty="0"/>
                  <a:t> </a:t>
                </a:r>
                <a14:m>
                  <m:oMath xmlns:m="http://schemas.openxmlformats.org/officeDocument/2006/math">
                    <m:r>
                      <a:rPr lang="en-US" altLang="ja-JP" i="1">
                        <a:latin typeface="Cambria Math"/>
                      </a:rPr>
                      <m:t>𝑪</m:t>
                    </m:r>
                  </m:oMath>
                </a14:m>
                <a:r>
                  <a:rPr lang="ja-JP" altLang="en-US" dirty="0"/>
                  <a:t> 損する</a:t>
                </a:r>
              </a:p>
              <a:p>
                <a:r>
                  <a:rPr lang="en-US" altLang="ja-JP" dirty="0" smtClean="0"/>
                  <a:t>1</a:t>
                </a:r>
                <a:r>
                  <a:rPr lang="ja-JP" altLang="en-US" dirty="0"/>
                  <a:t>つ</a:t>
                </a:r>
                <a:r>
                  <a:rPr lang="ja-JP" altLang="en-US" dirty="0" smtClean="0"/>
                  <a:t>売れなければ </a:t>
                </a:r>
                <a14:m>
                  <m:oMath xmlns:m="http://schemas.openxmlformats.org/officeDocument/2006/math">
                    <m:r>
                      <a:rPr lang="en-US" altLang="ja-JP" b="1" i="1" smtClean="0">
                        <a:latin typeface="Cambria Math"/>
                      </a:rPr>
                      <m:t>𝑫</m:t>
                    </m:r>
                  </m:oMath>
                </a14:m>
                <a:r>
                  <a:rPr lang="en-US" altLang="ja-JP" dirty="0"/>
                  <a:t> </a:t>
                </a:r>
                <a:r>
                  <a:rPr lang="ja-JP" altLang="en-US" dirty="0" smtClean="0"/>
                  <a:t>損する</a:t>
                </a:r>
                <a:endParaRPr lang="ja-JP" altLang="ja-JP" dirty="0"/>
              </a:p>
              <a:p>
                <a14:m>
                  <m:oMath xmlns:m="http://schemas.openxmlformats.org/officeDocument/2006/math">
                    <m:r>
                      <a:rPr lang="en-US" altLang="ja-JP" b="1" i="1" smtClean="0">
                        <a:latin typeface="Cambria Math"/>
                      </a:rPr>
                      <m:t>𝒛</m:t>
                    </m:r>
                  </m:oMath>
                </a14:m>
                <a:r>
                  <a:rPr lang="ja-JP" altLang="en-US" dirty="0" smtClean="0"/>
                  <a:t> 個仕入れて </a:t>
                </a:r>
                <a14:m>
                  <m:oMath xmlns:m="http://schemas.openxmlformats.org/officeDocument/2006/math">
                    <m:r>
                      <a:rPr lang="en-US" altLang="ja-JP" b="1" i="1" smtClean="0">
                        <a:latin typeface="Cambria Math"/>
                      </a:rPr>
                      <m:t>𝑿</m:t>
                    </m:r>
                  </m:oMath>
                </a14:m>
                <a:r>
                  <a:rPr lang="en-US" altLang="ja-JP" dirty="0" smtClean="0"/>
                  <a:t> </a:t>
                </a:r>
                <a:r>
                  <a:rPr lang="ja-JP" altLang="en-US" dirty="0" smtClean="0"/>
                  <a:t>個需要があれば、損失は：</a:t>
                </a:r>
                <a:endParaRPr lang="en-US" altLang="ja-JP" dirty="0"/>
              </a:p>
              <a:p>
                <a:pPr marL="0" indent="0">
                  <a:buNone/>
                </a:pPr>
                <a14:m>
                  <m:oMathPara xmlns:m="http://schemas.openxmlformats.org/officeDocument/2006/math">
                    <m:oMathParaPr>
                      <m:jc m:val="centerGroup"/>
                    </m:oMathParaPr>
                    <m:oMath xmlns:m="http://schemas.openxmlformats.org/officeDocument/2006/math">
                      <m:r>
                        <a:rPr lang="en-US" altLang="ja-JP" b="1" i="1" smtClean="0">
                          <a:latin typeface="Cambria Math"/>
                        </a:rPr>
                        <m:t>𝑪</m:t>
                      </m:r>
                      <m:r>
                        <m:rPr>
                          <m:nor/>
                        </m:rPr>
                        <a:rPr lang="en-US" altLang="ja-JP" b="1" i="0" smtClean="0">
                          <a:latin typeface="Cambria Math"/>
                        </a:rPr>
                        <m:t>max</m:t>
                      </m:r>
                      <m:d>
                        <m:dPr>
                          <m:begChr m:val="{"/>
                          <m:endChr m:val="}"/>
                          <m:ctrlPr>
                            <a:rPr lang="en-US" altLang="ja-JP" b="1" i="1" smtClean="0">
                              <a:latin typeface="Cambria Math"/>
                            </a:rPr>
                          </m:ctrlPr>
                        </m:dPr>
                        <m:e>
                          <m:r>
                            <a:rPr lang="en-US" altLang="ja-JP" b="1" i="1" smtClean="0">
                              <a:latin typeface="Cambria Math"/>
                            </a:rPr>
                            <m:t>𝒛</m:t>
                          </m:r>
                          <m:r>
                            <a:rPr lang="en-US" altLang="ja-JP" b="1" i="1" smtClean="0">
                              <a:latin typeface="Cambria Math"/>
                            </a:rPr>
                            <m:t>−</m:t>
                          </m:r>
                          <m:r>
                            <a:rPr lang="en-US" altLang="ja-JP" b="1" i="1" smtClean="0">
                              <a:latin typeface="Cambria Math"/>
                            </a:rPr>
                            <m:t>𝑿</m:t>
                          </m:r>
                          <m:r>
                            <a:rPr lang="en-US" altLang="ja-JP" b="1" i="1" smtClean="0">
                              <a:latin typeface="Cambria Math"/>
                            </a:rPr>
                            <m:t>,</m:t>
                          </m:r>
                          <m:r>
                            <a:rPr lang="en-US" altLang="ja-JP" b="1" i="1" smtClean="0">
                              <a:latin typeface="Cambria Math"/>
                            </a:rPr>
                            <m:t>𝟎</m:t>
                          </m:r>
                        </m:e>
                      </m:d>
                      <m:r>
                        <a:rPr lang="en-US" altLang="ja-JP" b="1" i="1" smtClean="0">
                          <a:latin typeface="Cambria Math"/>
                        </a:rPr>
                        <m:t>+</m:t>
                      </m:r>
                      <m:r>
                        <a:rPr lang="en-US" altLang="ja-JP" b="1" i="1" smtClean="0">
                          <a:latin typeface="Cambria Math"/>
                        </a:rPr>
                        <m:t>𝑫</m:t>
                      </m:r>
                      <m:r>
                        <m:rPr>
                          <m:nor/>
                        </m:rPr>
                        <a:rPr lang="en-US" altLang="ja-JP" b="1" i="0" smtClean="0">
                          <a:latin typeface="Cambria Math"/>
                        </a:rPr>
                        <m:t>max</m:t>
                      </m:r>
                      <m:r>
                        <a:rPr lang="en-US" altLang="ja-JP" b="1" i="1" smtClean="0">
                          <a:latin typeface="Cambria Math"/>
                        </a:rPr>
                        <m:t>{</m:t>
                      </m:r>
                      <m:r>
                        <a:rPr lang="en-US" altLang="ja-JP" b="1" i="1" smtClean="0">
                          <a:latin typeface="Cambria Math"/>
                        </a:rPr>
                        <m:t>𝑿</m:t>
                      </m:r>
                      <m:r>
                        <a:rPr lang="en-US" altLang="ja-JP" b="1" i="1" smtClean="0">
                          <a:latin typeface="Cambria Math"/>
                        </a:rPr>
                        <m:t>−</m:t>
                      </m:r>
                      <m:r>
                        <a:rPr lang="en-US" altLang="ja-JP" b="1" i="1" smtClean="0">
                          <a:latin typeface="Cambria Math"/>
                        </a:rPr>
                        <m:t>𝒛</m:t>
                      </m:r>
                      <m:r>
                        <a:rPr lang="en-US" altLang="ja-JP" b="1" i="1" smtClean="0">
                          <a:latin typeface="Cambria Math"/>
                        </a:rPr>
                        <m:t>,</m:t>
                      </m:r>
                      <m:r>
                        <a:rPr lang="en-US" altLang="ja-JP" b="1" i="1" smtClean="0">
                          <a:latin typeface="Cambria Math"/>
                        </a:rPr>
                        <m:t>𝟎</m:t>
                      </m:r>
                      <m:r>
                        <a:rPr lang="en-US" altLang="ja-JP" b="1" i="1" smtClean="0">
                          <a:latin typeface="Cambria Math"/>
                        </a:rPr>
                        <m:t>}</m:t>
                      </m:r>
                    </m:oMath>
                  </m:oMathPara>
                </a14:m>
                <a:endParaRPr lang="ja-JP" altLang="en-US" dirty="0"/>
              </a:p>
            </p:txBody>
          </p:sp>
        </mc:Choice>
        <mc:Fallback xmlns="">
          <p:sp>
            <p:nvSpPr>
              <p:cNvPr id="195587" name="Rectangle 3"/>
              <p:cNvSpPr>
                <a:spLocks noGrp="1" noRot="1" noChangeAspect="1" noMove="1" noResize="1" noEditPoints="1" noAdjustHandles="1" noChangeArrowheads="1" noChangeShapeType="1" noTextEdit="1"/>
              </p:cNvSpPr>
              <p:nvPr>
                <p:ph type="body" idx="1"/>
              </p:nvPr>
            </p:nvSpPr>
            <p:spPr>
              <a:blipFill rotWithShape="1">
                <a:blip r:embed="rId3"/>
                <a:stretch>
                  <a:fillRect l="-96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091691184"/>
      </p:ext>
    </p:extLst>
  </p:cSld>
  <p:clrMapOvr>
    <a:masterClrMapping/>
  </p:clrMapOvr>
  <p:transition>
    <p:cu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B2182FC7-9BDE-4FAE-AAFF-0C0AF42E07D3}" type="slidenum">
              <a:rPr lang="en-US" altLang="ja-JP"/>
              <a:pPr/>
              <a:t>74</a:t>
            </a:fld>
            <a:endParaRPr lang="en-US" altLang="ja-JP"/>
          </a:p>
        </p:txBody>
      </p:sp>
      <p:sp>
        <p:nvSpPr>
          <p:cNvPr id="91138" name="Rectangle 2"/>
          <p:cNvSpPr>
            <a:spLocks noGrp="1" noChangeArrowheads="1"/>
          </p:cNvSpPr>
          <p:nvPr>
            <p:ph type="title"/>
          </p:nvPr>
        </p:nvSpPr>
        <p:spPr/>
        <p:txBody>
          <a:bodyPr/>
          <a:lstStyle/>
          <a:p>
            <a:r>
              <a:rPr lang="ja-JP" altLang="ja-JP"/>
              <a:t>確率モデルによる分析</a:t>
            </a:r>
          </a:p>
        </p:txBody>
      </p:sp>
      <p:sp>
        <p:nvSpPr>
          <p:cNvPr id="91139" name="Rectangle 3"/>
          <p:cNvSpPr>
            <a:spLocks noGrp="1" noChangeArrowheads="1"/>
          </p:cNvSpPr>
          <p:nvPr>
            <p:ph type="body" idx="1"/>
          </p:nvPr>
        </p:nvSpPr>
        <p:spPr/>
        <p:txBody>
          <a:bodyPr>
            <a:normAutofit lnSpcReduction="10000"/>
          </a:bodyPr>
          <a:lstStyle/>
          <a:p>
            <a:r>
              <a:rPr lang="ja-JP" altLang="en-US"/>
              <a:t>同じような変動の需要が続くとすれば：</a:t>
            </a:r>
          </a:p>
          <a:p>
            <a:pPr lvl="1"/>
            <a:r>
              <a:rPr lang="ja-JP" altLang="en-US"/>
              <a:t>明日の需要量：</a:t>
            </a:r>
            <a:r>
              <a:rPr lang="en-US" altLang="ja-JP"/>
              <a:t>X</a:t>
            </a:r>
            <a:r>
              <a:rPr lang="ja-JP" altLang="en-US"/>
              <a:t>（確率変数）、その確率関数：</a:t>
            </a:r>
            <a:r>
              <a:rPr lang="en-US" altLang="ja-JP"/>
              <a:t>f(x)</a:t>
            </a:r>
            <a:r>
              <a:rPr lang="ja-JP" altLang="en-US"/>
              <a:t>、分布関数：</a:t>
            </a:r>
            <a:r>
              <a:rPr lang="en-US" altLang="ja-JP"/>
              <a:t>F(x)</a:t>
            </a:r>
          </a:p>
          <a:p>
            <a:pPr lvl="1"/>
            <a:r>
              <a:rPr lang="ja-JP" altLang="en-US" sz="2400"/>
              <a:t>明日の仕入れ量：</a:t>
            </a:r>
            <a:r>
              <a:rPr lang="en-US" altLang="ja-JP" sz="2400"/>
              <a:t>z</a:t>
            </a:r>
            <a:r>
              <a:rPr lang="ja-JP" altLang="en-US" sz="2400"/>
              <a:t>（政策変数）</a:t>
            </a:r>
          </a:p>
          <a:p>
            <a:r>
              <a:rPr lang="en-US" altLang="ja-JP" sz="2800"/>
              <a:t>z </a:t>
            </a:r>
            <a:r>
              <a:rPr lang="ja-JP" altLang="en-US" sz="2800"/>
              <a:t>個仕入れるときの損失の期待値：</a:t>
            </a:r>
          </a:p>
          <a:p>
            <a:endParaRPr lang="ja-JP" altLang="en-US" sz="2800"/>
          </a:p>
          <a:p>
            <a:endParaRPr lang="ja-JP" altLang="en-US" sz="2800"/>
          </a:p>
          <a:p>
            <a:r>
              <a:rPr lang="ja-JP" altLang="en-US" sz="2800"/>
              <a:t>最適な（損失最小）仕入れ量：</a:t>
            </a:r>
          </a:p>
        </p:txBody>
      </p:sp>
      <p:graphicFrame>
        <p:nvGraphicFramePr>
          <p:cNvPr id="91141" name="Object 5"/>
          <p:cNvGraphicFramePr>
            <a:graphicFrameLocks noChangeAspect="1"/>
          </p:cNvGraphicFramePr>
          <p:nvPr>
            <p:extLst>
              <p:ext uri="{D42A27DB-BD31-4B8C-83A1-F6EECF244321}">
                <p14:modId xmlns:p14="http://schemas.microsoft.com/office/powerpoint/2010/main" val="980497616"/>
              </p:ext>
            </p:extLst>
          </p:nvPr>
        </p:nvGraphicFramePr>
        <p:xfrm>
          <a:off x="5940152" y="5301208"/>
          <a:ext cx="1643062" cy="492125"/>
        </p:xfrm>
        <a:graphic>
          <a:graphicData uri="http://schemas.openxmlformats.org/presentationml/2006/ole">
            <mc:AlternateContent xmlns:mc="http://schemas.openxmlformats.org/markup-compatibility/2006">
              <mc:Choice xmlns:v="urn:schemas-microsoft-com:vml" Requires="v">
                <p:oleObj spid="_x0000_s16411" name="数式" r:id="rId4" imgW="634680" imgH="190440" progId="Equation.3">
                  <p:embed/>
                </p:oleObj>
              </mc:Choice>
              <mc:Fallback>
                <p:oleObj name="数式" r:id="rId4" imgW="634680" imgH="190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5301208"/>
                        <a:ext cx="1643062" cy="49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8" name="テキスト ボックス 7"/>
              <p:cNvSpPr txBox="1"/>
              <p:nvPr/>
            </p:nvSpPr>
            <p:spPr>
              <a:xfrm>
                <a:off x="1187624" y="4005064"/>
                <a:ext cx="6524157" cy="1222066"/>
              </a:xfrm>
              <a:prstGeom prst="rect">
                <a:avLst/>
              </a:prstGeom>
              <a:noFill/>
            </p:spPr>
            <p:txBody>
              <a:bodyPr wrap="none" rtlCol="0">
                <a:spAutoFit/>
              </a:bodyPr>
              <a:lstStyle/>
              <a:p>
                <a:pPr>
                  <a:lnSpc>
                    <a:spcPct val="150000"/>
                  </a:lnSpc>
                </a:pPr>
                <a14:m>
                  <m:oMathPara xmlns:m="http://schemas.openxmlformats.org/officeDocument/2006/math">
                    <m:oMathParaPr>
                      <m:jc m:val="centerGroup"/>
                    </m:oMathParaPr>
                    <m:oMath xmlns:m="http://schemas.openxmlformats.org/officeDocument/2006/math">
                      <m:r>
                        <a:rPr kumimoji="1" lang="en-US" altLang="ja-JP" sz="2400" b="1" i="1" smtClean="0">
                          <a:solidFill>
                            <a:srgbClr val="0000CC"/>
                          </a:solidFill>
                          <a:latin typeface="Cambria Math"/>
                        </a:rPr>
                        <m:t>𝒉</m:t>
                      </m:r>
                      <m:d>
                        <m:dPr>
                          <m:ctrlPr>
                            <a:rPr kumimoji="1" lang="en-US" altLang="ja-JP" sz="2400" b="1" i="1" smtClean="0">
                              <a:solidFill>
                                <a:srgbClr val="0000CC"/>
                              </a:solidFill>
                              <a:latin typeface="Cambria Math"/>
                            </a:rPr>
                          </m:ctrlPr>
                        </m:dPr>
                        <m:e>
                          <m:r>
                            <a:rPr kumimoji="1" lang="en-US" altLang="ja-JP" sz="2400" b="1" i="1" smtClean="0">
                              <a:solidFill>
                                <a:srgbClr val="0000CC"/>
                              </a:solidFill>
                              <a:latin typeface="Cambria Math"/>
                            </a:rPr>
                            <m:t>𝒛</m:t>
                          </m:r>
                        </m:e>
                      </m:d>
                      <m:r>
                        <a:rPr kumimoji="1" lang="en-US" altLang="ja-JP" sz="2400" b="1" i="1" smtClean="0">
                          <a:solidFill>
                            <a:srgbClr val="0000CC"/>
                          </a:solidFill>
                          <a:latin typeface="Cambria Math"/>
                        </a:rPr>
                        <m:t>=</m:t>
                      </m:r>
                      <m:r>
                        <a:rPr kumimoji="1" lang="en-US" altLang="ja-JP" sz="2400" b="1" i="1" smtClean="0">
                          <a:solidFill>
                            <a:srgbClr val="0000CC"/>
                          </a:solidFill>
                          <a:latin typeface="Cambria Math"/>
                        </a:rPr>
                        <m:t>𝑬</m:t>
                      </m:r>
                      <m:d>
                        <m:dPr>
                          <m:ctrlPr>
                            <a:rPr kumimoji="1" lang="en-US" altLang="ja-JP" sz="2400" b="1" i="1" smtClean="0">
                              <a:solidFill>
                                <a:srgbClr val="0000CC"/>
                              </a:solidFill>
                              <a:latin typeface="Cambria Math"/>
                            </a:rPr>
                          </m:ctrlPr>
                        </m:dPr>
                        <m:e>
                          <m:r>
                            <a:rPr lang="en-US" altLang="ja-JP" sz="2400" b="1" i="1">
                              <a:solidFill>
                                <a:srgbClr val="0000CC"/>
                              </a:solidFill>
                              <a:latin typeface="Cambria Math"/>
                            </a:rPr>
                            <m:t>𝑪</m:t>
                          </m:r>
                          <m:r>
                            <m:rPr>
                              <m:nor/>
                            </m:rPr>
                            <a:rPr lang="en-US" altLang="ja-JP" sz="2400" b="1">
                              <a:solidFill>
                                <a:srgbClr val="0000CC"/>
                              </a:solidFill>
                              <a:latin typeface="Cambria Math"/>
                            </a:rPr>
                            <m:t>max</m:t>
                          </m:r>
                          <m:d>
                            <m:dPr>
                              <m:begChr m:val="{"/>
                              <m:endChr m:val="}"/>
                              <m:ctrlPr>
                                <a:rPr lang="en-US" altLang="ja-JP" sz="2400" b="1" i="1">
                                  <a:solidFill>
                                    <a:srgbClr val="0000CC"/>
                                  </a:solidFill>
                                  <a:latin typeface="Cambria Math"/>
                                </a:rPr>
                              </m:ctrlPr>
                            </m:dPr>
                            <m:e>
                              <m:r>
                                <a:rPr lang="en-US" altLang="ja-JP" sz="2400" b="1" i="1">
                                  <a:solidFill>
                                    <a:srgbClr val="0000CC"/>
                                  </a:solidFill>
                                  <a:latin typeface="Cambria Math"/>
                                </a:rPr>
                                <m:t>𝒛</m:t>
                              </m:r>
                              <m:r>
                                <a:rPr lang="en-US" altLang="ja-JP" sz="2400" b="1" i="1">
                                  <a:solidFill>
                                    <a:srgbClr val="0000CC"/>
                                  </a:solidFill>
                                  <a:latin typeface="Cambria Math"/>
                                </a:rPr>
                                <m:t>−</m:t>
                              </m:r>
                              <m:r>
                                <a:rPr lang="en-US" altLang="ja-JP" sz="2400" b="1" i="1">
                                  <a:solidFill>
                                    <a:srgbClr val="0000CC"/>
                                  </a:solidFill>
                                  <a:latin typeface="Cambria Math"/>
                                </a:rPr>
                                <m:t>𝑿</m:t>
                              </m:r>
                              <m:r>
                                <a:rPr lang="en-US" altLang="ja-JP" sz="2400" b="1" i="1">
                                  <a:solidFill>
                                    <a:srgbClr val="0000CC"/>
                                  </a:solidFill>
                                  <a:latin typeface="Cambria Math"/>
                                </a:rPr>
                                <m:t>,</m:t>
                              </m:r>
                              <m:r>
                                <a:rPr lang="en-US" altLang="ja-JP" sz="2400" b="1" i="1">
                                  <a:solidFill>
                                    <a:srgbClr val="0000CC"/>
                                  </a:solidFill>
                                  <a:latin typeface="Cambria Math"/>
                                </a:rPr>
                                <m:t>𝟎</m:t>
                              </m:r>
                            </m:e>
                          </m:d>
                          <m:r>
                            <a:rPr lang="en-US" altLang="ja-JP" sz="2400" b="1" i="1">
                              <a:solidFill>
                                <a:srgbClr val="0000CC"/>
                              </a:solidFill>
                              <a:latin typeface="Cambria Math"/>
                            </a:rPr>
                            <m:t>+</m:t>
                          </m:r>
                          <m:r>
                            <a:rPr lang="en-US" altLang="ja-JP" sz="2400" b="1" i="1">
                              <a:solidFill>
                                <a:srgbClr val="0000CC"/>
                              </a:solidFill>
                              <a:latin typeface="Cambria Math"/>
                            </a:rPr>
                            <m:t>𝑫</m:t>
                          </m:r>
                          <m:r>
                            <m:rPr>
                              <m:nor/>
                            </m:rPr>
                            <a:rPr lang="en-US" altLang="ja-JP" sz="2400" b="1">
                              <a:solidFill>
                                <a:srgbClr val="0000CC"/>
                              </a:solidFill>
                              <a:latin typeface="Cambria Math"/>
                            </a:rPr>
                            <m:t>max</m:t>
                          </m:r>
                          <m:r>
                            <a:rPr lang="en-US" altLang="ja-JP" sz="2400" b="1" i="1">
                              <a:solidFill>
                                <a:srgbClr val="0000CC"/>
                              </a:solidFill>
                              <a:latin typeface="Cambria Math"/>
                            </a:rPr>
                            <m:t>{</m:t>
                          </m:r>
                          <m:r>
                            <a:rPr lang="en-US" altLang="ja-JP" sz="2400" b="1" i="1">
                              <a:solidFill>
                                <a:srgbClr val="0000CC"/>
                              </a:solidFill>
                              <a:latin typeface="Cambria Math"/>
                            </a:rPr>
                            <m:t>𝑿</m:t>
                          </m:r>
                          <m:r>
                            <a:rPr lang="en-US" altLang="ja-JP" sz="2400" b="1" i="1">
                              <a:solidFill>
                                <a:srgbClr val="0000CC"/>
                              </a:solidFill>
                              <a:latin typeface="Cambria Math"/>
                            </a:rPr>
                            <m:t>−</m:t>
                          </m:r>
                          <m:r>
                            <a:rPr lang="en-US" altLang="ja-JP" sz="2400" b="1" i="1">
                              <a:solidFill>
                                <a:srgbClr val="0000CC"/>
                              </a:solidFill>
                              <a:latin typeface="Cambria Math"/>
                            </a:rPr>
                            <m:t>𝒛</m:t>
                          </m:r>
                          <m:r>
                            <a:rPr lang="en-US" altLang="ja-JP" sz="2400" b="1" i="1">
                              <a:solidFill>
                                <a:srgbClr val="0000CC"/>
                              </a:solidFill>
                              <a:latin typeface="Cambria Math"/>
                            </a:rPr>
                            <m:t>,</m:t>
                          </m:r>
                          <m:r>
                            <a:rPr lang="en-US" altLang="ja-JP" sz="2400" b="1" i="1">
                              <a:solidFill>
                                <a:srgbClr val="0000CC"/>
                              </a:solidFill>
                              <a:latin typeface="Cambria Math"/>
                            </a:rPr>
                            <m:t>𝟎</m:t>
                          </m:r>
                          <m:r>
                            <a:rPr lang="en-US" altLang="ja-JP" sz="2400" b="1" i="1">
                              <a:solidFill>
                                <a:srgbClr val="0000CC"/>
                              </a:solidFill>
                              <a:latin typeface="Cambria Math"/>
                            </a:rPr>
                            <m:t>}</m:t>
                          </m:r>
                          <m:r>
                            <m:rPr>
                              <m:nor/>
                            </m:rPr>
                            <a:rPr lang="ja-JP" altLang="en-US" sz="2400" b="1" dirty="0">
                              <a:solidFill>
                                <a:srgbClr val="0000CC"/>
                              </a:solidFill>
                            </a:rPr>
                            <m:t> </m:t>
                          </m:r>
                        </m:e>
                      </m:d>
                    </m:oMath>
                    <m:oMath xmlns:m="http://schemas.openxmlformats.org/officeDocument/2006/math">
                      <m:r>
                        <a:rPr kumimoji="1" lang="en-US" altLang="ja-JP" sz="2400" b="1" i="1" smtClean="0">
                          <a:solidFill>
                            <a:srgbClr val="0000CC"/>
                          </a:solidFill>
                          <a:latin typeface="Cambria Math"/>
                        </a:rPr>
                        <m:t>=∫</m:t>
                      </m:r>
                      <m:d>
                        <m:dPr>
                          <m:ctrlPr>
                            <a:rPr kumimoji="1" lang="en-US" altLang="ja-JP" sz="2400" b="1" i="1" smtClean="0">
                              <a:solidFill>
                                <a:srgbClr val="0000CC"/>
                              </a:solidFill>
                              <a:latin typeface="Cambria Math"/>
                            </a:rPr>
                          </m:ctrlPr>
                        </m:dPr>
                        <m:e>
                          <m:r>
                            <a:rPr lang="en-US" altLang="ja-JP" sz="2400" b="1" i="1">
                              <a:solidFill>
                                <a:srgbClr val="0000CC"/>
                              </a:solidFill>
                              <a:latin typeface="Cambria Math"/>
                            </a:rPr>
                            <m:t>𝑪</m:t>
                          </m:r>
                          <m:r>
                            <m:rPr>
                              <m:nor/>
                            </m:rPr>
                            <a:rPr lang="en-US" altLang="ja-JP" sz="2400" b="1">
                              <a:solidFill>
                                <a:srgbClr val="0000CC"/>
                              </a:solidFill>
                              <a:latin typeface="Cambria Math"/>
                            </a:rPr>
                            <m:t>max</m:t>
                          </m:r>
                          <m:d>
                            <m:dPr>
                              <m:begChr m:val="{"/>
                              <m:endChr m:val="}"/>
                              <m:ctrlPr>
                                <a:rPr lang="en-US" altLang="ja-JP" sz="2400" b="1" i="1">
                                  <a:solidFill>
                                    <a:srgbClr val="0000CC"/>
                                  </a:solidFill>
                                  <a:latin typeface="Cambria Math"/>
                                </a:rPr>
                              </m:ctrlPr>
                            </m:dPr>
                            <m:e>
                              <m:r>
                                <a:rPr lang="en-US" altLang="ja-JP" sz="2400" b="1" i="1">
                                  <a:solidFill>
                                    <a:srgbClr val="0000CC"/>
                                  </a:solidFill>
                                  <a:latin typeface="Cambria Math"/>
                                </a:rPr>
                                <m:t>𝒛</m:t>
                              </m:r>
                              <m:r>
                                <a:rPr lang="en-US" altLang="ja-JP" sz="2400" b="1" i="1">
                                  <a:solidFill>
                                    <a:srgbClr val="0000CC"/>
                                  </a:solidFill>
                                  <a:latin typeface="Cambria Math"/>
                                </a:rPr>
                                <m:t>−</m:t>
                              </m:r>
                              <m:r>
                                <a:rPr lang="en-US" altLang="ja-JP" sz="2400" b="1" i="1" smtClean="0">
                                  <a:solidFill>
                                    <a:srgbClr val="0000CC"/>
                                  </a:solidFill>
                                  <a:latin typeface="Cambria Math"/>
                                </a:rPr>
                                <m:t>𝒙</m:t>
                              </m:r>
                              <m:r>
                                <a:rPr lang="en-US" altLang="ja-JP" sz="2400" b="1" i="1">
                                  <a:solidFill>
                                    <a:srgbClr val="0000CC"/>
                                  </a:solidFill>
                                  <a:latin typeface="Cambria Math"/>
                                </a:rPr>
                                <m:t>,</m:t>
                              </m:r>
                              <m:r>
                                <a:rPr lang="en-US" altLang="ja-JP" sz="2400" b="1" i="1">
                                  <a:solidFill>
                                    <a:srgbClr val="0000CC"/>
                                  </a:solidFill>
                                  <a:latin typeface="Cambria Math"/>
                                </a:rPr>
                                <m:t>𝟎</m:t>
                              </m:r>
                            </m:e>
                          </m:d>
                          <m:r>
                            <a:rPr lang="en-US" altLang="ja-JP" sz="2400" b="1" i="1">
                              <a:solidFill>
                                <a:srgbClr val="0000CC"/>
                              </a:solidFill>
                              <a:latin typeface="Cambria Math"/>
                            </a:rPr>
                            <m:t>+</m:t>
                          </m:r>
                          <m:r>
                            <a:rPr lang="en-US" altLang="ja-JP" sz="2400" b="1" i="1">
                              <a:solidFill>
                                <a:srgbClr val="0000CC"/>
                              </a:solidFill>
                              <a:latin typeface="Cambria Math"/>
                            </a:rPr>
                            <m:t>𝑫</m:t>
                          </m:r>
                          <m:r>
                            <m:rPr>
                              <m:nor/>
                            </m:rPr>
                            <a:rPr lang="en-US" altLang="ja-JP" sz="2400" b="1">
                              <a:solidFill>
                                <a:srgbClr val="0000CC"/>
                              </a:solidFill>
                              <a:latin typeface="Cambria Math"/>
                            </a:rPr>
                            <m:t>max</m:t>
                          </m:r>
                          <m:r>
                            <a:rPr lang="en-US" altLang="ja-JP" sz="2400" b="1" i="1">
                              <a:solidFill>
                                <a:srgbClr val="0000CC"/>
                              </a:solidFill>
                              <a:latin typeface="Cambria Math"/>
                            </a:rPr>
                            <m:t>{</m:t>
                          </m:r>
                          <m:r>
                            <a:rPr lang="en-US" altLang="ja-JP" sz="2400" b="1" i="1" smtClean="0">
                              <a:solidFill>
                                <a:srgbClr val="0000CC"/>
                              </a:solidFill>
                              <a:latin typeface="Cambria Math"/>
                            </a:rPr>
                            <m:t>𝒙</m:t>
                          </m:r>
                          <m:r>
                            <a:rPr lang="en-US" altLang="ja-JP" sz="2400" b="1" i="1">
                              <a:solidFill>
                                <a:srgbClr val="0000CC"/>
                              </a:solidFill>
                              <a:latin typeface="Cambria Math"/>
                            </a:rPr>
                            <m:t>−</m:t>
                          </m:r>
                          <m:r>
                            <a:rPr lang="en-US" altLang="ja-JP" sz="2400" b="1" i="1">
                              <a:solidFill>
                                <a:srgbClr val="0000CC"/>
                              </a:solidFill>
                              <a:latin typeface="Cambria Math"/>
                            </a:rPr>
                            <m:t>𝒛</m:t>
                          </m:r>
                          <m:r>
                            <a:rPr lang="en-US" altLang="ja-JP" sz="2400" b="1" i="1">
                              <a:solidFill>
                                <a:srgbClr val="0000CC"/>
                              </a:solidFill>
                              <a:latin typeface="Cambria Math"/>
                            </a:rPr>
                            <m:t>,</m:t>
                          </m:r>
                          <m:r>
                            <a:rPr lang="en-US" altLang="ja-JP" sz="2400" b="1" i="1">
                              <a:solidFill>
                                <a:srgbClr val="0000CC"/>
                              </a:solidFill>
                              <a:latin typeface="Cambria Math"/>
                            </a:rPr>
                            <m:t>𝟎</m:t>
                          </m:r>
                          <m:r>
                            <a:rPr lang="en-US" altLang="ja-JP" sz="2400" b="1" i="1">
                              <a:solidFill>
                                <a:srgbClr val="0000CC"/>
                              </a:solidFill>
                              <a:latin typeface="Cambria Math"/>
                            </a:rPr>
                            <m:t>}</m:t>
                          </m:r>
                          <m:r>
                            <m:rPr>
                              <m:nor/>
                            </m:rPr>
                            <a:rPr lang="ja-JP" altLang="en-US" sz="2400" b="1" dirty="0">
                              <a:solidFill>
                                <a:srgbClr val="0000CC"/>
                              </a:solidFill>
                            </a:rPr>
                            <m:t> </m:t>
                          </m:r>
                        </m:e>
                      </m:d>
                      <m:r>
                        <a:rPr kumimoji="1" lang="en-US" altLang="ja-JP" sz="2400" b="1" i="1" smtClean="0">
                          <a:solidFill>
                            <a:srgbClr val="0000CC"/>
                          </a:solidFill>
                          <a:latin typeface="Cambria Math"/>
                        </a:rPr>
                        <m:t>𝒇</m:t>
                      </m:r>
                      <m:d>
                        <m:dPr>
                          <m:ctrlPr>
                            <a:rPr kumimoji="1" lang="en-US" altLang="ja-JP" sz="2400" b="1" i="1" smtClean="0">
                              <a:solidFill>
                                <a:srgbClr val="0000CC"/>
                              </a:solidFill>
                              <a:latin typeface="Cambria Math"/>
                            </a:rPr>
                          </m:ctrlPr>
                        </m:dPr>
                        <m:e>
                          <m:r>
                            <a:rPr kumimoji="1" lang="en-US" altLang="ja-JP" sz="2400" b="1" i="1" smtClean="0">
                              <a:solidFill>
                                <a:srgbClr val="0000CC"/>
                              </a:solidFill>
                              <a:latin typeface="Cambria Math"/>
                            </a:rPr>
                            <m:t>𝒙</m:t>
                          </m:r>
                        </m:e>
                      </m:d>
                      <m:r>
                        <a:rPr kumimoji="1" lang="en-US" altLang="ja-JP" sz="2400" b="1" i="1" smtClean="0">
                          <a:solidFill>
                            <a:srgbClr val="0000CC"/>
                          </a:solidFill>
                          <a:latin typeface="Cambria Math"/>
                        </a:rPr>
                        <m:t>𝒅𝒙</m:t>
                      </m:r>
                    </m:oMath>
                  </m:oMathPara>
                </a14:m>
                <a:endParaRPr kumimoji="1" lang="ja-JP" altLang="en-US" sz="2400" b="1" dirty="0">
                  <a:solidFill>
                    <a:srgbClr val="0000CC"/>
                  </a:solidFill>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1187624" y="4005064"/>
                <a:ext cx="6524157" cy="1222066"/>
              </a:xfrm>
              <a:prstGeom prst="rect">
                <a:avLst/>
              </a:prstGeom>
              <a:blipFill rotWithShape="1">
                <a:blip r:embed="rId6"/>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99043408"/>
      </p:ext>
    </p:extLst>
  </p:cSld>
  <p:clrMapOvr>
    <a:masterClrMapping/>
  </p:clrMapOvr>
  <p:transition>
    <p:cu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93346B39-F55D-47C1-B1FB-070F98B41A39}" type="slidenum">
              <a:rPr lang="en-US" altLang="ja-JP"/>
              <a:pPr/>
              <a:t>75</a:t>
            </a:fld>
            <a:endParaRPr lang="en-US" altLang="ja-JP"/>
          </a:p>
        </p:txBody>
      </p:sp>
      <p:sp>
        <p:nvSpPr>
          <p:cNvPr id="97282" name="Rectangle 2"/>
          <p:cNvSpPr>
            <a:spLocks noGrp="1" noChangeArrowheads="1"/>
          </p:cNvSpPr>
          <p:nvPr>
            <p:ph type="title"/>
          </p:nvPr>
        </p:nvSpPr>
        <p:spPr/>
        <p:txBody>
          <a:bodyPr/>
          <a:lstStyle/>
          <a:p>
            <a:r>
              <a:rPr lang="ja-JP" altLang="ja-JP"/>
              <a:t>確率モデルによる分析、最適解</a:t>
            </a:r>
          </a:p>
        </p:txBody>
      </p:sp>
      <p:sp>
        <p:nvSpPr>
          <p:cNvPr id="97283" name="Rectangle 3"/>
          <p:cNvSpPr>
            <a:spLocks noGrp="1" noChangeArrowheads="1"/>
          </p:cNvSpPr>
          <p:nvPr>
            <p:ph type="body" idx="1"/>
          </p:nvPr>
        </p:nvSpPr>
        <p:spPr/>
        <p:txBody>
          <a:bodyPr/>
          <a:lstStyle/>
          <a:p>
            <a:r>
              <a:rPr lang="ja-JP" altLang="en-US" sz="2800"/>
              <a:t>最適な（損失最小）仕入れ量：</a:t>
            </a:r>
          </a:p>
        </p:txBody>
      </p:sp>
      <p:graphicFrame>
        <p:nvGraphicFramePr>
          <p:cNvPr id="97285" name="Object 5"/>
          <p:cNvGraphicFramePr>
            <a:graphicFrameLocks noChangeAspect="1"/>
          </p:cNvGraphicFramePr>
          <p:nvPr>
            <p:extLst>
              <p:ext uri="{D42A27DB-BD31-4B8C-83A1-F6EECF244321}">
                <p14:modId xmlns:p14="http://schemas.microsoft.com/office/powerpoint/2010/main" val="1305009337"/>
              </p:ext>
            </p:extLst>
          </p:nvPr>
        </p:nvGraphicFramePr>
        <p:xfrm>
          <a:off x="2112963" y="2273300"/>
          <a:ext cx="5191125" cy="1162050"/>
        </p:xfrm>
        <a:graphic>
          <a:graphicData uri="http://schemas.openxmlformats.org/presentationml/2006/ole">
            <mc:AlternateContent xmlns:mc="http://schemas.openxmlformats.org/markup-compatibility/2006">
              <mc:Choice xmlns:v="urn:schemas-microsoft-com:vml" Requires="v">
                <p:oleObj spid="_x0000_s17449" name="数式" r:id="rId4" imgW="1765080" imgH="393480" progId="Equation.3">
                  <p:embed/>
                </p:oleObj>
              </mc:Choice>
              <mc:Fallback>
                <p:oleObj name="数式" r:id="rId4" imgW="1765080" imgH="393480" progId="Equation.3">
                  <p:embed/>
                  <p:pic>
                    <p:nvPicPr>
                      <p:cNvPr id="0" name=""/>
                      <p:cNvPicPr>
                        <a:picLocks noChangeAspect="1" noChangeArrowheads="1"/>
                      </p:cNvPicPr>
                      <p:nvPr/>
                    </p:nvPicPr>
                    <p:blipFill>
                      <a:blip r:embed="rId5"/>
                      <a:srcRect/>
                      <a:stretch>
                        <a:fillRect/>
                      </a:stretch>
                    </p:blipFill>
                    <p:spPr bwMode="auto">
                      <a:xfrm>
                        <a:off x="2112963" y="2273300"/>
                        <a:ext cx="5191125" cy="1162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86" name="Line 6"/>
          <p:cNvSpPr>
            <a:spLocks noChangeShapeType="1"/>
          </p:cNvSpPr>
          <p:nvPr/>
        </p:nvSpPr>
        <p:spPr bwMode="auto">
          <a:xfrm flipV="1">
            <a:off x="2219325" y="3921125"/>
            <a:ext cx="0" cy="2098675"/>
          </a:xfrm>
          <a:prstGeom prst="line">
            <a:avLst/>
          </a:prstGeom>
          <a:noFill/>
          <a:ln w="9525">
            <a:solidFill>
              <a:schemeClr val="tx1"/>
            </a:solidFill>
            <a:round/>
            <a:headEnd/>
            <a:tailEnd type="triangle" w="med" len="med"/>
          </a:ln>
          <a:effectLst/>
        </p:spPr>
        <p:txBody>
          <a:bodyPr/>
          <a:lstStyle/>
          <a:p>
            <a:endParaRPr lang="ja-JP" altLang="en-US"/>
          </a:p>
        </p:txBody>
      </p:sp>
      <p:sp>
        <p:nvSpPr>
          <p:cNvPr id="97287" name="Line 7"/>
          <p:cNvSpPr>
            <a:spLocks noChangeShapeType="1"/>
          </p:cNvSpPr>
          <p:nvPr/>
        </p:nvSpPr>
        <p:spPr bwMode="auto">
          <a:xfrm>
            <a:off x="2192338" y="6019800"/>
            <a:ext cx="4235450" cy="0"/>
          </a:xfrm>
          <a:prstGeom prst="line">
            <a:avLst/>
          </a:prstGeom>
          <a:noFill/>
          <a:ln w="9525">
            <a:solidFill>
              <a:schemeClr val="tx1"/>
            </a:solidFill>
            <a:round/>
            <a:headEnd/>
            <a:tailEnd type="triangle" w="med" len="med"/>
          </a:ln>
          <a:effectLst/>
        </p:spPr>
        <p:txBody>
          <a:bodyPr/>
          <a:lstStyle/>
          <a:p>
            <a:endParaRPr lang="ja-JP" altLang="en-US"/>
          </a:p>
        </p:txBody>
      </p:sp>
      <p:sp>
        <p:nvSpPr>
          <p:cNvPr id="97288" name="Freeform 8"/>
          <p:cNvSpPr>
            <a:spLocks/>
          </p:cNvSpPr>
          <p:nvPr/>
        </p:nvSpPr>
        <p:spPr bwMode="auto">
          <a:xfrm>
            <a:off x="2273300" y="4054475"/>
            <a:ext cx="3846513" cy="1965325"/>
          </a:xfrm>
          <a:custGeom>
            <a:avLst/>
            <a:gdLst/>
            <a:ahLst/>
            <a:cxnLst>
              <a:cxn ang="0">
                <a:pos x="0" y="1322"/>
              </a:cxn>
              <a:cxn ang="0">
                <a:pos x="373" y="1237"/>
              </a:cxn>
              <a:cxn ang="0">
                <a:pos x="796" y="830"/>
              </a:cxn>
              <a:cxn ang="0">
                <a:pos x="1220" y="424"/>
              </a:cxn>
              <a:cxn ang="0">
                <a:pos x="1643" y="170"/>
              </a:cxn>
              <a:cxn ang="0">
                <a:pos x="2406" y="0"/>
              </a:cxn>
            </a:cxnLst>
            <a:rect l="0" t="0" r="r" b="b"/>
            <a:pathLst>
              <a:path w="2406" h="1322">
                <a:moveTo>
                  <a:pt x="0" y="1322"/>
                </a:moveTo>
                <a:cubicBezTo>
                  <a:pt x="120" y="1320"/>
                  <a:pt x="240" y="1319"/>
                  <a:pt x="373" y="1237"/>
                </a:cubicBezTo>
                <a:cubicBezTo>
                  <a:pt x="506" y="1155"/>
                  <a:pt x="655" y="965"/>
                  <a:pt x="796" y="830"/>
                </a:cubicBezTo>
                <a:cubicBezTo>
                  <a:pt x="937" y="695"/>
                  <a:pt x="1079" y="534"/>
                  <a:pt x="1220" y="424"/>
                </a:cubicBezTo>
                <a:cubicBezTo>
                  <a:pt x="1361" y="314"/>
                  <a:pt x="1445" y="241"/>
                  <a:pt x="1643" y="170"/>
                </a:cubicBezTo>
                <a:cubicBezTo>
                  <a:pt x="1841" y="99"/>
                  <a:pt x="2123" y="49"/>
                  <a:pt x="2406" y="0"/>
                </a:cubicBezTo>
              </a:path>
            </a:pathLst>
          </a:custGeom>
          <a:noFill/>
          <a:ln w="9525">
            <a:solidFill>
              <a:schemeClr val="tx1"/>
            </a:solidFill>
            <a:round/>
            <a:headEnd/>
            <a:tailEnd/>
          </a:ln>
          <a:effectLst/>
        </p:spPr>
        <p:txBody>
          <a:bodyPr/>
          <a:lstStyle/>
          <a:p>
            <a:endParaRPr lang="ja-JP" altLang="en-US"/>
          </a:p>
        </p:txBody>
      </p:sp>
      <p:sp>
        <p:nvSpPr>
          <p:cNvPr id="97289" name="Line 9"/>
          <p:cNvSpPr>
            <a:spLocks noChangeShapeType="1"/>
          </p:cNvSpPr>
          <p:nvPr/>
        </p:nvSpPr>
        <p:spPr bwMode="auto">
          <a:xfrm>
            <a:off x="2206625" y="4579938"/>
            <a:ext cx="2190750" cy="0"/>
          </a:xfrm>
          <a:prstGeom prst="line">
            <a:avLst/>
          </a:prstGeom>
          <a:noFill/>
          <a:ln w="9525">
            <a:solidFill>
              <a:schemeClr val="tx1"/>
            </a:solidFill>
            <a:round/>
            <a:headEnd/>
            <a:tailEnd/>
          </a:ln>
          <a:effectLst/>
        </p:spPr>
        <p:txBody>
          <a:bodyPr/>
          <a:lstStyle/>
          <a:p>
            <a:endParaRPr lang="ja-JP" altLang="en-US"/>
          </a:p>
        </p:txBody>
      </p:sp>
      <p:sp>
        <p:nvSpPr>
          <p:cNvPr id="97290" name="Line 10"/>
          <p:cNvSpPr>
            <a:spLocks noChangeShapeType="1"/>
          </p:cNvSpPr>
          <p:nvPr/>
        </p:nvSpPr>
        <p:spPr bwMode="auto">
          <a:xfrm>
            <a:off x="4397375" y="4567238"/>
            <a:ext cx="0" cy="1452562"/>
          </a:xfrm>
          <a:prstGeom prst="line">
            <a:avLst/>
          </a:prstGeom>
          <a:noFill/>
          <a:ln w="9525">
            <a:solidFill>
              <a:schemeClr val="tx1"/>
            </a:solidFill>
            <a:round/>
            <a:headEnd/>
            <a:tailEnd/>
          </a:ln>
          <a:effectLst/>
        </p:spPr>
        <p:txBody>
          <a:bodyPr/>
          <a:lstStyle/>
          <a:p>
            <a:endParaRPr lang="ja-JP" altLang="en-US"/>
          </a:p>
        </p:txBody>
      </p:sp>
      <p:graphicFrame>
        <p:nvGraphicFramePr>
          <p:cNvPr id="97291" name="Object 11"/>
          <p:cNvGraphicFramePr>
            <a:graphicFrameLocks noChangeAspect="1"/>
          </p:cNvGraphicFramePr>
          <p:nvPr/>
        </p:nvGraphicFramePr>
        <p:xfrm>
          <a:off x="1392238" y="4279900"/>
          <a:ext cx="636587" cy="598488"/>
        </p:xfrm>
        <a:graphic>
          <a:graphicData uri="http://schemas.openxmlformats.org/presentationml/2006/ole">
            <mc:AlternateContent xmlns:mc="http://schemas.openxmlformats.org/markup-compatibility/2006">
              <mc:Choice xmlns:v="urn:schemas-microsoft-com:vml" Requires="v">
                <p:oleObj spid="_x0000_s17450" name="数式" r:id="rId6" imgW="419040" imgH="393480" progId="Equation.3">
                  <p:embed/>
                </p:oleObj>
              </mc:Choice>
              <mc:Fallback>
                <p:oleObj name="数式" r:id="rId6" imgW="41904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2238" y="4279900"/>
                        <a:ext cx="636587"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7292" name="Object 12"/>
          <p:cNvGraphicFramePr>
            <a:graphicFrameLocks noChangeAspect="1"/>
          </p:cNvGraphicFramePr>
          <p:nvPr/>
        </p:nvGraphicFramePr>
        <p:xfrm>
          <a:off x="5470525" y="4248150"/>
          <a:ext cx="520700" cy="309563"/>
        </p:xfrm>
        <a:graphic>
          <a:graphicData uri="http://schemas.openxmlformats.org/presentationml/2006/ole">
            <mc:AlternateContent xmlns:mc="http://schemas.openxmlformats.org/markup-compatibility/2006">
              <mc:Choice xmlns:v="urn:schemas-microsoft-com:vml" Requires="v">
                <p:oleObj spid="_x0000_s17451" name="数式" r:id="rId8" imgW="342720" imgH="203040" progId="Equation.3">
                  <p:embed/>
                </p:oleObj>
              </mc:Choice>
              <mc:Fallback>
                <p:oleObj name="数式" r:id="rId8" imgW="34272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70525" y="4248150"/>
                        <a:ext cx="520700" cy="309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角丸四角形 13"/>
          <p:cNvSpPr/>
          <p:nvPr/>
        </p:nvSpPr>
        <p:spPr bwMode="auto">
          <a:xfrm>
            <a:off x="4355976" y="2204864"/>
            <a:ext cx="2968667" cy="1277655"/>
          </a:xfrm>
          <a:prstGeom prst="roundRect">
            <a:avLst/>
          </a:prstGeom>
          <a:solidFill>
            <a:srgbClr val="FF0000">
              <a:alpha val="2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pitchFamily="18" charset="0"/>
              <a:ea typeface="ＭＳ Ｐゴシック" charset="-128"/>
            </a:endParaRPr>
          </a:p>
        </p:txBody>
      </p:sp>
    </p:spTree>
    <p:extLst>
      <p:ext uri="{BB962C8B-B14F-4D97-AF65-F5344CB8AC3E}">
        <p14:creationId xmlns:p14="http://schemas.microsoft.com/office/powerpoint/2010/main" val="2388373978"/>
      </p:ext>
    </p:extLst>
  </p:cSld>
  <p:clrMapOvr>
    <a:masterClrMapping/>
  </p:clrMapOvr>
  <p:transition>
    <p:cu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C91DB697-AEAC-4FA0-B68E-A240ABA3E304}" type="slidenum">
              <a:rPr lang="en-US" altLang="ja-JP"/>
              <a:pPr/>
              <a:t>76</a:t>
            </a:fld>
            <a:endParaRPr lang="en-US" altLang="ja-JP"/>
          </a:p>
        </p:txBody>
      </p:sp>
      <p:sp>
        <p:nvSpPr>
          <p:cNvPr id="89090" name="Rectangle 2"/>
          <p:cNvSpPr>
            <a:spLocks noGrp="1" noChangeArrowheads="1"/>
          </p:cNvSpPr>
          <p:nvPr>
            <p:ph type="title"/>
          </p:nvPr>
        </p:nvSpPr>
        <p:spPr/>
        <p:txBody>
          <a:bodyPr/>
          <a:lstStyle/>
          <a:p>
            <a:r>
              <a:rPr lang="ja-JP" altLang="ja-JP"/>
              <a:t>確率モデルによる分析、結論</a:t>
            </a:r>
          </a:p>
        </p:txBody>
      </p:sp>
      <p:sp>
        <p:nvSpPr>
          <p:cNvPr id="89091" name="Rectangle 3"/>
          <p:cNvSpPr>
            <a:spLocks noGrp="1" noChangeArrowheads="1"/>
          </p:cNvSpPr>
          <p:nvPr>
            <p:ph type="body" idx="1"/>
          </p:nvPr>
        </p:nvSpPr>
        <p:spPr/>
        <p:txBody>
          <a:bodyPr/>
          <a:lstStyle/>
          <a:p>
            <a:r>
              <a:rPr lang="ja-JP" altLang="en-US" dirty="0"/>
              <a:t>損失最小の仕入れ量：</a:t>
            </a:r>
          </a:p>
          <a:p>
            <a:endParaRPr lang="ja-JP" altLang="en-US" dirty="0"/>
          </a:p>
          <a:p>
            <a:endParaRPr lang="ja-JP" altLang="en-US" dirty="0"/>
          </a:p>
          <a:p>
            <a:pPr lvl="1"/>
            <a:r>
              <a:rPr lang="ja-JP" altLang="en-US" dirty="0"/>
              <a:t>Ａ：機会損失（</a:t>
            </a:r>
            <a:r>
              <a:rPr lang="ja-JP" altLang="en-US" sz="1600" dirty="0"/>
              <a:t>仕入れていれば儲けることが出来た</a:t>
            </a:r>
            <a:r>
              <a:rPr lang="ja-JP" altLang="en-US" dirty="0"/>
              <a:t>）</a:t>
            </a:r>
          </a:p>
          <a:p>
            <a:pPr lvl="1"/>
            <a:r>
              <a:rPr lang="ja-JP" altLang="en-US" dirty="0"/>
              <a:t>Ｂ：売れ残り損失</a:t>
            </a:r>
          </a:p>
          <a:p>
            <a:pPr lvl="1"/>
            <a:r>
              <a:rPr lang="ja-JP" altLang="en-US" dirty="0"/>
              <a:t>２つの損失のバランスが問題</a:t>
            </a:r>
          </a:p>
          <a:p>
            <a:r>
              <a:rPr lang="ja-JP" altLang="en-US" dirty="0" smtClean="0">
                <a:solidFill>
                  <a:srgbClr val="FF0000"/>
                </a:solidFill>
              </a:rPr>
              <a:t>最適仕入量</a:t>
            </a:r>
            <a:r>
              <a:rPr lang="ja-JP" altLang="en-US" dirty="0" smtClean="0"/>
              <a:t>：需要量</a:t>
            </a:r>
            <a:r>
              <a:rPr lang="ja-JP" altLang="en-US" dirty="0"/>
              <a:t>を予測し、累積需要が　　　　　となるような量を</a:t>
            </a:r>
            <a:r>
              <a:rPr lang="ja-JP" altLang="en-US" dirty="0" smtClean="0"/>
              <a:t>仕入れなさい</a:t>
            </a:r>
            <a:endParaRPr lang="ja-JP" altLang="en-US" dirty="0"/>
          </a:p>
          <a:p>
            <a:endParaRPr lang="en-US" altLang="ja-JP" dirty="0"/>
          </a:p>
        </p:txBody>
      </p:sp>
      <p:graphicFrame>
        <p:nvGraphicFramePr>
          <p:cNvPr id="89093" name="Object 5"/>
          <p:cNvGraphicFramePr>
            <a:graphicFrameLocks noChangeAspect="1"/>
          </p:cNvGraphicFramePr>
          <p:nvPr>
            <p:extLst>
              <p:ext uri="{D42A27DB-BD31-4B8C-83A1-F6EECF244321}">
                <p14:modId xmlns:p14="http://schemas.microsoft.com/office/powerpoint/2010/main" val="3974057430"/>
              </p:ext>
            </p:extLst>
          </p:nvPr>
        </p:nvGraphicFramePr>
        <p:xfrm>
          <a:off x="7092280" y="4509120"/>
          <a:ext cx="732556" cy="649745"/>
        </p:xfrm>
        <a:graphic>
          <a:graphicData uri="http://schemas.openxmlformats.org/presentationml/2006/ole">
            <mc:AlternateContent xmlns:mc="http://schemas.openxmlformats.org/markup-compatibility/2006">
              <mc:Choice xmlns:v="urn:schemas-microsoft-com:vml" Requires="v">
                <p:oleObj spid="_x0000_s18460" name="数式" r:id="rId4" imgW="444240" imgH="393480" progId="Equation.3">
                  <p:embed/>
                </p:oleObj>
              </mc:Choice>
              <mc:Fallback>
                <p:oleObj name="数式" r:id="rId4" imgW="444240" imgH="393480" progId="Equation.3">
                  <p:embed/>
                  <p:pic>
                    <p:nvPicPr>
                      <p:cNvPr id="0" name=""/>
                      <p:cNvPicPr>
                        <a:picLocks noChangeAspect="1" noChangeArrowheads="1"/>
                      </p:cNvPicPr>
                      <p:nvPr/>
                    </p:nvPicPr>
                    <p:blipFill>
                      <a:blip r:embed="rId5"/>
                      <a:srcRect/>
                      <a:stretch>
                        <a:fillRect/>
                      </a:stretch>
                    </p:blipFill>
                    <p:spPr bwMode="auto">
                      <a:xfrm>
                        <a:off x="7092280" y="4509120"/>
                        <a:ext cx="732556" cy="649745"/>
                      </a:xfrm>
                      <a:prstGeom prst="rect">
                        <a:avLst/>
                      </a:prstGeom>
                      <a:noFill/>
                      <a:extLst/>
                    </p:spPr>
                  </p:pic>
                </p:oleObj>
              </mc:Fallback>
            </mc:AlternateContent>
          </a:graphicData>
        </a:graphic>
      </p:graphicFrame>
      <p:graphicFrame>
        <p:nvGraphicFramePr>
          <p:cNvPr id="2" name="オブジェクト 1"/>
          <p:cNvGraphicFramePr>
            <a:graphicFrameLocks noChangeAspect="1"/>
          </p:cNvGraphicFramePr>
          <p:nvPr>
            <p:extLst>
              <p:ext uri="{D42A27DB-BD31-4B8C-83A1-F6EECF244321}">
                <p14:modId xmlns:p14="http://schemas.microsoft.com/office/powerpoint/2010/main" val="1562004359"/>
              </p:ext>
            </p:extLst>
          </p:nvPr>
        </p:nvGraphicFramePr>
        <p:xfrm>
          <a:off x="1836739" y="2140549"/>
          <a:ext cx="4103413" cy="918563"/>
        </p:xfrm>
        <a:graphic>
          <a:graphicData uri="http://schemas.openxmlformats.org/presentationml/2006/ole">
            <mc:AlternateContent xmlns:mc="http://schemas.openxmlformats.org/markup-compatibility/2006">
              <mc:Choice xmlns:v="urn:schemas-microsoft-com:vml" Requires="v">
                <p:oleObj spid="_x0000_s18461" name="数式" r:id="rId6" imgW="1765080" imgH="393480" progId="Equation.3">
                  <p:embed/>
                </p:oleObj>
              </mc:Choice>
              <mc:Fallback>
                <p:oleObj name="数式" r:id="rId6" imgW="1765080" imgH="393480" progId="Equation.3">
                  <p:embed/>
                  <p:pic>
                    <p:nvPicPr>
                      <p:cNvPr id="0" name=""/>
                      <p:cNvPicPr>
                        <a:picLocks noChangeAspect="1" noChangeArrowheads="1"/>
                      </p:cNvPicPr>
                      <p:nvPr/>
                    </p:nvPicPr>
                    <p:blipFill>
                      <a:blip r:embed="rId7"/>
                      <a:srcRect/>
                      <a:stretch>
                        <a:fillRect/>
                      </a:stretch>
                    </p:blipFill>
                    <p:spPr bwMode="auto">
                      <a:xfrm>
                        <a:off x="1836739" y="2140549"/>
                        <a:ext cx="4103413" cy="918563"/>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806192280"/>
      </p:ext>
    </p:extLst>
  </p:cSld>
  <p:clrMapOvr>
    <a:masterClrMapping/>
  </p:clrMapOvr>
  <p:transition>
    <p:cu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64D6938E-F325-4D23-A8CF-DEB71E3D2551}" type="slidenum">
              <a:rPr lang="en-US" altLang="ja-JP"/>
              <a:pPr/>
              <a:t>77</a:t>
            </a:fld>
            <a:endParaRPr lang="en-US" altLang="ja-JP"/>
          </a:p>
        </p:txBody>
      </p:sp>
      <p:sp>
        <p:nvSpPr>
          <p:cNvPr id="70658" name="Rectangle 2"/>
          <p:cNvSpPr>
            <a:spLocks noGrp="1" noChangeArrowheads="1"/>
          </p:cNvSpPr>
          <p:nvPr>
            <p:ph type="title"/>
          </p:nvPr>
        </p:nvSpPr>
        <p:spPr/>
        <p:txBody>
          <a:bodyPr/>
          <a:lstStyle/>
          <a:p>
            <a:r>
              <a:rPr lang="ja-JP" altLang="en-US"/>
              <a:t>レベニューマネジメント（収益管理）</a:t>
            </a:r>
          </a:p>
        </p:txBody>
      </p:sp>
      <p:sp>
        <p:nvSpPr>
          <p:cNvPr id="70659" name="Rectangle 3"/>
          <p:cNvSpPr>
            <a:spLocks noGrp="1" noChangeArrowheads="1"/>
          </p:cNvSpPr>
          <p:nvPr>
            <p:ph type="body" idx="1"/>
          </p:nvPr>
        </p:nvSpPr>
        <p:spPr/>
        <p:txBody>
          <a:bodyPr>
            <a:noAutofit/>
          </a:bodyPr>
          <a:lstStyle/>
          <a:p>
            <a:r>
              <a:rPr lang="en-US" altLang="ja-JP" sz="2000" dirty="0"/>
              <a:t>AMA </a:t>
            </a:r>
            <a:r>
              <a:rPr lang="en-US" altLang="ja-JP" sz="2000" dirty="0" err="1"/>
              <a:t>AirLines</a:t>
            </a:r>
            <a:r>
              <a:rPr lang="en-US" altLang="ja-JP" sz="2000" dirty="0"/>
              <a:t> </a:t>
            </a:r>
            <a:r>
              <a:rPr lang="ja-JP" altLang="en-US" sz="2000" dirty="0"/>
              <a:t>は、東京発札幌行き</a:t>
            </a:r>
            <a:r>
              <a:rPr lang="en-US" altLang="ja-JP" sz="2000" dirty="0"/>
              <a:t>903</a:t>
            </a:r>
            <a:r>
              <a:rPr lang="ja-JP" altLang="en-US" sz="2000" dirty="0"/>
              <a:t>便のチケットを売りたい。</a:t>
            </a:r>
          </a:p>
          <a:p>
            <a:pPr>
              <a:buFont typeface="Wingdings" pitchFamily="2" charset="2"/>
              <a:buNone/>
            </a:pPr>
            <a:r>
              <a:rPr lang="ja-JP" altLang="en-US" sz="2000" dirty="0"/>
              <a:t>　　正規運賃だけだと競合他社に取られてしまうので、割引運賃でも販売するつもり。</a:t>
            </a:r>
          </a:p>
          <a:p>
            <a:pPr>
              <a:buFont typeface="Wingdings" pitchFamily="2" charset="2"/>
              <a:buNone/>
            </a:pPr>
            <a:r>
              <a:rPr lang="ja-JP" altLang="en-US" sz="2000" dirty="0"/>
              <a:t>　　割引ばかりでは儲からないので、何席くらいを割引運賃の枠にするかが問題</a:t>
            </a:r>
            <a:r>
              <a:rPr lang="ja-JP" altLang="en-US" sz="2000" dirty="0" err="1"/>
              <a:t>．．．</a:t>
            </a:r>
            <a:endParaRPr lang="ja-JP" altLang="en-US" sz="2000" dirty="0"/>
          </a:p>
          <a:p>
            <a:endParaRPr lang="ja-JP" altLang="en-US" sz="2000" dirty="0"/>
          </a:p>
          <a:p>
            <a:r>
              <a:rPr lang="ja-JP" altLang="en-US" sz="2000" dirty="0"/>
              <a:t>ホテルオークマは、２月の予約客の獲得に頭を悩ませている</a:t>
            </a:r>
          </a:p>
          <a:p>
            <a:pPr>
              <a:buFont typeface="Wingdings" pitchFamily="2" charset="2"/>
              <a:buNone/>
            </a:pPr>
            <a:r>
              <a:rPr lang="ja-JP" altLang="en-US" sz="2000" dirty="0"/>
              <a:t>　　割り引けば集まるかもしれないが、それではもうけが無くなる。</a:t>
            </a:r>
          </a:p>
          <a:p>
            <a:pPr>
              <a:buFont typeface="Wingdings" pitchFamily="2" charset="2"/>
              <a:buNone/>
            </a:pPr>
            <a:r>
              <a:rPr lang="ja-JP" altLang="en-US" sz="2000" dirty="0"/>
              <a:t>　　さてどうしたものか？</a:t>
            </a:r>
          </a:p>
        </p:txBody>
      </p:sp>
      <p:sp>
        <p:nvSpPr>
          <p:cNvPr id="6" name="テキスト ボックス 5"/>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216</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41098298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スライド番号プレースホルダ 5"/>
          <p:cNvSpPr>
            <a:spLocks noGrp="1"/>
          </p:cNvSpPr>
          <p:nvPr>
            <p:ph type="sldNum" sz="quarter" idx="12"/>
          </p:nvPr>
        </p:nvSpPr>
        <p:spPr/>
        <p:txBody>
          <a:bodyPr/>
          <a:lstStyle/>
          <a:p>
            <a:fld id="{3474B69B-4CC3-467E-B120-EFB553116328}" type="slidenum">
              <a:rPr lang="en-US" altLang="ja-JP"/>
              <a:pPr/>
              <a:t>78</a:t>
            </a:fld>
            <a:endParaRPr lang="en-US" altLang="ja-JP"/>
          </a:p>
        </p:txBody>
      </p:sp>
      <p:sp>
        <p:nvSpPr>
          <p:cNvPr id="98306" name="Rectangle 2"/>
          <p:cNvSpPr>
            <a:spLocks noGrp="1" noChangeArrowheads="1"/>
          </p:cNvSpPr>
          <p:nvPr>
            <p:ph type="title"/>
          </p:nvPr>
        </p:nvSpPr>
        <p:spPr/>
        <p:txBody>
          <a:bodyPr/>
          <a:lstStyle/>
          <a:p>
            <a:r>
              <a:rPr lang="ja-JP" altLang="en-US"/>
              <a:t>　航空機チケット、需要予測と枠決め</a:t>
            </a:r>
          </a:p>
        </p:txBody>
      </p:sp>
      <p:sp>
        <p:nvSpPr>
          <p:cNvPr id="98307" name="Rectangle 3"/>
          <p:cNvSpPr>
            <a:spLocks noGrp="1" noChangeArrowheads="1"/>
          </p:cNvSpPr>
          <p:nvPr>
            <p:ph type="body" idx="1"/>
          </p:nvPr>
        </p:nvSpPr>
        <p:spPr>
          <a:xfrm>
            <a:off x="566738" y="1495425"/>
            <a:ext cx="8242300" cy="4375150"/>
          </a:xfrm>
        </p:spPr>
        <p:txBody>
          <a:bodyPr/>
          <a:lstStyle/>
          <a:p>
            <a:r>
              <a:rPr lang="ja-JP" altLang="en-US" dirty="0"/>
              <a:t>正規運賃の利用客の需要予測：</a:t>
            </a:r>
          </a:p>
          <a:p>
            <a:endParaRPr lang="ja-JP" altLang="en-US" dirty="0"/>
          </a:p>
          <a:p>
            <a:endParaRPr lang="ja-JP" altLang="en-US" dirty="0"/>
          </a:p>
          <a:p>
            <a:endParaRPr lang="ja-JP" altLang="en-US" dirty="0"/>
          </a:p>
          <a:p>
            <a:endParaRPr lang="ja-JP" altLang="en-US" dirty="0"/>
          </a:p>
          <a:p>
            <a:endParaRPr lang="ja-JP" altLang="en-US" dirty="0"/>
          </a:p>
          <a:p>
            <a:r>
              <a:rPr lang="ja-JP" altLang="en-US" dirty="0"/>
              <a:t>割引運賃の利用客の需要予測：必ず</a:t>
            </a:r>
            <a:r>
              <a:rPr lang="ja-JP" altLang="en-US" dirty="0" smtClean="0"/>
              <a:t>売り切れる（仮定）</a:t>
            </a:r>
            <a:endParaRPr lang="ja-JP" altLang="en-US" dirty="0"/>
          </a:p>
        </p:txBody>
      </p:sp>
      <p:sp>
        <p:nvSpPr>
          <p:cNvPr id="98311" name="Line 7"/>
          <p:cNvSpPr>
            <a:spLocks noChangeShapeType="1"/>
          </p:cNvSpPr>
          <p:nvPr/>
        </p:nvSpPr>
        <p:spPr bwMode="auto">
          <a:xfrm>
            <a:off x="2709863" y="3733800"/>
            <a:ext cx="3744912" cy="0"/>
          </a:xfrm>
          <a:prstGeom prst="line">
            <a:avLst/>
          </a:prstGeom>
          <a:noFill/>
          <a:ln w="9525">
            <a:solidFill>
              <a:schemeClr val="tx1"/>
            </a:solidFill>
            <a:round/>
            <a:headEnd/>
            <a:tailEnd type="triangle" w="med" len="med"/>
          </a:ln>
          <a:effectLst/>
        </p:spPr>
        <p:txBody>
          <a:bodyPr/>
          <a:lstStyle/>
          <a:p>
            <a:endParaRPr lang="ja-JP" altLang="en-US"/>
          </a:p>
        </p:txBody>
      </p:sp>
      <p:sp>
        <p:nvSpPr>
          <p:cNvPr id="98312" name="Line 8"/>
          <p:cNvSpPr>
            <a:spLocks noChangeShapeType="1"/>
          </p:cNvSpPr>
          <p:nvPr/>
        </p:nvSpPr>
        <p:spPr bwMode="auto">
          <a:xfrm flipV="1">
            <a:off x="2709863" y="2581275"/>
            <a:ext cx="0" cy="1154113"/>
          </a:xfrm>
          <a:prstGeom prst="line">
            <a:avLst/>
          </a:prstGeom>
          <a:noFill/>
          <a:ln w="9525">
            <a:solidFill>
              <a:schemeClr val="tx1"/>
            </a:solidFill>
            <a:round/>
            <a:headEnd/>
            <a:tailEnd type="triangle" w="med" len="med"/>
          </a:ln>
          <a:effectLst/>
        </p:spPr>
        <p:txBody>
          <a:bodyPr/>
          <a:lstStyle/>
          <a:p>
            <a:endParaRPr lang="ja-JP" altLang="en-US"/>
          </a:p>
        </p:txBody>
      </p:sp>
      <p:sp>
        <p:nvSpPr>
          <p:cNvPr id="98313" name="Freeform 9"/>
          <p:cNvSpPr>
            <a:spLocks/>
          </p:cNvSpPr>
          <p:nvPr/>
        </p:nvSpPr>
        <p:spPr bwMode="auto">
          <a:xfrm flipH="1">
            <a:off x="2854325" y="2511425"/>
            <a:ext cx="2520950" cy="1152525"/>
          </a:xfrm>
          <a:custGeom>
            <a:avLst/>
            <a:gdLst/>
            <a:ahLst/>
            <a:cxnLst>
              <a:cxn ang="0">
                <a:pos x="0" y="870"/>
              </a:cxn>
              <a:cxn ang="0">
                <a:pos x="227" y="825"/>
              </a:cxn>
              <a:cxn ang="0">
                <a:pos x="726" y="688"/>
              </a:cxn>
              <a:cxn ang="0">
                <a:pos x="1088" y="416"/>
              </a:cxn>
              <a:cxn ang="0">
                <a:pos x="1451" y="53"/>
              </a:cxn>
              <a:cxn ang="0">
                <a:pos x="1860" y="99"/>
              </a:cxn>
              <a:cxn ang="0">
                <a:pos x="2177" y="598"/>
              </a:cxn>
              <a:cxn ang="0">
                <a:pos x="2404" y="779"/>
              </a:cxn>
            </a:cxnLst>
            <a:rect l="0" t="0" r="r" b="b"/>
            <a:pathLst>
              <a:path w="2404" h="870">
                <a:moveTo>
                  <a:pt x="0" y="870"/>
                </a:moveTo>
                <a:cubicBezTo>
                  <a:pt x="53" y="862"/>
                  <a:pt x="106" y="855"/>
                  <a:pt x="227" y="825"/>
                </a:cubicBezTo>
                <a:cubicBezTo>
                  <a:pt x="348" y="795"/>
                  <a:pt x="583" y="756"/>
                  <a:pt x="726" y="688"/>
                </a:cubicBezTo>
                <a:cubicBezTo>
                  <a:pt x="869" y="620"/>
                  <a:pt x="967" y="522"/>
                  <a:pt x="1088" y="416"/>
                </a:cubicBezTo>
                <a:cubicBezTo>
                  <a:pt x="1209" y="310"/>
                  <a:pt x="1322" y="106"/>
                  <a:pt x="1451" y="53"/>
                </a:cubicBezTo>
                <a:cubicBezTo>
                  <a:pt x="1580" y="0"/>
                  <a:pt x="1739" y="8"/>
                  <a:pt x="1860" y="99"/>
                </a:cubicBezTo>
                <a:cubicBezTo>
                  <a:pt x="1981" y="190"/>
                  <a:pt x="2086" y="485"/>
                  <a:pt x="2177" y="598"/>
                </a:cubicBezTo>
                <a:cubicBezTo>
                  <a:pt x="2268" y="711"/>
                  <a:pt x="2336" y="745"/>
                  <a:pt x="2404" y="779"/>
                </a:cubicBezTo>
              </a:path>
            </a:pathLst>
          </a:custGeom>
          <a:noFill/>
          <a:ln w="9525">
            <a:solidFill>
              <a:schemeClr val="tx1"/>
            </a:solidFill>
            <a:round/>
            <a:headEnd/>
            <a:tailEnd/>
          </a:ln>
          <a:effectLst/>
        </p:spPr>
        <p:txBody>
          <a:bodyPr/>
          <a:lstStyle/>
          <a:p>
            <a:endParaRPr lang="ja-JP" altLang="en-US"/>
          </a:p>
        </p:txBody>
      </p:sp>
      <p:sp>
        <p:nvSpPr>
          <p:cNvPr id="98315" name="Text Box 11"/>
          <p:cNvSpPr txBox="1">
            <a:spLocks noChangeArrowheads="1"/>
          </p:cNvSpPr>
          <p:nvPr/>
        </p:nvSpPr>
        <p:spPr bwMode="auto">
          <a:xfrm>
            <a:off x="6454775" y="3429000"/>
            <a:ext cx="576263" cy="304800"/>
          </a:xfrm>
          <a:prstGeom prst="rect">
            <a:avLst/>
          </a:prstGeom>
          <a:noFill/>
          <a:ln w="9525">
            <a:noFill/>
            <a:miter lim="800000"/>
            <a:headEnd/>
            <a:tailEnd/>
          </a:ln>
          <a:effectLst/>
        </p:spPr>
        <p:txBody>
          <a:bodyPr>
            <a:spAutoFit/>
          </a:bodyPr>
          <a:lstStyle/>
          <a:p>
            <a:pPr algn="l">
              <a:spcBef>
                <a:spcPct val="50000"/>
              </a:spcBef>
            </a:pPr>
            <a:r>
              <a:rPr lang="ja-JP" altLang="en-US" sz="1400" b="1">
                <a:solidFill>
                  <a:srgbClr val="0000CC"/>
                </a:solidFill>
                <a:ea typeface="HG丸ｺﾞｼｯｸM-PRO" pitchFamily="50" charset="-128"/>
              </a:rPr>
              <a:t>人数</a:t>
            </a:r>
          </a:p>
        </p:txBody>
      </p:sp>
      <p:sp>
        <p:nvSpPr>
          <p:cNvPr id="98316" name="Text Box 12"/>
          <p:cNvSpPr txBox="1">
            <a:spLocks noChangeArrowheads="1"/>
          </p:cNvSpPr>
          <p:nvPr/>
        </p:nvSpPr>
        <p:spPr bwMode="auto">
          <a:xfrm>
            <a:off x="1774825" y="2581275"/>
            <a:ext cx="936625" cy="304800"/>
          </a:xfrm>
          <a:prstGeom prst="rect">
            <a:avLst/>
          </a:prstGeom>
          <a:noFill/>
          <a:ln w="9525">
            <a:noFill/>
            <a:miter lim="800000"/>
            <a:headEnd/>
            <a:tailEnd/>
          </a:ln>
          <a:effectLst/>
        </p:spPr>
        <p:txBody>
          <a:bodyPr>
            <a:spAutoFit/>
          </a:bodyPr>
          <a:lstStyle/>
          <a:p>
            <a:pPr algn="l">
              <a:spcBef>
                <a:spcPct val="50000"/>
              </a:spcBef>
            </a:pPr>
            <a:r>
              <a:rPr lang="ja-JP" altLang="en-US" sz="1400" b="1">
                <a:solidFill>
                  <a:srgbClr val="0000CC"/>
                </a:solidFill>
                <a:ea typeface="HG丸ｺﾞｼｯｸM-PRO" pitchFamily="50" charset="-128"/>
              </a:rPr>
              <a:t>相対頻度</a:t>
            </a:r>
          </a:p>
        </p:txBody>
      </p:sp>
      <p:sp>
        <p:nvSpPr>
          <p:cNvPr id="98319" name="Line 15"/>
          <p:cNvSpPr>
            <a:spLocks noChangeShapeType="1"/>
          </p:cNvSpPr>
          <p:nvPr/>
        </p:nvSpPr>
        <p:spPr bwMode="auto">
          <a:xfrm flipH="1" flipV="1">
            <a:off x="3917950" y="2582863"/>
            <a:ext cx="15875" cy="1150937"/>
          </a:xfrm>
          <a:prstGeom prst="line">
            <a:avLst/>
          </a:prstGeom>
          <a:noFill/>
          <a:ln w="38100">
            <a:solidFill>
              <a:srgbClr val="FF5050"/>
            </a:solidFill>
            <a:round/>
            <a:headEnd/>
            <a:tailEnd/>
          </a:ln>
          <a:effectLst/>
        </p:spPr>
        <p:txBody>
          <a:bodyPr/>
          <a:lstStyle/>
          <a:p>
            <a:endParaRPr lang="ja-JP" altLang="en-US"/>
          </a:p>
        </p:txBody>
      </p:sp>
      <p:sp>
        <p:nvSpPr>
          <p:cNvPr id="98321" name="Text Box 17"/>
          <p:cNvSpPr txBox="1">
            <a:spLocks noChangeArrowheads="1"/>
          </p:cNvSpPr>
          <p:nvPr/>
        </p:nvSpPr>
        <p:spPr bwMode="auto">
          <a:xfrm>
            <a:off x="2644775" y="4027488"/>
            <a:ext cx="1370013" cy="366712"/>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00CC"/>
                </a:solidFill>
                <a:ea typeface="HG丸ｺﾞｼｯｸM-PRO" pitchFamily="50" charset="-128"/>
              </a:rPr>
              <a:t>正規運賃枠</a:t>
            </a:r>
          </a:p>
        </p:txBody>
      </p:sp>
      <p:sp>
        <p:nvSpPr>
          <p:cNvPr id="98326" name="AutoShape 22"/>
          <p:cNvSpPr>
            <a:spLocks/>
          </p:cNvSpPr>
          <p:nvPr/>
        </p:nvSpPr>
        <p:spPr bwMode="auto">
          <a:xfrm rot="-5400000">
            <a:off x="3200400" y="3328988"/>
            <a:ext cx="223837" cy="1195388"/>
          </a:xfrm>
          <a:prstGeom prst="leftBrace">
            <a:avLst>
              <a:gd name="adj1" fmla="val 44504"/>
              <a:gd name="adj2" fmla="val 50000"/>
            </a:avLst>
          </a:prstGeom>
          <a:noFill/>
          <a:ln w="9525">
            <a:solidFill>
              <a:srgbClr val="0000CC"/>
            </a:solidFill>
            <a:round/>
            <a:headEnd/>
            <a:tailEnd/>
          </a:ln>
          <a:effectLst/>
        </p:spPr>
        <p:txBody>
          <a:bodyPr wrap="none" anchor="ctr"/>
          <a:lstStyle/>
          <a:p>
            <a:endParaRPr lang="ja-JP" altLang="en-US"/>
          </a:p>
        </p:txBody>
      </p:sp>
    </p:spTree>
    <p:extLst>
      <p:ext uri="{BB962C8B-B14F-4D97-AF65-F5344CB8AC3E}">
        <p14:creationId xmlns:p14="http://schemas.microsoft.com/office/powerpoint/2010/main" val="346167992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DFEF6414-3285-4CD9-8141-D0A247E58EC7}" type="slidenum">
              <a:rPr lang="en-US" altLang="ja-JP"/>
              <a:pPr/>
              <a:t>79</a:t>
            </a:fld>
            <a:endParaRPr lang="en-US" altLang="ja-JP"/>
          </a:p>
        </p:txBody>
      </p:sp>
      <p:sp>
        <p:nvSpPr>
          <p:cNvPr id="99330" name="Rectangle 2"/>
          <p:cNvSpPr>
            <a:spLocks noGrp="1" noChangeArrowheads="1"/>
          </p:cNvSpPr>
          <p:nvPr>
            <p:ph type="title"/>
          </p:nvPr>
        </p:nvSpPr>
        <p:spPr/>
        <p:txBody>
          <a:bodyPr/>
          <a:lstStyle/>
          <a:p>
            <a:r>
              <a:rPr lang="ja-JP" altLang="en-US"/>
              <a:t>確率モデルの導入</a:t>
            </a:r>
          </a:p>
        </p:txBody>
      </p:sp>
      <p:sp>
        <p:nvSpPr>
          <p:cNvPr id="99331" name="Rectangle 3"/>
          <p:cNvSpPr>
            <a:spLocks noGrp="1" noChangeArrowheads="1"/>
          </p:cNvSpPr>
          <p:nvPr>
            <p:ph type="body" idx="1"/>
          </p:nvPr>
        </p:nvSpPr>
        <p:spPr>
          <a:xfrm>
            <a:off x="466725" y="1485900"/>
            <a:ext cx="8426450" cy="4265613"/>
          </a:xfrm>
        </p:spPr>
        <p:txBody>
          <a:bodyPr/>
          <a:lstStyle/>
          <a:p>
            <a:pPr lvl="1"/>
            <a:r>
              <a:rPr lang="ja-JP" altLang="en-US" sz="1800" dirty="0"/>
              <a:t>全座席数：　　</a:t>
            </a:r>
            <a:r>
              <a:rPr lang="en-US" altLang="ja-JP" sz="1800" dirty="0"/>
              <a:t>n</a:t>
            </a:r>
            <a:r>
              <a:rPr lang="ja-JP" altLang="en-US" sz="1800" dirty="0"/>
              <a:t>（制約条件）</a:t>
            </a:r>
          </a:p>
          <a:p>
            <a:pPr lvl="1"/>
            <a:r>
              <a:rPr lang="ja-JP" altLang="en-US" sz="1800" dirty="0"/>
              <a:t>正規運賃：　　</a:t>
            </a:r>
            <a:r>
              <a:rPr lang="en-US" altLang="ja-JP" sz="1800" dirty="0" smtClean="0"/>
              <a:t>A</a:t>
            </a:r>
            <a:r>
              <a:rPr lang="ja-JP" altLang="en-US" sz="1800" dirty="0" smtClean="0"/>
              <a:t>（</a:t>
            </a:r>
            <a:r>
              <a:rPr lang="ja-JP" altLang="en-US" sz="1800" dirty="0"/>
              <a:t>制約条件）</a:t>
            </a:r>
          </a:p>
          <a:p>
            <a:pPr lvl="1"/>
            <a:r>
              <a:rPr lang="ja-JP" altLang="en-US" sz="1800" dirty="0"/>
              <a:t>割引料金：　　</a:t>
            </a:r>
            <a:r>
              <a:rPr lang="en-US" altLang="ja-JP" sz="1800" dirty="0" smtClean="0"/>
              <a:t>B</a:t>
            </a:r>
            <a:r>
              <a:rPr lang="ja-JP" altLang="en-US" sz="1800" dirty="0" smtClean="0"/>
              <a:t>（</a:t>
            </a:r>
            <a:r>
              <a:rPr lang="ja-JP" altLang="en-US" sz="1800" dirty="0"/>
              <a:t>政策変数）</a:t>
            </a:r>
          </a:p>
          <a:p>
            <a:pPr lvl="1"/>
            <a:r>
              <a:rPr lang="ja-JP" altLang="en-US" sz="1800" dirty="0">
                <a:solidFill>
                  <a:srgbClr val="FF0000"/>
                </a:solidFill>
              </a:rPr>
              <a:t>正規運賃枠：　</a:t>
            </a:r>
            <a:r>
              <a:rPr lang="en-US" altLang="ja-JP" sz="1800" dirty="0">
                <a:solidFill>
                  <a:srgbClr val="FF0000"/>
                </a:solidFill>
              </a:rPr>
              <a:t>z</a:t>
            </a:r>
            <a:r>
              <a:rPr lang="ja-JP" altLang="en-US" sz="1800" dirty="0">
                <a:solidFill>
                  <a:srgbClr val="FF0000"/>
                </a:solidFill>
              </a:rPr>
              <a:t>（政策変数）</a:t>
            </a:r>
            <a:endParaRPr lang="ja-JP" altLang="en-US" sz="1800" dirty="0"/>
          </a:p>
          <a:p>
            <a:pPr lvl="1"/>
            <a:r>
              <a:rPr lang="ja-JP" altLang="en-US" sz="1800" dirty="0" smtClean="0"/>
              <a:t>正規運賃利用客数：</a:t>
            </a:r>
            <a:r>
              <a:rPr lang="en-US" altLang="ja-JP" sz="1800" dirty="0">
                <a:solidFill>
                  <a:srgbClr val="A50021"/>
                </a:solidFill>
              </a:rPr>
              <a:t> X </a:t>
            </a:r>
            <a:r>
              <a:rPr lang="ja-JP" altLang="en-US" sz="1800" dirty="0" smtClean="0"/>
              <a:t>（</a:t>
            </a:r>
            <a:r>
              <a:rPr lang="ja-JP" altLang="en-US" sz="1800" dirty="0"/>
              <a:t>確率変数</a:t>
            </a:r>
            <a:r>
              <a:rPr lang="ja-JP" altLang="en-US" sz="1800" dirty="0" smtClean="0"/>
              <a:t>）分布</a:t>
            </a:r>
            <a:r>
              <a:rPr lang="ja-JP" altLang="en-US" sz="1800" dirty="0"/>
              <a:t>関数：</a:t>
            </a:r>
            <a:r>
              <a:rPr lang="en-US" altLang="ja-JP" sz="1800" dirty="0" smtClean="0"/>
              <a:t>F(x</a:t>
            </a:r>
            <a:r>
              <a:rPr lang="en-US" altLang="ja-JP" sz="1800" dirty="0"/>
              <a:t>)</a:t>
            </a:r>
            <a:r>
              <a:rPr lang="ja-JP" altLang="en-US" sz="1800" dirty="0" err="1"/>
              <a:t>、</a:t>
            </a:r>
            <a:r>
              <a:rPr lang="ja-JP" altLang="en-US" sz="1800" dirty="0"/>
              <a:t>確率関数：</a:t>
            </a:r>
            <a:r>
              <a:rPr lang="en-US" altLang="ja-JP" sz="1800" dirty="0"/>
              <a:t>f(x)</a:t>
            </a:r>
          </a:p>
          <a:p>
            <a:r>
              <a:rPr lang="ja-JP" altLang="en-US" dirty="0"/>
              <a:t>損失の期待値</a:t>
            </a:r>
          </a:p>
        </p:txBody>
      </p:sp>
      <p:sp>
        <p:nvSpPr>
          <p:cNvPr id="99335" name="AutoShape 7"/>
          <p:cNvSpPr>
            <a:spLocks noChangeArrowheads="1"/>
          </p:cNvSpPr>
          <p:nvPr/>
        </p:nvSpPr>
        <p:spPr bwMode="auto">
          <a:xfrm>
            <a:off x="1506472" y="5422900"/>
            <a:ext cx="2816225" cy="974725"/>
          </a:xfrm>
          <a:prstGeom prst="cloudCallout">
            <a:avLst>
              <a:gd name="adj1" fmla="val 12738"/>
              <a:gd name="adj2" fmla="val -90285"/>
            </a:avLst>
          </a:prstGeom>
          <a:solidFill>
            <a:srgbClr val="FF99CC">
              <a:alpha val="50000"/>
            </a:srgbClr>
          </a:solidFill>
          <a:ln w="9525">
            <a:solidFill>
              <a:schemeClr val="tx1"/>
            </a:solidFill>
            <a:prstDash val="dash"/>
            <a:round/>
            <a:headEnd/>
            <a:tailEnd/>
          </a:ln>
          <a:effectLst/>
        </p:spPr>
        <p:txBody>
          <a:bodyPr/>
          <a:lstStyle/>
          <a:p>
            <a:r>
              <a:rPr lang="ja-JP" altLang="en-US" sz="1600" b="1">
                <a:solidFill>
                  <a:srgbClr val="0000CC"/>
                </a:solidFill>
                <a:ea typeface="HG丸ｺﾞｼｯｸM-PRO" pitchFamily="50" charset="-128"/>
              </a:rPr>
              <a:t>割引で売っておけば良かったなぁ</a:t>
            </a:r>
          </a:p>
        </p:txBody>
      </p:sp>
      <p:sp>
        <p:nvSpPr>
          <p:cNvPr id="99336" name="AutoShape 8"/>
          <p:cNvSpPr>
            <a:spLocks noChangeArrowheads="1"/>
          </p:cNvSpPr>
          <p:nvPr/>
        </p:nvSpPr>
        <p:spPr bwMode="auto">
          <a:xfrm>
            <a:off x="5120665" y="5432011"/>
            <a:ext cx="3394075" cy="1112838"/>
          </a:xfrm>
          <a:prstGeom prst="cloudCallout">
            <a:avLst>
              <a:gd name="adj1" fmla="val -16392"/>
              <a:gd name="adj2" fmla="val -79252"/>
            </a:avLst>
          </a:prstGeom>
          <a:solidFill>
            <a:srgbClr val="66FF66">
              <a:alpha val="50000"/>
            </a:srgbClr>
          </a:solidFill>
          <a:ln w="9525">
            <a:solidFill>
              <a:schemeClr val="tx1"/>
            </a:solidFill>
            <a:prstDash val="dash"/>
            <a:round/>
            <a:headEnd/>
            <a:tailEnd/>
          </a:ln>
          <a:effectLst/>
        </p:spPr>
        <p:txBody>
          <a:bodyPr/>
          <a:lstStyle/>
          <a:p>
            <a:r>
              <a:rPr lang="ja-JP" altLang="en-US" sz="1600" b="1">
                <a:solidFill>
                  <a:srgbClr val="0000CC"/>
                </a:solidFill>
                <a:ea typeface="HG丸ｺﾞｼｯｸM-PRO" pitchFamily="50" charset="-128"/>
              </a:rPr>
              <a:t>正規客用に取っておけば良かったなぁ</a:t>
            </a:r>
          </a:p>
        </p:txBody>
      </p:sp>
      <p:sp>
        <p:nvSpPr>
          <p:cNvPr id="99337" name="Oval 9"/>
          <p:cNvSpPr>
            <a:spLocks noChangeArrowheads="1"/>
          </p:cNvSpPr>
          <p:nvPr/>
        </p:nvSpPr>
        <p:spPr bwMode="auto">
          <a:xfrm>
            <a:off x="4719725" y="4385479"/>
            <a:ext cx="3083990" cy="749300"/>
          </a:xfrm>
          <a:prstGeom prst="ellipse">
            <a:avLst/>
          </a:prstGeom>
          <a:solidFill>
            <a:srgbClr val="66FF66">
              <a:alpha val="39999"/>
            </a:srgbClr>
          </a:solidFill>
          <a:ln w="9525" algn="ctr">
            <a:noFill/>
            <a:prstDash val="dash"/>
            <a:round/>
            <a:headEnd/>
            <a:tailEnd/>
          </a:ln>
          <a:effectLst/>
        </p:spPr>
        <p:txBody>
          <a:bodyPr wrap="none" anchor="ctr"/>
          <a:lstStyle/>
          <a:p>
            <a:endParaRPr lang="ja-JP" altLang="en-US"/>
          </a:p>
        </p:txBody>
      </p:sp>
      <p:sp>
        <p:nvSpPr>
          <p:cNvPr id="99338" name="Oval 10"/>
          <p:cNvSpPr>
            <a:spLocks noChangeArrowheads="1"/>
          </p:cNvSpPr>
          <p:nvPr/>
        </p:nvSpPr>
        <p:spPr bwMode="auto">
          <a:xfrm>
            <a:off x="2305702" y="4386089"/>
            <a:ext cx="2379663" cy="760412"/>
          </a:xfrm>
          <a:prstGeom prst="ellipse">
            <a:avLst/>
          </a:prstGeom>
          <a:solidFill>
            <a:srgbClr val="FF99CC">
              <a:alpha val="30196"/>
            </a:srgbClr>
          </a:solidFill>
          <a:ln w="9525" algn="ctr">
            <a:noFill/>
            <a:prstDash val="dash"/>
            <a:round/>
            <a:headEnd/>
            <a:tailEnd/>
          </a:ln>
          <a:effectLst/>
        </p:spPr>
        <p:txBody>
          <a:bodyPr wrap="none" anchor="ctr"/>
          <a:lstStyle/>
          <a:p>
            <a:endParaRPr lang="ja-JP" altLang="en-US"/>
          </a:p>
        </p:txBody>
      </p:sp>
      <p:sp>
        <p:nvSpPr>
          <p:cNvPr id="11" name="AutoShape 8"/>
          <p:cNvSpPr>
            <a:spLocks noChangeArrowheads="1"/>
          </p:cNvSpPr>
          <p:nvPr/>
        </p:nvSpPr>
        <p:spPr bwMode="auto">
          <a:xfrm>
            <a:off x="3613015" y="3694332"/>
            <a:ext cx="1817688" cy="376628"/>
          </a:xfrm>
          <a:prstGeom prst="wedgeRoundRectCallout">
            <a:avLst>
              <a:gd name="adj1" fmla="val -42768"/>
              <a:gd name="adj2" fmla="val 150974"/>
              <a:gd name="adj3" fmla="val 16667"/>
            </a:avLst>
          </a:prstGeom>
          <a:solidFill>
            <a:srgbClr val="FF99CC">
              <a:alpha val="29804"/>
            </a:srgbClr>
          </a:solidFill>
          <a:ln w="9525" algn="ctr">
            <a:noFill/>
            <a:prstDash val="dash"/>
            <a:miter lim="800000"/>
            <a:headEnd/>
            <a:tailEnd/>
          </a:ln>
          <a:effectLst/>
        </p:spPr>
        <p:txBody>
          <a:bodyPr/>
          <a:lstStyle/>
          <a:p>
            <a:r>
              <a:rPr lang="ja-JP" altLang="en-US" sz="1600" b="1" dirty="0" smtClean="0">
                <a:solidFill>
                  <a:srgbClr val="0000CC"/>
                </a:solidFill>
                <a:ea typeface="HG丸ｺﾞｼｯｸM-PRO" pitchFamily="50" charset="-128"/>
              </a:rPr>
              <a:t>売れ残った場合</a:t>
            </a:r>
            <a:endParaRPr lang="ja-JP" altLang="en-US" sz="1600" b="1" dirty="0">
              <a:solidFill>
                <a:srgbClr val="0000CC"/>
              </a:solidFill>
              <a:ea typeface="HG丸ｺﾞｼｯｸM-PRO" pitchFamily="50" charset="-128"/>
            </a:endParaRPr>
          </a:p>
        </p:txBody>
      </p:sp>
      <p:sp>
        <p:nvSpPr>
          <p:cNvPr id="12" name="AutoShape 7"/>
          <p:cNvSpPr>
            <a:spLocks noChangeArrowheads="1"/>
          </p:cNvSpPr>
          <p:nvPr/>
        </p:nvSpPr>
        <p:spPr bwMode="auto">
          <a:xfrm>
            <a:off x="6134586" y="3730385"/>
            <a:ext cx="1781863" cy="341640"/>
          </a:xfrm>
          <a:prstGeom prst="wedgeRoundRectCallout">
            <a:avLst>
              <a:gd name="adj1" fmla="val -35396"/>
              <a:gd name="adj2" fmla="val 171741"/>
              <a:gd name="adj3" fmla="val 16667"/>
            </a:avLst>
          </a:prstGeom>
          <a:solidFill>
            <a:srgbClr val="66FF66">
              <a:alpha val="39608"/>
            </a:srgbClr>
          </a:solidFill>
          <a:ln w="9525" algn="ctr">
            <a:noFill/>
            <a:prstDash val="dash"/>
            <a:miter lim="800000"/>
            <a:headEnd/>
            <a:tailEnd/>
          </a:ln>
          <a:effectLst/>
        </p:spPr>
        <p:txBody>
          <a:bodyPr/>
          <a:lstStyle/>
          <a:p>
            <a:r>
              <a:rPr lang="ja-JP" altLang="en-US" sz="1600" b="1" dirty="0" smtClean="0">
                <a:solidFill>
                  <a:srgbClr val="0000CC"/>
                </a:solidFill>
                <a:ea typeface="HG丸ｺﾞｼｯｸM-PRO" pitchFamily="50" charset="-128"/>
              </a:rPr>
              <a:t>売り切れた場合</a:t>
            </a:r>
            <a:endParaRPr lang="ja-JP" altLang="en-US" sz="1600" b="1" dirty="0">
              <a:solidFill>
                <a:srgbClr val="0000CC"/>
              </a:solidFill>
              <a:ea typeface="HG丸ｺﾞｼｯｸM-PRO" pitchFamily="50" charset="-128"/>
            </a:endParaRPr>
          </a:p>
        </p:txBody>
      </p:sp>
      <mc:AlternateContent xmlns:mc="http://schemas.openxmlformats.org/markup-compatibility/2006" xmlns:a14="http://schemas.microsoft.com/office/drawing/2010/main">
        <mc:Choice Requires="a14">
          <p:sp>
            <p:nvSpPr>
              <p:cNvPr id="2" name="正方形/長方形 1"/>
              <p:cNvSpPr/>
              <p:nvPr/>
            </p:nvSpPr>
            <p:spPr>
              <a:xfrm>
                <a:off x="899592" y="4509120"/>
                <a:ext cx="7344816"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sz="2400" i="1" smtClean="0">
                          <a:solidFill>
                            <a:srgbClr val="0000CC"/>
                          </a:solidFill>
                          <a:latin typeface="Cambria Math"/>
                        </a:rPr>
                        <m:t>𝒉</m:t>
                      </m:r>
                      <m:d>
                        <m:dPr>
                          <m:ctrlPr>
                            <a:rPr lang="en-US" altLang="ja-JP" sz="2400" i="1">
                              <a:solidFill>
                                <a:srgbClr val="0000CC"/>
                              </a:solidFill>
                              <a:latin typeface="Cambria Math"/>
                            </a:rPr>
                          </m:ctrlPr>
                        </m:dPr>
                        <m:e>
                          <m:r>
                            <a:rPr lang="en-US" altLang="ja-JP" sz="2400" i="1">
                              <a:solidFill>
                                <a:srgbClr val="0000CC"/>
                              </a:solidFill>
                              <a:latin typeface="Cambria Math"/>
                            </a:rPr>
                            <m:t>𝒛</m:t>
                          </m:r>
                        </m:e>
                      </m:d>
                      <m:r>
                        <a:rPr lang="en-US" altLang="ja-JP" sz="2400" i="1">
                          <a:solidFill>
                            <a:srgbClr val="0000CC"/>
                          </a:solidFill>
                          <a:latin typeface="Cambria Math"/>
                        </a:rPr>
                        <m:t>=</m:t>
                      </m:r>
                      <m:r>
                        <a:rPr lang="en-US" altLang="ja-JP" sz="2400" i="1">
                          <a:solidFill>
                            <a:srgbClr val="0000CC"/>
                          </a:solidFill>
                          <a:latin typeface="Cambria Math"/>
                        </a:rPr>
                        <m:t>𝑬</m:t>
                      </m:r>
                      <m:d>
                        <m:dPr>
                          <m:ctrlPr>
                            <a:rPr lang="en-US" altLang="ja-JP" sz="2400" i="1">
                              <a:solidFill>
                                <a:srgbClr val="0000CC"/>
                              </a:solidFill>
                              <a:latin typeface="Cambria Math"/>
                            </a:rPr>
                          </m:ctrlPr>
                        </m:dPr>
                        <m:e>
                          <m:r>
                            <a:rPr lang="en-US" altLang="ja-JP" sz="2400" i="1">
                              <a:solidFill>
                                <a:srgbClr val="0000CC"/>
                              </a:solidFill>
                              <a:latin typeface="Cambria Math"/>
                            </a:rPr>
                            <m:t>𝑩</m:t>
                          </m:r>
                          <m:r>
                            <m:rPr>
                              <m:nor/>
                            </m:rPr>
                            <a:rPr lang="en-US" altLang="ja-JP" sz="2400">
                              <a:solidFill>
                                <a:srgbClr val="0000CC"/>
                              </a:solidFill>
                              <a:latin typeface="Cambria Math"/>
                            </a:rPr>
                            <m:t>max</m:t>
                          </m:r>
                          <m:d>
                            <m:dPr>
                              <m:begChr m:val="{"/>
                              <m:endChr m:val="}"/>
                              <m:ctrlPr>
                                <a:rPr lang="en-US" altLang="ja-JP" sz="2400" i="1">
                                  <a:solidFill>
                                    <a:srgbClr val="0000CC"/>
                                  </a:solidFill>
                                  <a:latin typeface="Cambria Math"/>
                                </a:rPr>
                              </m:ctrlPr>
                            </m:dPr>
                            <m:e>
                              <m:r>
                                <a:rPr lang="en-US" altLang="ja-JP" sz="2400" i="1">
                                  <a:solidFill>
                                    <a:srgbClr val="0000CC"/>
                                  </a:solidFill>
                                  <a:latin typeface="Cambria Math"/>
                                </a:rPr>
                                <m:t>𝒛</m:t>
                              </m:r>
                              <m:r>
                                <a:rPr lang="en-US" altLang="ja-JP" sz="2400" i="1">
                                  <a:solidFill>
                                    <a:srgbClr val="0000CC"/>
                                  </a:solidFill>
                                  <a:latin typeface="Cambria Math"/>
                                </a:rPr>
                                <m:t>−</m:t>
                              </m:r>
                              <m:r>
                                <a:rPr lang="en-US" altLang="ja-JP" sz="2400" i="1">
                                  <a:solidFill>
                                    <a:srgbClr val="0000CC"/>
                                  </a:solidFill>
                                  <a:latin typeface="Cambria Math"/>
                                </a:rPr>
                                <m:t>𝑿</m:t>
                              </m:r>
                              <m:r>
                                <a:rPr lang="en-US" altLang="ja-JP" sz="2400" i="1">
                                  <a:solidFill>
                                    <a:srgbClr val="0000CC"/>
                                  </a:solidFill>
                                  <a:latin typeface="Cambria Math"/>
                                </a:rPr>
                                <m:t>,</m:t>
                              </m:r>
                              <m:r>
                                <a:rPr lang="en-US" altLang="ja-JP" sz="2400" i="1">
                                  <a:solidFill>
                                    <a:srgbClr val="0000CC"/>
                                  </a:solidFill>
                                  <a:latin typeface="Cambria Math"/>
                                </a:rPr>
                                <m:t>𝟎</m:t>
                              </m:r>
                            </m:e>
                          </m:d>
                          <m:r>
                            <a:rPr lang="en-US" altLang="ja-JP" sz="2400" i="1">
                              <a:solidFill>
                                <a:srgbClr val="0000CC"/>
                              </a:solidFill>
                              <a:latin typeface="Cambria Math"/>
                            </a:rPr>
                            <m:t>+(</m:t>
                          </m:r>
                          <m:r>
                            <a:rPr lang="en-US" altLang="ja-JP" sz="2400" i="1">
                              <a:solidFill>
                                <a:srgbClr val="0000CC"/>
                              </a:solidFill>
                              <a:latin typeface="Cambria Math"/>
                            </a:rPr>
                            <m:t>𝑨</m:t>
                          </m:r>
                          <m:r>
                            <a:rPr lang="en-US" altLang="ja-JP" sz="2400" i="1">
                              <a:solidFill>
                                <a:srgbClr val="0000CC"/>
                              </a:solidFill>
                              <a:latin typeface="Cambria Math"/>
                            </a:rPr>
                            <m:t>−</m:t>
                          </m:r>
                          <m:r>
                            <a:rPr lang="en-US" altLang="ja-JP" sz="2400" i="1">
                              <a:solidFill>
                                <a:srgbClr val="0000CC"/>
                              </a:solidFill>
                              <a:latin typeface="Cambria Math"/>
                            </a:rPr>
                            <m:t>𝑩</m:t>
                          </m:r>
                          <m:r>
                            <a:rPr lang="en-US" altLang="ja-JP" sz="2400" i="1">
                              <a:solidFill>
                                <a:srgbClr val="0000CC"/>
                              </a:solidFill>
                              <a:latin typeface="Cambria Math"/>
                            </a:rPr>
                            <m:t>)</m:t>
                          </m:r>
                          <m:r>
                            <m:rPr>
                              <m:nor/>
                            </m:rPr>
                            <a:rPr lang="en-US" altLang="ja-JP" sz="2400">
                              <a:solidFill>
                                <a:srgbClr val="0000CC"/>
                              </a:solidFill>
                              <a:latin typeface="Cambria Math"/>
                            </a:rPr>
                            <m:t>max</m:t>
                          </m:r>
                          <m:r>
                            <a:rPr lang="en-US" altLang="ja-JP" sz="2400" i="1">
                              <a:solidFill>
                                <a:srgbClr val="0000CC"/>
                              </a:solidFill>
                              <a:latin typeface="Cambria Math"/>
                            </a:rPr>
                            <m:t>{</m:t>
                          </m:r>
                          <m:r>
                            <a:rPr lang="en-US" altLang="ja-JP" sz="2400" i="1">
                              <a:solidFill>
                                <a:srgbClr val="0000CC"/>
                              </a:solidFill>
                              <a:latin typeface="Cambria Math"/>
                            </a:rPr>
                            <m:t>𝑿</m:t>
                          </m:r>
                          <m:r>
                            <a:rPr lang="en-US" altLang="ja-JP" sz="2400" i="1">
                              <a:solidFill>
                                <a:srgbClr val="0000CC"/>
                              </a:solidFill>
                              <a:latin typeface="Cambria Math"/>
                            </a:rPr>
                            <m:t>−</m:t>
                          </m:r>
                          <m:r>
                            <a:rPr lang="en-US" altLang="ja-JP" sz="2400" i="1">
                              <a:solidFill>
                                <a:srgbClr val="0000CC"/>
                              </a:solidFill>
                              <a:latin typeface="Cambria Math"/>
                            </a:rPr>
                            <m:t>𝒛</m:t>
                          </m:r>
                          <m:r>
                            <a:rPr lang="en-US" altLang="ja-JP" sz="2400" i="1">
                              <a:solidFill>
                                <a:srgbClr val="0000CC"/>
                              </a:solidFill>
                              <a:latin typeface="Cambria Math"/>
                            </a:rPr>
                            <m:t>,</m:t>
                          </m:r>
                          <m:r>
                            <a:rPr lang="en-US" altLang="ja-JP" sz="2400" i="1">
                              <a:solidFill>
                                <a:srgbClr val="0000CC"/>
                              </a:solidFill>
                              <a:latin typeface="Cambria Math"/>
                            </a:rPr>
                            <m:t>𝟎</m:t>
                          </m:r>
                          <m:r>
                            <a:rPr lang="en-US" altLang="ja-JP" sz="2400" i="1">
                              <a:solidFill>
                                <a:srgbClr val="0000CC"/>
                              </a:solidFill>
                              <a:latin typeface="Cambria Math"/>
                            </a:rPr>
                            <m:t>}</m:t>
                          </m:r>
                          <m:r>
                            <m:rPr>
                              <m:nor/>
                            </m:rPr>
                            <a:rPr lang="ja-JP" altLang="en-US" sz="2400" dirty="0">
                              <a:solidFill>
                                <a:srgbClr val="0000CC"/>
                              </a:solidFill>
                            </a:rPr>
                            <m:t> </m:t>
                          </m:r>
                        </m:e>
                      </m:d>
                    </m:oMath>
                  </m:oMathPara>
                </a14:m>
                <a:endParaRPr lang="ja-JP" altLang="en-US" sz="2400" dirty="0">
                  <a:solidFill>
                    <a:srgbClr val="0000CC"/>
                  </a:solidFill>
                </a:endParaRPr>
              </a:p>
            </p:txBody>
          </p:sp>
        </mc:Choice>
        <mc:Fallback xmlns="">
          <p:sp>
            <p:nvSpPr>
              <p:cNvPr id="2" name="正方形/長方形 1"/>
              <p:cNvSpPr>
                <a:spLocks noRot="1" noChangeAspect="1" noMove="1" noResize="1" noEditPoints="1" noAdjustHandles="1" noChangeArrowheads="1" noChangeShapeType="1" noTextEdit="1"/>
              </p:cNvSpPr>
              <p:nvPr/>
            </p:nvSpPr>
            <p:spPr>
              <a:xfrm>
                <a:off x="899592" y="4509120"/>
                <a:ext cx="7344816" cy="461665"/>
              </a:xfrm>
              <a:prstGeom prst="rect">
                <a:avLst/>
              </a:prstGeom>
              <a:blipFill rotWithShape="1">
                <a:blip r:embed="rId3"/>
                <a:stretch>
                  <a:fillRect b="-21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1210334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スライド番号プレースホルダ 5"/>
          <p:cNvSpPr>
            <a:spLocks noGrp="1"/>
          </p:cNvSpPr>
          <p:nvPr>
            <p:ph type="sldNum" sz="quarter" idx="12"/>
          </p:nvPr>
        </p:nvSpPr>
        <p:spPr/>
        <p:txBody>
          <a:bodyPr/>
          <a:lstStyle/>
          <a:p>
            <a:fld id="{A96B188C-C17A-4398-A8AE-DFC667479684}" type="slidenum">
              <a:rPr lang="en-US" altLang="ja-JP"/>
              <a:pPr/>
              <a:t>80</a:t>
            </a:fld>
            <a:endParaRPr lang="en-US" altLang="ja-JP"/>
          </a:p>
        </p:txBody>
      </p:sp>
      <p:sp>
        <p:nvSpPr>
          <p:cNvPr id="77826" name="Rectangle 2"/>
          <p:cNvSpPr>
            <a:spLocks noGrp="1" noChangeArrowheads="1"/>
          </p:cNvSpPr>
          <p:nvPr>
            <p:ph type="title"/>
          </p:nvPr>
        </p:nvSpPr>
        <p:spPr/>
        <p:txBody>
          <a:bodyPr/>
          <a:lstStyle/>
          <a:p>
            <a:r>
              <a:rPr lang="ja-JP" altLang="en-US"/>
              <a:t>航空機チケットとおにぎり販売</a:t>
            </a:r>
          </a:p>
        </p:txBody>
      </p:sp>
      <mc:AlternateContent xmlns:mc="http://schemas.openxmlformats.org/markup-compatibility/2006" xmlns:a14="http://schemas.microsoft.com/office/drawing/2010/main">
        <mc:Choice Requires="a14">
          <p:sp>
            <p:nvSpPr>
              <p:cNvPr id="77827" name="Rectangle 3"/>
              <p:cNvSpPr>
                <a:spLocks noGrp="1" noChangeArrowheads="1"/>
              </p:cNvSpPr>
              <p:nvPr>
                <p:ph type="body" idx="1"/>
              </p:nvPr>
            </p:nvSpPr>
            <p:spPr/>
            <p:txBody>
              <a:bodyPr/>
              <a:lstStyle/>
              <a:p>
                <a:r>
                  <a:rPr lang="ja-JP" altLang="en-US" dirty="0"/>
                  <a:t>おにぎりの仕入れ</a:t>
                </a:r>
                <a:r>
                  <a:rPr lang="ja-JP" altLang="en-US" dirty="0">
                    <a:sym typeface="Wingdings" pitchFamily="2" charset="2"/>
                  </a:rPr>
                  <a:t>：</a:t>
                </a:r>
              </a:p>
              <a:p>
                <a:pPr lvl="1"/>
                <a:r>
                  <a:rPr lang="ja-JP" altLang="en-US" dirty="0">
                    <a:sym typeface="Wingdings" pitchFamily="2" charset="2"/>
                  </a:rPr>
                  <a:t>仕入れ量 </a:t>
                </a:r>
                <a:r>
                  <a:rPr lang="en-US" altLang="ja-JP" dirty="0">
                    <a:sym typeface="Wingdings" pitchFamily="2" charset="2"/>
                  </a:rPr>
                  <a:t>z</a:t>
                </a:r>
                <a:r>
                  <a:rPr lang="ja-JP" altLang="en-US" dirty="0" err="1">
                    <a:sym typeface="Wingdings" pitchFamily="2" charset="2"/>
                  </a:rPr>
                  <a:t>、</a:t>
                </a:r>
                <a:r>
                  <a:rPr lang="ja-JP" altLang="en-US" dirty="0">
                    <a:sym typeface="Wingdings" pitchFamily="2" charset="2"/>
                  </a:rPr>
                  <a:t>機会損失 </a:t>
                </a:r>
                <a:r>
                  <a:rPr lang="en-US" altLang="ja-JP" dirty="0" smtClean="0">
                    <a:sym typeface="Wingdings" pitchFamily="2" charset="2"/>
                  </a:rPr>
                  <a:t>D=65</a:t>
                </a:r>
                <a:r>
                  <a:rPr lang="ja-JP" altLang="en-US" dirty="0" err="1" smtClean="0">
                    <a:sym typeface="Wingdings" pitchFamily="2" charset="2"/>
                  </a:rPr>
                  <a:t>、</a:t>
                </a:r>
                <a:r>
                  <a:rPr lang="ja-JP" altLang="en-US" dirty="0">
                    <a:sym typeface="Wingdings" pitchFamily="2" charset="2"/>
                  </a:rPr>
                  <a:t>売れ残り損失 </a:t>
                </a:r>
                <a:r>
                  <a:rPr lang="en-US" altLang="ja-JP" dirty="0" smtClean="0">
                    <a:sym typeface="Wingdings" pitchFamily="2" charset="2"/>
                  </a:rPr>
                  <a:t>C=50</a:t>
                </a:r>
              </a:p>
              <a:p>
                <a:pPr marL="457200" lvl="1" indent="0">
                  <a:buNone/>
                </a:pPr>
                <a14:m>
                  <m:oMathPara xmlns:m="http://schemas.openxmlformats.org/officeDocument/2006/math">
                    <m:oMathParaPr>
                      <m:jc m:val="centerGroup"/>
                    </m:oMathParaPr>
                    <m:oMath xmlns:m="http://schemas.openxmlformats.org/officeDocument/2006/math">
                      <m:r>
                        <a:rPr lang="en-US" altLang="ja-JP" sz="2400" i="1">
                          <a:latin typeface="Cambria Math"/>
                        </a:rPr>
                        <m:t>𝒉</m:t>
                      </m:r>
                      <m:d>
                        <m:dPr>
                          <m:ctrlPr>
                            <a:rPr lang="en-US" altLang="ja-JP" sz="2400" i="1">
                              <a:latin typeface="Cambria Math"/>
                            </a:rPr>
                          </m:ctrlPr>
                        </m:dPr>
                        <m:e>
                          <m:r>
                            <a:rPr lang="en-US" altLang="ja-JP" sz="2400" i="1">
                              <a:latin typeface="Cambria Math"/>
                            </a:rPr>
                            <m:t>𝒛</m:t>
                          </m:r>
                        </m:e>
                      </m:d>
                      <m:r>
                        <a:rPr lang="en-US" altLang="ja-JP" sz="2400" i="1">
                          <a:latin typeface="Cambria Math"/>
                        </a:rPr>
                        <m:t>=</m:t>
                      </m:r>
                      <m:r>
                        <a:rPr lang="en-US" altLang="ja-JP" sz="2400" i="1">
                          <a:latin typeface="Cambria Math"/>
                        </a:rPr>
                        <m:t>𝑬</m:t>
                      </m:r>
                      <m:d>
                        <m:dPr>
                          <m:ctrlPr>
                            <a:rPr lang="en-US" altLang="ja-JP" sz="2400" i="1">
                              <a:latin typeface="Cambria Math"/>
                            </a:rPr>
                          </m:ctrlPr>
                        </m:dPr>
                        <m:e>
                          <m:r>
                            <a:rPr lang="en-US" altLang="ja-JP" sz="2400" i="1">
                              <a:latin typeface="Cambria Math"/>
                            </a:rPr>
                            <m:t>𝑪</m:t>
                          </m:r>
                          <m:r>
                            <m:rPr>
                              <m:nor/>
                            </m:rPr>
                            <a:rPr lang="en-US" altLang="ja-JP" sz="2400">
                              <a:latin typeface="Cambria Math"/>
                            </a:rPr>
                            <m:t>max</m:t>
                          </m:r>
                          <m:d>
                            <m:dPr>
                              <m:begChr m:val="{"/>
                              <m:endChr m:val="}"/>
                              <m:ctrlPr>
                                <a:rPr lang="en-US" altLang="ja-JP" sz="2400" i="1">
                                  <a:latin typeface="Cambria Math"/>
                                </a:rPr>
                              </m:ctrlPr>
                            </m:dPr>
                            <m:e>
                              <m:r>
                                <a:rPr lang="en-US" altLang="ja-JP" sz="2400" i="1">
                                  <a:latin typeface="Cambria Math"/>
                                </a:rPr>
                                <m:t>𝒛</m:t>
                              </m:r>
                              <m:r>
                                <a:rPr lang="en-US" altLang="ja-JP" sz="2400" i="1">
                                  <a:latin typeface="Cambria Math"/>
                                </a:rPr>
                                <m:t>−</m:t>
                              </m:r>
                              <m:r>
                                <a:rPr lang="en-US" altLang="ja-JP" sz="2400" i="1">
                                  <a:latin typeface="Cambria Math"/>
                                </a:rPr>
                                <m:t>𝑿</m:t>
                              </m:r>
                              <m:r>
                                <a:rPr lang="en-US" altLang="ja-JP" sz="2400" i="1">
                                  <a:latin typeface="Cambria Math"/>
                                </a:rPr>
                                <m:t>,</m:t>
                              </m:r>
                              <m:r>
                                <a:rPr lang="en-US" altLang="ja-JP" sz="2400" i="1">
                                  <a:latin typeface="Cambria Math"/>
                                </a:rPr>
                                <m:t>𝟎</m:t>
                              </m:r>
                            </m:e>
                          </m:d>
                          <m:r>
                            <a:rPr lang="en-US" altLang="ja-JP" sz="2400" i="1">
                              <a:latin typeface="Cambria Math"/>
                            </a:rPr>
                            <m:t>+</m:t>
                          </m:r>
                          <m:r>
                            <a:rPr lang="en-US" altLang="ja-JP" sz="2400" i="1">
                              <a:latin typeface="Cambria Math"/>
                            </a:rPr>
                            <m:t>𝑫</m:t>
                          </m:r>
                          <m:r>
                            <m:rPr>
                              <m:nor/>
                            </m:rPr>
                            <a:rPr lang="en-US" altLang="ja-JP" sz="2400">
                              <a:latin typeface="Cambria Math"/>
                            </a:rPr>
                            <m:t>max</m:t>
                          </m:r>
                          <m:r>
                            <a:rPr lang="en-US" altLang="ja-JP" sz="2400" i="1">
                              <a:latin typeface="Cambria Math"/>
                            </a:rPr>
                            <m:t>{</m:t>
                          </m:r>
                          <m:r>
                            <a:rPr lang="en-US" altLang="ja-JP" sz="2400" i="1">
                              <a:latin typeface="Cambria Math"/>
                            </a:rPr>
                            <m:t>𝑿</m:t>
                          </m:r>
                          <m:r>
                            <a:rPr lang="en-US" altLang="ja-JP" sz="2400" i="1">
                              <a:latin typeface="Cambria Math"/>
                            </a:rPr>
                            <m:t>−</m:t>
                          </m:r>
                          <m:r>
                            <a:rPr lang="en-US" altLang="ja-JP" sz="2400" i="1">
                              <a:latin typeface="Cambria Math"/>
                            </a:rPr>
                            <m:t>𝒛</m:t>
                          </m:r>
                          <m:r>
                            <a:rPr lang="en-US" altLang="ja-JP" sz="2400" i="1">
                              <a:latin typeface="Cambria Math"/>
                            </a:rPr>
                            <m:t>,</m:t>
                          </m:r>
                          <m:r>
                            <a:rPr lang="en-US" altLang="ja-JP" sz="2400" i="1">
                              <a:latin typeface="Cambria Math"/>
                            </a:rPr>
                            <m:t>𝟎</m:t>
                          </m:r>
                          <m:r>
                            <a:rPr lang="en-US" altLang="ja-JP" sz="2400" i="1">
                              <a:latin typeface="Cambria Math"/>
                            </a:rPr>
                            <m:t>}</m:t>
                          </m:r>
                          <m:r>
                            <m:rPr>
                              <m:nor/>
                            </m:rPr>
                            <a:rPr lang="ja-JP" altLang="en-US" sz="2400" dirty="0"/>
                            <m:t> </m:t>
                          </m:r>
                        </m:e>
                      </m:d>
                    </m:oMath>
                  </m:oMathPara>
                </a14:m>
                <a:endParaRPr lang="en-US" altLang="ja-JP" dirty="0"/>
              </a:p>
              <a:p>
                <a:pPr marL="0" indent="0">
                  <a:buNone/>
                </a:pPr>
                <a:endParaRPr lang="en-US" altLang="ja-JP" dirty="0"/>
              </a:p>
              <a:p>
                <a:r>
                  <a:rPr lang="ja-JP" altLang="en-US" dirty="0"/>
                  <a:t>チケットの正規運賃枠：</a:t>
                </a:r>
              </a:p>
              <a:p>
                <a:pPr lvl="1"/>
                <a:r>
                  <a:rPr lang="ja-JP" altLang="en-US" dirty="0">
                    <a:sym typeface="Wingdings" pitchFamily="2" charset="2"/>
                  </a:rPr>
                  <a:t>正規運賃枠 </a:t>
                </a:r>
                <a:r>
                  <a:rPr lang="en-US" altLang="ja-JP" dirty="0">
                    <a:sym typeface="Wingdings" pitchFamily="2" charset="2"/>
                  </a:rPr>
                  <a:t>z</a:t>
                </a:r>
                <a:r>
                  <a:rPr lang="ja-JP" altLang="en-US" dirty="0" err="1">
                    <a:sym typeface="Wingdings" pitchFamily="2" charset="2"/>
                  </a:rPr>
                  <a:t>、</a:t>
                </a:r>
                <a:r>
                  <a:rPr lang="ja-JP" altLang="en-US" dirty="0">
                    <a:sym typeface="Wingdings" pitchFamily="2" charset="2"/>
                  </a:rPr>
                  <a:t>割引額 </a:t>
                </a:r>
                <a:r>
                  <a:rPr lang="en-US" altLang="ja-JP" dirty="0" smtClean="0">
                    <a:sym typeface="Wingdings" pitchFamily="2" charset="2"/>
                  </a:rPr>
                  <a:t>A-B</a:t>
                </a:r>
                <a:r>
                  <a:rPr lang="ja-JP" altLang="en-US" dirty="0" err="1" smtClean="0">
                    <a:sym typeface="Wingdings" pitchFamily="2" charset="2"/>
                  </a:rPr>
                  <a:t>、</a:t>
                </a:r>
                <a:r>
                  <a:rPr lang="ja-JP" altLang="en-US" dirty="0">
                    <a:sym typeface="Wingdings" pitchFamily="2" charset="2"/>
                  </a:rPr>
                  <a:t>割引料金 </a:t>
                </a:r>
                <a:r>
                  <a:rPr lang="en-US" altLang="ja-JP" dirty="0" smtClean="0">
                    <a:sym typeface="Wingdings" pitchFamily="2" charset="2"/>
                  </a:rPr>
                  <a:t>B</a:t>
                </a:r>
              </a:p>
              <a:p>
                <a:pPr marL="457200" lvl="1" indent="0">
                  <a:buNone/>
                </a:pPr>
                <a14:m>
                  <m:oMathPara xmlns:m="http://schemas.openxmlformats.org/officeDocument/2006/math">
                    <m:oMathParaPr>
                      <m:jc m:val="centerGroup"/>
                    </m:oMathParaPr>
                    <m:oMath xmlns:m="http://schemas.openxmlformats.org/officeDocument/2006/math">
                      <m:r>
                        <a:rPr lang="en-US" altLang="ja-JP" i="1">
                          <a:latin typeface="Cambria Math"/>
                        </a:rPr>
                        <m:t>𝒉</m:t>
                      </m:r>
                      <m:d>
                        <m:dPr>
                          <m:ctrlPr>
                            <a:rPr lang="en-US" altLang="ja-JP" i="1">
                              <a:latin typeface="Cambria Math"/>
                            </a:rPr>
                          </m:ctrlPr>
                        </m:dPr>
                        <m:e>
                          <m:r>
                            <a:rPr lang="en-US" altLang="ja-JP" i="1">
                              <a:latin typeface="Cambria Math"/>
                            </a:rPr>
                            <m:t>𝒛</m:t>
                          </m:r>
                        </m:e>
                      </m:d>
                      <m:r>
                        <a:rPr lang="en-US" altLang="ja-JP" i="1">
                          <a:latin typeface="Cambria Math"/>
                        </a:rPr>
                        <m:t>=</m:t>
                      </m:r>
                      <m:r>
                        <a:rPr lang="en-US" altLang="ja-JP" i="1">
                          <a:latin typeface="Cambria Math"/>
                        </a:rPr>
                        <m:t>𝑬</m:t>
                      </m:r>
                      <m:d>
                        <m:dPr>
                          <m:ctrlPr>
                            <a:rPr lang="en-US" altLang="ja-JP" i="1">
                              <a:latin typeface="Cambria Math"/>
                            </a:rPr>
                          </m:ctrlPr>
                        </m:dPr>
                        <m:e>
                          <m:r>
                            <a:rPr lang="en-US" altLang="ja-JP" i="1">
                              <a:latin typeface="Cambria Math"/>
                            </a:rPr>
                            <m:t>𝑩</m:t>
                          </m:r>
                          <m:r>
                            <m:rPr>
                              <m:nor/>
                            </m:rPr>
                            <a:rPr lang="en-US" altLang="ja-JP">
                              <a:latin typeface="Cambria Math"/>
                            </a:rPr>
                            <m:t>max</m:t>
                          </m:r>
                          <m:d>
                            <m:dPr>
                              <m:begChr m:val="{"/>
                              <m:endChr m:val="}"/>
                              <m:ctrlPr>
                                <a:rPr lang="en-US" altLang="ja-JP" i="1">
                                  <a:latin typeface="Cambria Math"/>
                                </a:rPr>
                              </m:ctrlPr>
                            </m:dPr>
                            <m:e>
                              <m:r>
                                <a:rPr lang="en-US" altLang="ja-JP" i="1">
                                  <a:latin typeface="Cambria Math"/>
                                </a:rPr>
                                <m:t>𝒛</m:t>
                              </m:r>
                              <m:r>
                                <a:rPr lang="en-US" altLang="ja-JP" i="1">
                                  <a:latin typeface="Cambria Math"/>
                                </a:rPr>
                                <m:t>−</m:t>
                              </m:r>
                              <m:r>
                                <a:rPr lang="en-US" altLang="ja-JP" i="1">
                                  <a:latin typeface="Cambria Math"/>
                                </a:rPr>
                                <m:t>𝑿</m:t>
                              </m:r>
                              <m:r>
                                <a:rPr lang="en-US" altLang="ja-JP" i="1">
                                  <a:latin typeface="Cambria Math"/>
                                </a:rPr>
                                <m:t>,</m:t>
                              </m:r>
                              <m:r>
                                <a:rPr lang="en-US" altLang="ja-JP" i="1">
                                  <a:latin typeface="Cambria Math"/>
                                </a:rPr>
                                <m:t>𝟎</m:t>
                              </m:r>
                            </m:e>
                          </m:d>
                          <m:r>
                            <a:rPr lang="en-US" altLang="ja-JP" i="1">
                              <a:latin typeface="Cambria Math"/>
                            </a:rPr>
                            <m:t>+(</m:t>
                          </m:r>
                          <m:r>
                            <a:rPr lang="en-US" altLang="ja-JP" i="1">
                              <a:latin typeface="Cambria Math"/>
                            </a:rPr>
                            <m:t>𝑨</m:t>
                          </m:r>
                          <m:r>
                            <a:rPr lang="en-US" altLang="ja-JP" i="1">
                              <a:latin typeface="Cambria Math"/>
                            </a:rPr>
                            <m:t>−</m:t>
                          </m:r>
                          <m:r>
                            <a:rPr lang="en-US" altLang="ja-JP" i="1">
                              <a:latin typeface="Cambria Math"/>
                            </a:rPr>
                            <m:t>𝑩</m:t>
                          </m:r>
                          <m:r>
                            <a:rPr lang="en-US" altLang="ja-JP" i="1">
                              <a:latin typeface="Cambria Math"/>
                            </a:rPr>
                            <m:t>)</m:t>
                          </m:r>
                          <m:r>
                            <m:rPr>
                              <m:nor/>
                            </m:rPr>
                            <a:rPr lang="en-US" altLang="ja-JP">
                              <a:latin typeface="Cambria Math"/>
                            </a:rPr>
                            <m:t>max</m:t>
                          </m:r>
                          <m:r>
                            <a:rPr lang="en-US" altLang="ja-JP" i="1">
                              <a:latin typeface="Cambria Math"/>
                            </a:rPr>
                            <m:t>{</m:t>
                          </m:r>
                          <m:r>
                            <a:rPr lang="en-US" altLang="ja-JP" i="1">
                              <a:latin typeface="Cambria Math"/>
                            </a:rPr>
                            <m:t>𝑿</m:t>
                          </m:r>
                          <m:r>
                            <a:rPr lang="en-US" altLang="ja-JP" i="1">
                              <a:latin typeface="Cambria Math"/>
                            </a:rPr>
                            <m:t>−</m:t>
                          </m:r>
                          <m:r>
                            <a:rPr lang="en-US" altLang="ja-JP" i="1">
                              <a:latin typeface="Cambria Math"/>
                            </a:rPr>
                            <m:t>𝒛</m:t>
                          </m:r>
                          <m:r>
                            <a:rPr lang="en-US" altLang="ja-JP" i="1">
                              <a:latin typeface="Cambria Math"/>
                            </a:rPr>
                            <m:t>,</m:t>
                          </m:r>
                          <m:r>
                            <a:rPr lang="en-US" altLang="ja-JP" i="1">
                              <a:latin typeface="Cambria Math"/>
                            </a:rPr>
                            <m:t>𝟎</m:t>
                          </m:r>
                          <m:r>
                            <a:rPr lang="en-US" altLang="ja-JP" i="1">
                              <a:latin typeface="Cambria Math"/>
                            </a:rPr>
                            <m:t>}</m:t>
                          </m:r>
                          <m:r>
                            <m:rPr>
                              <m:nor/>
                            </m:rPr>
                            <a:rPr lang="ja-JP" altLang="en-US" dirty="0"/>
                            <m:t> </m:t>
                          </m:r>
                        </m:e>
                      </m:d>
                    </m:oMath>
                  </m:oMathPara>
                </a14:m>
                <a:endParaRPr lang="ja-JP" altLang="en-US" dirty="0"/>
              </a:p>
              <a:p>
                <a:pPr marL="457200" lvl="1" indent="0">
                  <a:buNone/>
                </a:pPr>
                <a:endParaRPr lang="en-US" altLang="ja-JP" dirty="0"/>
              </a:p>
            </p:txBody>
          </p:sp>
        </mc:Choice>
        <mc:Fallback xmlns="">
          <p:sp>
            <p:nvSpPr>
              <p:cNvPr id="77827" name="Rectangle 3"/>
              <p:cNvSpPr>
                <a:spLocks noGrp="1" noRot="1" noChangeAspect="1" noMove="1" noResize="1" noEditPoints="1" noAdjustHandles="1" noChangeArrowheads="1" noChangeShapeType="1" noTextEdit="1"/>
              </p:cNvSpPr>
              <p:nvPr>
                <p:ph type="body" idx="1"/>
              </p:nvPr>
            </p:nvSpPr>
            <p:spPr>
              <a:blipFill rotWithShape="1">
                <a:blip r:embed="rId3"/>
                <a:stretch>
                  <a:fillRect l="-96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4427984" y="5157192"/>
                <a:ext cx="4240327" cy="8370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400" b="1" i="1" smtClean="0">
                          <a:solidFill>
                            <a:srgbClr val="C00000"/>
                          </a:solidFill>
                          <a:latin typeface="Cambria Math"/>
                        </a:rPr>
                        <m:t>𝑭</m:t>
                      </m:r>
                      <m:d>
                        <m:dPr>
                          <m:ctrlPr>
                            <a:rPr kumimoji="1" lang="en-US" altLang="ja-JP" sz="2400" b="1" i="1" smtClean="0">
                              <a:solidFill>
                                <a:srgbClr val="C00000"/>
                              </a:solidFill>
                              <a:latin typeface="Cambria Math"/>
                            </a:rPr>
                          </m:ctrlPr>
                        </m:dPr>
                        <m:e>
                          <m:sSup>
                            <m:sSupPr>
                              <m:ctrlPr>
                                <a:rPr kumimoji="1" lang="en-US" altLang="ja-JP" sz="2400" b="1" i="1" smtClean="0">
                                  <a:solidFill>
                                    <a:srgbClr val="C00000"/>
                                  </a:solidFill>
                                  <a:latin typeface="Cambria Math"/>
                                </a:rPr>
                              </m:ctrlPr>
                            </m:sSupPr>
                            <m:e>
                              <m:r>
                                <a:rPr kumimoji="1" lang="en-US" altLang="ja-JP" sz="2400" b="1" i="1" smtClean="0">
                                  <a:solidFill>
                                    <a:srgbClr val="C00000"/>
                                  </a:solidFill>
                                  <a:latin typeface="Cambria Math"/>
                                </a:rPr>
                                <m:t>𝒛</m:t>
                              </m:r>
                            </m:e>
                            <m:sup>
                              <m:r>
                                <a:rPr kumimoji="1" lang="en-US" altLang="ja-JP" sz="2400" b="1" i="1" smtClean="0">
                                  <a:solidFill>
                                    <a:srgbClr val="C00000"/>
                                  </a:solidFill>
                                  <a:latin typeface="Cambria Math"/>
                                </a:rPr>
                                <m:t>∗</m:t>
                              </m:r>
                            </m:sup>
                          </m:sSup>
                        </m:e>
                      </m:d>
                      <m:r>
                        <a:rPr kumimoji="1" lang="en-US" altLang="ja-JP" sz="2400" b="1" i="1" smtClean="0">
                          <a:solidFill>
                            <a:srgbClr val="C00000"/>
                          </a:solidFill>
                          <a:latin typeface="Cambria Math"/>
                        </a:rPr>
                        <m:t>=</m:t>
                      </m:r>
                      <m:f>
                        <m:fPr>
                          <m:ctrlPr>
                            <a:rPr kumimoji="1" lang="en-US" altLang="ja-JP" sz="2400" b="1" i="1" smtClean="0">
                              <a:solidFill>
                                <a:srgbClr val="C00000"/>
                              </a:solidFill>
                              <a:latin typeface="Cambria Math"/>
                            </a:rPr>
                          </m:ctrlPr>
                        </m:fPr>
                        <m:num>
                          <m:r>
                            <a:rPr kumimoji="1" lang="en-US" altLang="ja-JP" sz="2400" b="1" i="1" smtClean="0">
                              <a:solidFill>
                                <a:srgbClr val="C00000"/>
                              </a:solidFill>
                              <a:latin typeface="Cambria Math"/>
                            </a:rPr>
                            <m:t>𝑨</m:t>
                          </m:r>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𝑩</m:t>
                          </m:r>
                        </m:num>
                        <m:den>
                          <m:d>
                            <m:dPr>
                              <m:ctrlPr>
                                <a:rPr kumimoji="1" lang="en-US" altLang="ja-JP" sz="2400" b="1" i="1" smtClean="0">
                                  <a:solidFill>
                                    <a:srgbClr val="C00000"/>
                                  </a:solidFill>
                                  <a:latin typeface="Cambria Math"/>
                                </a:rPr>
                              </m:ctrlPr>
                            </m:dPr>
                            <m:e>
                              <m:r>
                                <a:rPr kumimoji="1" lang="en-US" altLang="ja-JP" sz="2400" b="1" i="1" smtClean="0">
                                  <a:solidFill>
                                    <a:srgbClr val="C00000"/>
                                  </a:solidFill>
                                  <a:latin typeface="Cambria Math"/>
                                </a:rPr>
                                <m:t>𝑨</m:t>
                              </m:r>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𝑩</m:t>
                              </m:r>
                            </m:e>
                          </m:d>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𝑩</m:t>
                          </m:r>
                        </m:den>
                      </m:f>
                      <m:r>
                        <a:rPr kumimoji="1" lang="en-US" altLang="ja-JP" sz="2400" b="1" i="1" smtClean="0">
                          <a:solidFill>
                            <a:srgbClr val="C00000"/>
                          </a:solidFill>
                          <a:latin typeface="Cambria Math"/>
                        </a:rPr>
                        <m:t>=</m:t>
                      </m:r>
                      <m:f>
                        <m:fPr>
                          <m:ctrlPr>
                            <a:rPr kumimoji="1" lang="en-US" altLang="ja-JP" sz="2400" b="1" i="1" smtClean="0">
                              <a:solidFill>
                                <a:srgbClr val="C00000"/>
                              </a:solidFill>
                              <a:latin typeface="Cambria Math"/>
                            </a:rPr>
                          </m:ctrlPr>
                        </m:fPr>
                        <m:num>
                          <m:r>
                            <a:rPr kumimoji="1" lang="en-US" altLang="ja-JP" sz="2400" b="1" i="1" smtClean="0">
                              <a:solidFill>
                                <a:srgbClr val="C00000"/>
                              </a:solidFill>
                              <a:latin typeface="Cambria Math"/>
                            </a:rPr>
                            <m:t>𝑨</m:t>
                          </m:r>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𝑩</m:t>
                          </m:r>
                        </m:num>
                        <m:den>
                          <m:r>
                            <a:rPr kumimoji="1" lang="en-US" altLang="ja-JP" sz="2400" b="1" i="1" smtClean="0">
                              <a:solidFill>
                                <a:srgbClr val="C00000"/>
                              </a:solidFill>
                              <a:latin typeface="Cambria Math"/>
                            </a:rPr>
                            <m:t>𝑨</m:t>
                          </m:r>
                        </m:den>
                      </m:f>
                    </m:oMath>
                  </m:oMathPara>
                </a14:m>
                <a:endParaRPr kumimoji="1" lang="ja-JP" altLang="en-US" sz="2400" b="1" dirty="0">
                  <a:solidFill>
                    <a:srgbClr val="C00000"/>
                  </a:solidFill>
                </a:endParaRPr>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4427984" y="5157192"/>
                <a:ext cx="4240327" cy="837089"/>
              </a:xfrm>
              <a:prstGeom prst="rect">
                <a:avLst/>
              </a:prstGeom>
              <a:blipFill rotWithShape="1">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004048" y="3140968"/>
                <a:ext cx="3703771" cy="7998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400" b="1" i="1" smtClean="0">
                          <a:solidFill>
                            <a:srgbClr val="C00000"/>
                          </a:solidFill>
                          <a:latin typeface="Cambria Math"/>
                        </a:rPr>
                        <m:t>𝑭</m:t>
                      </m:r>
                      <m:d>
                        <m:dPr>
                          <m:ctrlPr>
                            <a:rPr kumimoji="1" lang="en-US" altLang="ja-JP" sz="2400" b="1" i="1" smtClean="0">
                              <a:solidFill>
                                <a:srgbClr val="C00000"/>
                              </a:solidFill>
                              <a:latin typeface="Cambria Math"/>
                            </a:rPr>
                          </m:ctrlPr>
                        </m:dPr>
                        <m:e>
                          <m:sSup>
                            <m:sSupPr>
                              <m:ctrlPr>
                                <a:rPr kumimoji="1" lang="en-US" altLang="ja-JP" sz="2400" b="1" i="1" smtClean="0">
                                  <a:solidFill>
                                    <a:srgbClr val="C00000"/>
                                  </a:solidFill>
                                  <a:latin typeface="Cambria Math"/>
                                </a:rPr>
                              </m:ctrlPr>
                            </m:sSupPr>
                            <m:e>
                              <m:r>
                                <a:rPr kumimoji="1" lang="en-US" altLang="ja-JP" sz="2400" b="1" i="1" smtClean="0">
                                  <a:solidFill>
                                    <a:srgbClr val="C00000"/>
                                  </a:solidFill>
                                  <a:latin typeface="Cambria Math"/>
                                </a:rPr>
                                <m:t>𝒛</m:t>
                              </m:r>
                            </m:e>
                            <m:sup>
                              <m:r>
                                <a:rPr kumimoji="1" lang="en-US" altLang="ja-JP" sz="2400" b="1" i="1" smtClean="0">
                                  <a:solidFill>
                                    <a:srgbClr val="C00000"/>
                                  </a:solidFill>
                                  <a:latin typeface="Cambria Math"/>
                                </a:rPr>
                                <m:t>∗</m:t>
                              </m:r>
                            </m:sup>
                          </m:sSup>
                        </m:e>
                      </m:d>
                      <m:r>
                        <a:rPr kumimoji="1" lang="en-US" altLang="ja-JP" sz="2400" b="1" i="1" smtClean="0">
                          <a:solidFill>
                            <a:srgbClr val="C00000"/>
                          </a:solidFill>
                          <a:latin typeface="Cambria Math"/>
                        </a:rPr>
                        <m:t>=</m:t>
                      </m:r>
                      <m:f>
                        <m:fPr>
                          <m:ctrlPr>
                            <a:rPr kumimoji="1" lang="en-US" altLang="ja-JP" sz="2400" b="1" i="1" smtClean="0">
                              <a:solidFill>
                                <a:srgbClr val="C00000"/>
                              </a:solidFill>
                              <a:latin typeface="Cambria Math"/>
                            </a:rPr>
                          </m:ctrlPr>
                        </m:fPr>
                        <m:num>
                          <m:r>
                            <a:rPr kumimoji="1" lang="en-US" altLang="ja-JP" sz="2400" b="1" i="1" smtClean="0">
                              <a:solidFill>
                                <a:srgbClr val="C00000"/>
                              </a:solidFill>
                              <a:latin typeface="Cambria Math"/>
                            </a:rPr>
                            <m:t>𝑫</m:t>
                          </m:r>
                        </m:num>
                        <m:den>
                          <m:r>
                            <a:rPr kumimoji="1" lang="en-US" altLang="ja-JP" sz="2400" b="1" i="1" smtClean="0">
                              <a:solidFill>
                                <a:srgbClr val="C00000"/>
                              </a:solidFill>
                              <a:latin typeface="Cambria Math"/>
                            </a:rPr>
                            <m:t>𝑪</m:t>
                          </m:r>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𝑫</m:t>
                          </m:r>
                        </m:den>
                      </m:f>
                      <m:r>
                        <a:rPr kumimoji="1" lang="en-US" altLang="ja-JP" sz="2400" b="1" i="1" smtClean="0">
                          <a:solidFill>
                            <a:srgbClr val="C00000"/>
                          </a:solidFill>
                          <a:latin typeface="Cambria Math"/>
                        </a:rPr>
                        <m:t>=</m:t>
                      </m:r>
                      <m:f>
                        <m:fPr>
                          <m:ctrlPr>
                            <a:rPr kumimoji="1" lang="en-US" altLang="ja-JP" sz="2400" b="1" i="1" smtClean="0">
                              <a:solidFill>
                                <a:srgbClr val="C00000"/>
                              </a:solidFill>
                              <a:latin typeface="Cambria Math"/>
                            </a:rPr>
                          </m:ctrlPr>
                        </m:fPr>
                        <m:num>
                          <m:r>
                            <a:rPr kumimoji="1" lang="en-US" altLang="ja-JP" sz="2400" b="1" i="1" smtClean="0">
                              <a:solidFill>
                                <a:srgbClr val="C00000"/>
                              </a:solidFill>
                              <a:latin typeface="Cambria Math"/>
                            </a:rPr>
                            <m:t>𝟔𝟓</m:t>
                          </m:r>
                        </m:num>
                        <m:den>
                          <m:r>
                            <a:rPr kumimoji="1" lang="en-US" altLang="ja-JP" sz="2400" b="1" i="1" smtClean="0">
                              <a:solidFill>
                                <a:srgbClr val="C00000"/>
                              </a:solidFill>
                              <a:latin typeface="Cambria Math"/>
                            </a:rPr>
                            <m:t>𝟓𝟓</m:t>
                          </m:r>
                          <m:r>
                            <a:rPr kumimoji="1" lang="en-US" altLang="ja-JP" sz="2400" b="1" i="1" smtClean="0">
                              <a:solidFill>
                                <a:srgbClr val="C00000"/>
                              </a:solidFill>
                              <a:latin typeface="Cambria Math"/>
                            </a:rPr>
                            <m:t>+</m:t>
                          </m:r>
                          <m:r>
                            <a:rPr kumimoji="1" lang="en-US" altLang="ja-JP" sz="2400" b="1" i="1" smtClean="0">
                              <a:solidFill>
                                <a:srgbClr val="C00000"/>
                              </a:solidFill>
                              <a:latin typeface="Cambria Math"/>
                            </a:rPr>
                            <m:t>𝟔𝟓</m:t>
                          </m:r>
                        </m:den>
                      </m:f>
                    </m:oMath>
                  </m:oMathPara>
                </a14:m>
                <a:endParaRPr kumimoji="1" lang="ja-JP" altLang="en-US" sz="2400" b="1" dirty="0">
                  <a:solidFill>
                    <a:srgbClr val="C00000"/>
                  </a:solidFill>
                </a:endParaRPr>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004048" y="3140968"/>
                <a:ext cx="3703771" cy="799899"/>
              </a:xfrm>
              <a:prstGeom prst="rect">
                <a:avLst/>
              </a:prstGeom>
              <a:blipFill rotWithShape="1">
                <a:blip r:embed="rId5"/>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03631110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スライド番号プレースホルダ 6"/>
          <p:cNvSpPr>
            <a:spLocks noGrp="1"/>
          </p:cNvSpPr>
          <p:nvPr>
            <p:ph type="sldNum" sz="quarter" idx="12"/>
          </p:nvPr>
        </p:nvSpPr>
        <p:spPr/>
        <p:txBody>
          <a:bodyPr/>
          <a:lstStyle/>
          <a:p>
            <a:fld id="{75243F78-7B20-4E7F-A760-45C0B7C3C2CF}" type="slidenum">
              <a:rPr lang="en-US" altLang="ja-JP"/>
              <a:pPr/>
              <a:t>81</a:t>
            </a:fld>
            <a:endParaRPr lang="en-US" altLang="ja-JP"/>
          </a:p>
        </p:txBody>
      </p:sp>
      <p:sp>
        <p:nvSpPr>
          <p:cNvPr id="100354" name="Rectangle 2"/>
          <p:cNvSpPr>
            <a:spLocks noGrp="1" noChangeArrowheads="1"/>
          </p:cNvSpPr>
          <p:nvPr>
            <p:ph type="title"/>
          </p:nvPr>
        </p:nvSpPr>
        <p:spPr/>
        <p:txBody>
          <a:bodyPr/>
          <a:lstStyle/>
          <a:p>
            <a:r>
              <a:rPr lang="ja-JP" altLang="en-US"/>
              <a:t>モデルの類似性、汎用性</a:t>
            </a:r>
          </a:p>
        </p:txBody>
      </p:sp>
      <p:sp>
        <p:nvSpPr>
          <p:cNvPr id="100355" name="Rectangle 3"/>
          <p:cNvSpPr>
            <a:spLocks noGrp="1" noChangeArrowheads="1"/>
          </p:cNvSpPr>
          <p:nvPr>
            <p:ph type="body" sz="half" idx="1"/>
          </p:nvPr>
        </p:nvSpPr>
        <p:spPr>
          <a:xfrm>
            <a:off x="466725" y="1485900"/>
            <a:ext cx="8356600" cy="5048250"/>
          </a:xfrm>
        </p:spPr>
        <p:txBody>
          <a:bodyPr/>
          <a:lstStyle/>
          <a:p>
            <a:r>
              <a:rPr lang="ja-JP" altLang="en-US"/>
              <a:t>おにぎりの仕入れ問題と航空機チケット販売問題：</a:t>
            </a:r>
          </a:p>
          <a:p>
            <a:endParaRPr lang="ja-JP" altLang="en-US"/>
          </a:p>
          <a:p>
            <a:endParaRPr lang="ja-JP" altLang="en-US"/>
          </a:p>
          <a:p>
            <a:endParaRPr lang="ja-JP" altLang="en-US"/>
          </a:p>
          <a:p>
            <a:endParaRPr lang="ja-JP" altLang="en-US">
              <a:solidFill>
                <a:srgbClr val="FF5050"/>
              </a:solidFill>
            </a:endParaRPr>
          </a:p>
          <a:p>
            <a:endParaRPr lang="ja-JP" altLang="en-US" sz="2000">
              <a:solidFill>
                <a:srgbClr val="FF5050"/>
              </a:solidFill>
            </a:endParaRPr>
          </a:p>
          <a:p>
            <a:r>
              <a:rPr lang="ja-JP" altLang="en-US" sz="2000">
                <a:solidFill>
                  <a:srgbClr val="FF5050"/>
                </a:solidFill>
              </a:rPr>
              <a:t>おにぎり需要予測の累積確率が損失比率になるように仕入れなさい</a:t>
            </a:r>
          </a:p>
          <a:p>
            <a:r>
              <a:rPr lang="ja-JP" altLang="en-US">
                <a:solidFill>
                  <a:srgbClr val="FF5050"/>
                </a:solidFill>
              </a:rPr>
              <a:t>正規運賃利用客の需要予測をして、その累積確率が割引比率になるような座席数を確保しなさい</a:t>
            </a:r>
            <a:endParaRPr lang="ja-JP" altLang="en-US"/>
          </a:p>
        </p:txBody>
      </p:sp>
      <p:graphicFrame>
        <p:nvGraphicFramePr>
          <p:cNvPr id="100394" name="Group 42"/>
          <p:cNvGraphicFramePr>
            <a:graphicFrameLocks noGrp="1"/>
          </p:cNvGraphicFramePr>
          <p:nvPr/>
        </p:nvGraphicFramePr>
        <p:xfrm>
          <a:off x="1279525" y="2146300"/>
          <a:ext cx="6938963" cy="2109789"/>
        </p:xfrm>
        <a:graphic>
          <a:graphicData uri="http://schemas.openxmlformats.org/drawingml/2006/table">
            <a:tbl>
              <a:tblPr/>
              <a:tblGrid>
                <a:gridCol w="3054350"/>
                <a:gridCol w="3884613"/>
              </a:tblGrid>
              <a:tr h="439738">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おにぎり問題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1" i="0" u="none" strike="noStrike" cap="none" normalizeH="0" baseline="0" smtClean="0">
                          <a:ln>
                            <a:noFill/>
                          </a:ln>
                          <a:solidFill>
                            <a:srgbClr val="0000CC"/>
                          </a:solidFill>
                          <a:effectLst/>
                          <a:latin typeface="HG丸ｺﾞｼｯｸM-PRO" pitchFamily="50" charset="-128"/>
                          <a:ea typeface="HG丸ｺﾞｼｯｸM-PRO" pitchFamily="50" charset="-128"/>
                        </a:rPr>
                        <a:t>チケット問題</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8150">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おにぎりの仕入れ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正規運賃枠の確保</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8463">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売れ残り</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割引運賃を失う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3700">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売り損ない</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正規運賃を失う（割引運賃との差額）</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9738">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機会損失</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0000"/>
                        </a:lnSpc>
                        <a:spcBef>
                          <a:spcPct val="30000"/>
                        </a:spcBef>
                        <a:spcAft>
                          <a:spcPct val="0"/>
                        </a:spcAft>
                        <a:buClrTx/>
                        <a:buSzPct val="60000"/>
                        <a:buFont typeface="Wingdings" pitchFamily="2" charset="2"/>
                        <a:buNone/>
                        <a:tabLst/>
                      </a:pPr>
                      <a:r>
                        <a:rPr kumimoji="1" lang="ja-JP" altLang="en-US" sz="1600" b="0" i="0" u="none" strike="noStrike" cap="none" normalizeH="0" baseline="0" smtClean="0">
                          <a:ln>
                            <a:noFill/>
                          </a:ln>
                          <a:solidFill>
                            <a:srgbClr val="0000CC"/>
                          </a:solidFill>
                          <a:effectLst/>
                          <a:latin typeface="HG丸ｺﾞｼｯｸM-PRO" pitchFamily="50" charset="-128"/>
                          <a:ea typeface="HG丸ｺﾞｼｯｸM-PRO" pitchFamily="50" charset="-128"/>
                        </a:rPr>
                        <a:t>他社へ流れてしまう</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507183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ctrTitle"/>
          </p:nvPr>
        </p:nvSpPr>
        <p:spPr>
          <a:xfrm>
            <a:off x="698500" y="1828801"/>
            <a:ext cx="7772400" cy="2614246"/>
          </a:xfrm>
        </p:spPr>
        <p:txBody>
          <a:bodyPr/>
          <a:lstStyle/>
          <a:p>
            <a:pPr>
              <a:lnSpc>
                <a:spcPct val="200000"/>
              </a:lnSpc>
            </a:pPr>
            <a:r>
              <a:rPr lang="ja-JP" altLang="en-US" sz="4000" dirty="0" smtClean="0"/>
              <a:t>多品目商品の在庫管理</a:t>
            </a:r>
            <a:r>
              <a:rPr lang="en-US" altLang="ja-JP" sz="4000" dirty="0" smtClean="0"/>
              <a:t/>
            </a:r>
            <a:br>
              <a:rPr lang="en-US" altLang="ja-JP" sz="4000" dirty="0" smtClean="0"/>
            </a:br>
            <a:r>
              <a:rPr lang="ja-JP" altLang="en-US" sz="4000" dirty="0" smtClean="0"/>
              <a:t>ＡＢＣ</a:t>
            </a:r>
            <a:r>
              <a:rPr lang="ja-JP" altLang="en-US" sz="4000" dirty="0"/>
              <a:t>分析法</a:t>
            </a:r>
          </a:p>
        </p:txBody>
      </p:sp>
      <p:sp>
        <p:nvSpPr>
          <p:cNvPr id="84995" name="Rectangle 3"/>
          <p:cNvSpPr>
            <a:spLocks noGrp="1" noChangeArrowheads="1"/>
          </p:cNvSpPr>
          <p:nvPr>
            <p:ph type="subTitle" idx="1"/>
          </p:nvPr>
        </p:nvSpPr>
        <p:spPr/>
        <p:txBody>
          <a:bodyPr/>
          <a:lstStyle/>
          <a:p>
            <a:r>
              <a:rPr lang="ja-JP" altLang="en-US"/>
              <a:t>　</a:t>
            </a:r>
          </a:p>
        </p:txBody>
      </p:sp>
    </p:spTree>
    <p:extLst>
      <p:ext uri="{BB962C8B-B14F-4D97-AF65-F5344CB8AC3E}">
        <p14:creationId xmlns:p14="http://schemas.microsoft.com/office/powerpoint/2010/main" val="369970638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8FBAE85D-3982-4F94-80D9-35062BCF1E08}" type="slidenum">
              <a:rPr lang="en-US" altLang="ja-JP"/>
              <a:pPr/>
              <a:t>83</a:t>
            </a:fld>
            <a:endParaRPr lang="en-US" altLang="ja-JP"/>
          </a:p>
        </p:txBody>
      </p:sp>
      <p:sp>
        <p:nvSpPr>
          <p:cNvPr id="17410" name="Rectangle 2"/>
          <p:cNvSpPr>
            <a:spLocks noGrp="1" noChangeArrowheads="1"/>
          </p:cNvSpPr>
          <p:nvPr>
            <p:ph type="title"/>
          </p:nvPr>
        </p:nvSpPr>
        <p:spPr/>
        <p:txBody>
          <a:bodyPr/>
          <a:lstStyle/>
          <a:p>
            <a:r>
              <a:rPr lang="ja-JP" altLang="en-US"/>
              <a:t>多くの品種の在庫管理</a:t>
            </a:r>
          </a:p>
        </p:txBody>
      </p:sp>
      <p:sp>
        <p:nvSpPr>
          <p:cNvPr id="17411" name="Rectangle 3"/>
          <p:cNvSpPr>
            <a:spLocks noGrp="1" noChangeArrowheads="1"/>
          </p:cNvSpPr>
          <p:nvPr>
            <p:ph type="body" idx="1"/>
          </p:nvPr>
        </p:nvSpPr>
        <p:spPr>
          <a:xfrm>
            <a:off x="639763" y="1828800"/>
            <a:ext cx="8180387" cy="4552950"/>
          </a:xfrm>
        </p:spPr>
        <p:txBody>
          <a:bodyPr/>
          <a:lstStyle/>
          <a:p>
            <a:r>
              <a:rPr lang="ja-JP" altLang="en-US"/>
              <a:t>すべてを丁寧に管理することはできない</a:t>
            </a:r>
          </a:p>
          <a:p>
            <a:r>
              <a:rPr lang="ja-JP" altLang="en-US"/>
              <a:t>どう「手抜き」をすればよいか？</a:t>
            </a:r>
          </a:p>
          <a:p>
            <a:r>
              <a:rPr lang="ja-JP" altLang="en-US"/>
              <a:t>「重点管理＝多くの在庫」ではない</a:t>
            </a:r>
          </a:p>
          <a:p>
            <a:endParaRPr lang="ja-JP" altLang="en-US"/>
          </a:p>
          <a:p>
            <a:r>
              <a:rPr lang="ja-JP" altLang="en-US"/>
              <a:t>「重点管理＝多くの</a:t>
            </a:r>
            <a:r>
              <a:rPr lang="en-US" altLang="ja-JP"/>
              <a:t>『</a:t>
            </a:r>
            <a:r>
              <a:rPr lang="ja-JP" altLang="en-US">
                <a:solidFill>
                  <a:srgbClr val="FF0000"/>
                </a:solidFill>
              </a:rPr>
              <a:t>価値</a:t>
            </a:r>
            <a:r>
              <a:rPr lang="en-US" altLang="ja-JP"/>
              <a:t>』</a:t>
            </a:r>
            <a:r>
              <a:rPr lang="ja-JP" altLang="en-US"/>
              <a:t>」</a:t>
            </a:r>
          </a:p>
          <a:p>
            <a:r>
              <a:rPr lang="ja-JP" altLang="en-US"/>
              <a:t>価値　＝　単価　</a:t>
            </a:r>
            <a:r>
              <a:rPr lang="en-US" altLang="ja-JP"/>
              <a:t>×</a:t>
            </a:r>
            <a:r>
              <a:rPr lang="ja-JP" altLang="en-US"/>
              <a:t>　在庫量</a:t>
            </a:r>
          </a:p>
        </p:txBody>
      </p:sp>
      <p:sp>
        <p:nvSpPr>
          <p:cNvPr id="7" name="テキスト ボックス 6"/>
          <p:cNvSpPr txBox="1"/>
          <p:nvPr/>
        </p:nvSpPr>
        <p:spPr>
          <a:xfrm>
            <a:off x="7596336" y="0"/>
            <a:ext cx="1547664" cy="646331"/>
          </a:xfrm>
          <a:prstGeom prst="rect">
            <a:avLst/>
          </a:prstGeom>
          <a:solidFill>
            <a:srgbClr val="0000CC">
              <a:alpha val="20000"/>
            </a:srgbClr>
          </a:solidFill>
        </p:spPr>
        <p:txBody>
          <a:bodyPr wrap="square" rtlCol="0">
            <a:spAutoFit/>
          </a:bodyPr>
          <a:lstStyle/>
          <a:p>
            <a:pPr algn="ctr"/>
            <a:r>
              <a:rPr kumimoji="1" lang="ja-JP" altLang="en-US" b="1" dirty="0" smtClean="0">
                <a:solidFill>
                  <a:srgbClr val="FF0000"/>
                </a:solidFill>
                <a:latin typeface="+mj-ea"/>
                <a:ea typeface="+mj-ea"/>
              </a:rPr>
              <a:t>テキスト</a:t>
            </a:r>
            <a:endParaRPr kumimoji="1" lang="en-US" altLang="ja-JP" b="1" dirty="0" smtClean="0">
              <a:solidFill>
                <a:srgbClr val="FF0000"/>
              </a:solidFill>
              <a:latin typeface="+mj-ea"/>
              <a:ea typeface="+mj-ea"/>
            </a:endParaRPr>
          </a:p>
          <a:p>
            <a:pPr algn="ctr"/>
            <a:r>
              <a:rPr lang="en-US" altLang="ja-JP" b="1" dirty="0" smtClean="0">
                <a:solidFill>
                  <a:srgbClr val="FF0000"/>
                </a:solidFill>
                <a:latin typeface="+mj-ea"/>
                <a:ea typeface="+mj-ea"/>
              </a:rPr>
              <a:t>217</a:t>
            </a:r>
            <a:r>
              <a:rPr kumimoji="1" lang="ja-JP" altLang="en-US" b="1" dirty="0" smtClean="0">
                <a:solidFill>
                  <a:srgbClr val="FF0000"/>
                </a:solidFill>
                <a:latin typeface="+mj-ea"/>
                <a:ea typeface="+mj-ea"/>
              </a:rPr>
              <a:t>ページ</a:t>
            </a:r>
            <a:endParaRPr kumimoji="1" lang="ja-JP" altLang="en-US" b="1" dirty="0">
              <a:solidFill>
                <a:srgbClr val="FF0000"/>
              </a:solidFill>
              <a:latin typeface="+mj-ea"/>
              <a:ea typeface="+mj-ea"/>
            </a:endParaRPr>
          </a:p>
        </p:txBody>
      </p:sp>
    </p:spTree>
    <p:extLst>
      <p:ext uri="{BB962C8B-B14F-4D97-AF65-F5344CB8AC3E}">
        <p14:creationId xmlns:p14="http://schemas.microsoft.com/office/powerpoint/2010/main" val="1398018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411">
                                            <p:txEl>
                                              <p:pRg st="4" end="4"/>
                                            </p:txEl>
                                          </p:spTgt>
                                        </p:tgtEl>
                                        <p:attrNameLst>
                                          <p:attrName>style.visibility</p:attrName>
                                        </p:attrNameLst>
                                      </p:cBhvr>
                                      <p:to>
                                        <p:strVal val="visible"/>
                                      </p:to>
                                    </p:set>
                                    <p:anim calcmode="lin" valueType="num">
                                      <p:cBhvr additive="base">
                                        <p:cTn id="7"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anim calcmode="lin" valueType="num">
                                      <p:cBhvr additive="base">
                                        <p:cTn id="11"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BF6E7108-CD95-453A-B099-4D188EAB37F7}" type="slidenum">
              <a:rPr lang="en-US" altLang="ja-JP"/>
              <a:pPr/>
              <a:t>84</a:t>
            </a:fld>
            <a:endParaRPr lang="en-US" altLang="ja-JP"/>
          </a:p>
        </p:txBody>
      </p:sp>
      <p:sp>
        <p:nvSpPr>
          <p:cNvPr id="80898" name="Rectangle 2"/>
          <p:cNvSpPr>
            <a:spLocks noGrp="1" noChangeArrowheads="1"/>
          </p:cNvSpPr>
          <p:nvPr>
            <p:ph type="title"/>
          </p:nvPr>
        </p:nvSpPr>
        <p:spPr/>
        <p:txBody>
          <a:bodyPr/>
          <a:lstStyle/>
          <a:p>
            <a:r>
              <a:rPr lang="en-US" altLang="ja-JP"/>
              <a:t>ABC</a:t>
            </a:r>
            <a:r>
              <a:rPr lang="ja-JP" altLang="en-US"/>
              <a:t>分析</a:t>
            </a:r>
          </a:p>
        </p:txBody>
      </p:sp>
      <p:sp>
        <p:nvSpPr>
          <p:cNvPr id="80899" name="Rectangle 3"/>
          <p:cNvSpPr>
            <a:spLocks noGrp="1" noChangeArrowheads="1"/>
          </p:cNvSpPr>
          <p:nvPr>
            <p:ph type="body" idx="1"/>
          </p:nvPr>
        </p:nvSpPr>
        <p:spPr>
          <a:xfrm>
            <a:off x="639763" y="1550988"/>
            <a:ext cx="7021512" cy="531812"/>
          </a:xfrm>
        </p:spPr>
        <p:txBody>
          <a:bodyPr>
            <a:normAutofit fontScale="92500" lnSpcReduction="20000"/>
          </a:bodyPr>
          <a:lstStyle/>
          <a:p>
            <a:r>
              <a:rPr lang="ja-JP" altLang="en-US"/>
              <a:t>価値を累積して、上位を重点管理</a:t>
            </a:r>
          </a:p>
        </p:txBody>
      </p:sp>
      <p:sp>
        <p:nvSpPr>
          <p:cNvPr id="80900" name="Line 4"/>
          <p:cNvSpPr>
            <a:spLocks noChangeShapeType="1"/>
          </p:cNvSpPr>
          <p:nvPr/>
        </p:nvSpPr>
        <p:spPr bwMode="auto">
          <a:xfrm>
            <a:off x="2286000" y="5943600"/>
            <a:ext cx="4343400" cy="0"/>
          </a:xfrm>
          <a:prstGeom prst="line">
            <a:avLst/>
          </a:prstGeom>
          <a:noFill/>
          <a:ln w="9525">
            <a:solidFill>
              <a:schemeClr val="tx1"/>
            </a:solidFill>
            <a:round/>
            <a:headEnd/>
            <a:tailEnd type="triangle" w="med" len="med"/>
          </a:ln>
          <a:effectLst/>
        </p:spPr>
        <p:txBody>
          <a:bodyPr/>
          <a:lstStyle/>
          <a:p>
            <a:endParaRPr lang="ja-JP" altLang="en-US"/>
          </a:p>
        </p:txBody>
      </p:sp>
      <p:sp>
        <p:nvSpPr>
          <p:cNvPr id="80901" name="Line 5"/>
          <p:cNvSpPr>
            <a:spLocks noChangeShapeType="1"/>
          </p:cNvSpPr>
          <p:nvPr/>
        </p:nvSpPr>
        <p:spPr bwMode="auto">
          <a:xfrm flipV="1">
            <a:off x="2286000" y="2667000"/>
            <a:ext cx="0" cy="3276600"/>
          </a:xfrm>
          <a:prstGeom prst="line">
            <a:avLst/>
          </a:prstGeom>
          <a:noFill/>
          <a:ln w="9525">
            <a:solidFill>
              <a:schemeClr val="tx1"/>
            </a:solidFill>
            <a:round/>
            <a:headEnd/>
            <a:tailEnd type="triangle" w="med" len="med"/>
          </a:ln>
          <a:effectLst/>
        </p:spPr>
        <p:txBody>
          <a:bodyPr/>
          <a:lstStyle/>
          <a:p>
            <a:endParaRPr lang="ja-JP" altLang="en-US"/>
          </a:p>
        </p:txBody>
      </p:sp>
      <p:sp>
        <p:nvSpPr>
          <p:cNvPr id="80902" name="Freeform 6"/>
          <p:cNvSpPr>
            <a:spLocks/>
          </p:cNvSpPr>
          <p:nvPr/>
        </p:nvSpPr>
        <p:spPr bwMode="auto">
          <a:xfrm>
            <a:off x="2286000" y="2590800"/>
            <a:ext cx="4191000" cy="3276600"/>
          </a:xfrm>
          <a:custGeom>
            <a:avLst/>
            <a:gdLst/>
            <a:ahLst/>
            <a:cxnLst>
              <a:cxn ang="0">
                <a:pos x="0" y="2064"/>
              </a:cxn>
              <a:cxn ang="0">
                <a:pos x="480" y="816"/>
              </a:cxn>
              <a:cxn ang="0">
                <a:pos x="1296" y="192"/>
              </a:cxn>
              <a:cxn ang="0">
                <a:pos x="2640" y="0"/>
              </a:cxn>
            </a:cxnLst>
            <a:rect l="0" t="0" r="r" b="b"/>
            <a:pathLst>
              <a:path w="2640" h="2064">
                <a:moveTo>
                  <a:pt x="0" y="2064"/>
                </a:moveTo>
                <a:cubicBezTo>
                  <a:pt x="132" y="1596"/>
                  <a:pt x="264" y="1128"/>
                  <a:pt x="480" y="816"/>
                </a:cubicBezTo>
                <a:cubicBezTo>
                  <a:pt x="696" y="504"/>
                  <a:pt x="936" y="328"/>
                  <a:pt x="1296" y="192"/>
                </a:cubicBezTo>
                <a:cubicBezTo>
                  <a:pt x="1656" y="56"/>
                  <a:pt x="2148" y="28"/>
                  <a:pt x="2640" y="0"/>
                </a:cubicBezTo>
              </a:path>
            </a:pathLst>
          </a:custGeom>
          <a:noFill/>
          <a:ln w="9525">
            <a:solidFill>
              <a:schemeClr val="tx1"/>
            </a:solidFill>
            <a:round/>
            <a:headEnd/>
            <a:tailEnd/>
          </a:ln>
          <a:effectLst/>
        </p:spPr>
        <p:txBody>
          <a:bodyPr/>
          <a:lstStyle/>
          <a:p>
            <a:endParaRPr lang="ja-JP" altLang="en-US"/>
          </a:p>
        </p:txBody>
      </p:sp>
      <p:sp>
        <p:nvSpPr>
          <p:cNvPr id="80903" name="Line 7"/>
          <p:cNvSpPr>
            <a:spLocks noChangeShapeType="1"/>
          </p:cNvSpPr>
          <p:nvPr/>
        </p:nvSpPr>
        <p:spPr bwMode="auto">
          <a:xfrm>
            <a:off x="3124200" y="3810000"/>
            <a:ext cx="0" cy="2133600"/>
          </a:xfrm>
          <a:prstGeom prst="line">
            <a:avLst/>
          </a:prstGeom>
          <a:noFill/>
          <a:ln w="9525">
            <a:solidFill>
              <a:schemeClr val="tx1"/>
            </a:solidFill>
            <a:round/>
            <a:headEnd/>
            <a:tailEnd/>
          </a:ln>
          <a:effectLst/>
        </p:spPr>
        <p:txBody>
          <a:bodyPr/>
          <a:lstStyle/>
          <a:p>
            <a:endParaRPr lang="ja-JP" altLang="en-US"/>
          </a:p>
        </p:txBody>
      </p:sp>
      <p:sp>
        <p:nvSpPr>
          <p:cNvPr id="80904" name="Line 8"/>
          <p:cNvSpPr>
            <a:spLocks noChangeShapeType="1"/>
          </p:cNvSpPr>
          <p:nvPr/>
        </p:nvSpPr>
        <p:spPr bwMode="auto">
          <a:xfrm>
            <a:off x="4419600" y="2819400"/>
            <a:ext cx="0" cy="3124200"/>
          </a:xfrm>
          <a:prstGeom prst="line">
            <a:avLst/>
          </a:prstGeom>
          <a:noFill/>
          <a:ln w="9525">
            <a:solidFill>
              <a:schemeClr val="tx1"/>
            </a:solidFill>
            <a:round/>
            <a:headEnd/>
            <a:tailEnd/>
          </a:ln>
          <a:effectLst/>
        </p:spPr>
        <p:txBody>
          <a:bodyPr/>
          <a:lstStyle/>
          <a:p>
            <a:endParaRPr lang="ja-JP" altLang="en-US"/>
          </a:p>
        </p:txBody>
      </p:sp>
      <p:sp>
        <p:nvSpPr>
          <p:cNvPr id="80905" name="Text Box 9"/>
          <p:cNvSpPr txBox="1">
            <a:spLocks noChangeArrowheads="1"/>
          </p:cNvSpPr>
          <p:nvPr/>
        </p:nvSpPr>
        <p:spPr bwMode="auto">
          <a:xfrm>
            <a:off x="5638800" y="6019800"/>
            <a:ext cx="1066800"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00CC"/>
                </a:solidFill>
                <a:ea typeface="HG丸ｺﾞｼｯｸM-PRO" pitchFamily="50" charset="-128"/>
              </a:rPr>
              <a:t>品目数</a:t>
            </a:r>
          </a:p>
        </p:txBody>
      </p:sp>
      <p:sp>
        <p:nvSpPr>
          <p:cNvPr id="80906" name="Text Box 10"/>
          <p:cNvSpPr txBox="1">
            <a:spLocks noChangeArrowheads="1"/>
          </p:cNvSpPr>
          <p:nvPr/>
        </p:nvSpPr>
        <p:spPr bwMode="auto">
          <a:xfrm>
            <a:off x="1143000" y="3200400"/>
            <a:ext cx="1447800"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00CC"/>
                </a:solidFill>
                <a:ea typeface="HG丸ｺﾞｼｯｸM-PRO" pitchFamily="50" charset="-128"/>
              </a:rPr>
              <a:t>累積金額</a:t>
            </a:r>
          </a:p>
        </p:txBody>
      </p:sp>
      <p:sp>
        <p:nvSpPr>
          <p:cNvPr id="80907" name="Text Box 11"/>
          <p:cNvSpPr txBox="1">
            <a:spLocks noChangeArrowheads="1"/>
          </p:cNvSpPr>
          <p:nvPr/>
        </p:nvSpPr>
        <p:spPr bwMode="auto">
          <a:xfrm>
            <a:off x="2667000" y="5257800"/>
            <a:ext cx="1749425" cy="366713"/>
          </a:xfrm>
          <a:prstGeom prst="rect">
            <a:avLst/>
          </a:prstGeom>
          <a:noFill/>
          <a:ln w="9525">
            <a:noFill/>
            <a:miter lim="800000"/>
            <a:headEnd/>
            <a:tailEnd/>
          </a:ln>
          <a:effectLst/>
        </p:spPr>
        <p:txBody>
          <a:bodyPr>
            <a:spAutoFit/>
          </a:bodyPr>
          <a:lstStyle/>
          <a:p>
            <a:pPr algn="l">
              <a:spcBef>
                <a:spcPct val="50000"/>
              </a:spcBef>
            </a:pPr>
            <a:r>
              <a:rPr lang="en-US" altLang="ja-JP" sz="1800" b="1">
                <a:solidFill>
                  <a:srgbClr val="0000CC"/>
                </a:solidFill>
                <a:latin typeface="HG丸ｺﾞｼｯｸM-PRO" pitchFamily="50" charset="-128"/>
                <a:ea typeface="HG丸ｺﾞｼｯｸM-PRO" pitchFamily="50" charset="-128"/>
              </a:rPr>
              <a:t>A</a:t>
            </a:r>
            <a:r>
              <a:rPr lang="ja-JP" altLang="en-US" sz="1800" b="1">
                <a:solidFill>
                  <a:srgbClr val="0000CC"/>
                </a:solidFill>
                <a:latin typeface="HG丸ｺﾞｼｯｸM-PRO" pitchFamily="50" charset="-128"/>
                <a:ea typeface="HG丸ｺﾞｼｯｸM-PRO" pitchFamily="50" charset="-128"/>
              </a:rPr>
              <a:t>：重点管理</a:t>
            </a:r>
          </a:p>
        </p:txBody>
      </p:sp>
      <p:sp>
        <p:nvSpPr>
          <p:cNvPr id="80908" name="Text Box 12"/>
          <p:cNvSpPr txBox="1">
            <a:spLocks noChangeArrowheads="1"/>
          </p:cNvSpPr>
          <p:nvPr/>
        </p:nvSpPr>
        <p:spPr bwMode="auto">
          <a:xfrm>
            <a:off x="5105400" y="2743200"/>
            <a:ext cx="1752600" cy="366713"/>
          </a:xfrm>
          <a:prstGeom prst="rect">
            <a:avLst/>
          </a:prstGeom>
          <a:noFill/>
          <a:ln w="9525">
            <a:noFill/>
            <a:miter lim="800000"/>
            <a:headEnd/>
            <a:tailEnd/>
          </a:ln>
          <a:effectLst/>
        </p:spPr>
        <p:txBody>
          <a:bodyPr>
            <a:spAutoFit/>
          </a:bodyPr>
          <a:lstStyle/>
          <a:p>
            <a:pPr algn="l">
              <a:spcBef>
                <a:spcPct val="50000"/>
              </a:spcBef>
            </a:pPr>
            <a:r>
              <a:rPr lang="en-US" altLang="ja-JP" sz="1800" b="1">
                <a:solidFill>
                  <a:srgbClr val="0000CC"/>
                </a:solidFill>
                <a:latin typeface="HG丸ｺﾞｼｯｸM-PRO" pitchFamily="50" charset="-128"/>
                <a:ea typeface="HG丸ｺﾞｼｯｸM-PRO" pitchFamily="50" charset="-128"/>
              </a:rPr>
              <a:t>C</a:t>
            </a:r>
            <a:r>
              <a:rPr lang="ja-JP" altLang="en-US" sz="1800" b="1">
                <a:solidFill>
                  <a:srgbClr val="0000CC"/>
                </a:solidFill>
                <a:latin typeface="HG丸ｺﾞｼｯｸM-PRO" pitchFamily="50" charset="-128"/>
                <a:ea typeface="HG丸ｺﾞｼｯｸM-PRO" pitchFamily="50" charset="-128"/>
              </a:rPr>
              <a:t>：手抜き管理</a:t>
            </a:r>
          </a:p>
        </p:txBody>
      </p:sp>
    </p:spTree>
    <p:extLst>
      <p:ext uri="{BB962C8B-B14F-4D97-AF65-F5344CB8AC3E}">
        <p14:creationId xmlns:p14="http://schemas.microsoft.com/office/powerpoint/2010/main" val="18102862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41606261-B0FA-4871-836C-77937846F4B9}" type="slidenum">
              <a:rPr lang="en-US" altLang="ja-JP"/>
              <a:pPr/>
              <a:t>85</a:t>
            </a:fld>
            <a:endParaRPr lang="en-US" altLang="ja-JP"/>
          </a:p>
        </p:txBody>
      </p:sp>
      <p:sp>
        <p:nvSpPr>
          <p:cNvPr id="94210" name="Rectangle 2"/>
          <p:cNvSpPr>
            <a:spLocks noGrp="1" noChangeArrowheads="1"/>
          </p:cNvSpPr>
          <p:nvPr>
            <p:ph type="title"/>
          </p:nvPr>
        </p:nvSpPr>
        <p:spPr/>
        <p:txBody>
          <a:bodyPr/>
          <a:lstStyle/>
          <a:p>
            <a:r>
              <a:rPr lang="en-US" altLang="ja-JP"/>
              <a:t>ABC</a:t>
            </a:r>
            <a:r>
              <a:rPr lang="ja-JP" altLang="en-US"/>
              <a:t>分析</a:t>
            </a:r>
          </a:p>
        </p:txBody>
      </p:sp>
      <p:sp>
        <p:nvSpPr>
          <p:cNvPr id="94211" name="Rectangle 3"/>
          <p:cNvSpPr>
            <a:spLocks noGrp="1" noChangeArrowheads="1"/>
          </p:cNvSpPr>
          <p:nvPr>
            <p:ph type="body" idx="1"/>
          </p:nvPr>
        </p:nvSpPr>
        <p:spPr>
          <a:xfrm>
            <a:off x="639763" y="1550988"/>
            <a:ext cx="7021512" cy="531812"/>
          </a:xfrm>
        </p:spPr>
        <p:txBody>
          <a:bodyPr>
            <a:normAutofit fontScale="92500" lnSpcReduction="20000"/>
          </a:bodyPr>
          <a:lstStyle/>
          <a:p>
            <a:r>
              <a:rPr lang="ja-JP" altLang="en-US"/>
              <a:t>薬販売会社の例</a:t>
            </a:r>
          </a:p>
        </p:txBody>
      </p:sp>
      <p:pic>
        <p:nvPicPr>
          <p:cNvPr id="94221" name="Picture 13"/>
          <p:cNvPicPr>
            <a:picLocks noChangeAspect="1" noChangeArrowheads="1"/>
          </p:cNvPicPr>
          <p:nvPr/>
        </p:nvPicPr>
        <p:blipFill>
          <a:blip r:embed="rId3"/>
          <a:srcRect/>
          <a:stretch>
            <a:fillRect/>
          </a:stretch>
        </p:blipFill>
        <p:spPr bwMode="auto">
          <a:xfrm>
            <a:off x="1644650" y="2463800"/>
            <a:ext cx="6256338" cy="3921125"/>
          </a:xfrm>
          <a:prstGeom prst="rect">
            <a:avLst/>
          </a:prstGeom>
          <a:noFill/>
          <a:ln w="9525">
            <a:noFill/>
            <a:miter lim="800000"/>
            <a:headEnd/>
            <a:tailEnd/>
          </a:ln>
          <a:effectLst/>
        </p:spPr>
      </p:pic>
    </p:spTree>
    <p:extLst>
      <p:ext uri="{BB962C8B-B14F-4D97-AF65-F5344CB8AC3E}">
        <p14:creationId xmlns:p14="http://schemas.microsoft.com/office/powerpoint/2010/main" val="11004018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 5"/>
          <p:cNvSpPr>
            <a:spLocks noGrp="1"/>
          </p:cNvSpPr>
          <p:nvPr>
            <p:ph type="sldNum" sz="quarter" idx="12"/>
          </p:nvPr>
        </p:nvSpPr>
        <p:spPr/>
        <p:txBody>
          <a:bodyPr/>
          <a:lstStyle/>
          <a:p>
            <a:fld id="{B19C5E1E-B10B-4EBD-BD9C-EEC0FA20EA38}" type="slidenum">
              <a:rPr lang="en-US" altLang="ja-JP"/>
              <a:pPr/>
              <a:t>86</a:t>
            </a:fld>
            <a:endParaRPr lang="en-US" altLang="ja-JP"/>
          </a:p>
        </p:txBody>
      </p:sp>
      <p:sp>
        <p:nvSpPr>
          <p:cNvPr id="7170" name="Rectangle 2"/>
          <p:cNvSpPr>
            <a:spLocks noGrp="1" noChangeArrowheads="1"/>
          </p:cNvSpPr>
          <p:nvPr>
            <p:ph type="title"/>
          </p:nvPr>
        </p:nvSpPr>
        <p:spPr/>
        <p:txBody>
          <a:bodyPr/>
          <a:lstStyle/>
          <a:p>
            <a:r>
              <a:rPr lang="ja-JP" altLang="en-US"/>
              <a:t>多品種在庫管理（</a:t>
            </a:r>
            <a:r>
              <a:rPr lang="en-US" altLang="ja-JP"/>
              <a:t>ABC</a:t>
            </a:r>
            <a:r>
              <a:rPr lang="ja-JP" altLang="en-US"/>
              <a:t>分析）</a:t>
            </a:r>
          </a:p>
        </p:txBody>
      </p:sp>
      <p:sp>
        <p:nvSpPr>
          <p:cNvPr id="7171" name="Rectangle 3"/>
          <p:cNvSpPr>
            <a:spLocks noGrp="1" noChangeArrowheads="1"/>
          </p:cNvSpPr>
          <p:nvPr>
            <p:ph type="body" idx="1"/>
          </p:nvPr>
        </p:nvSpPr>
        <p:spPr/>
        <p:txBody>
          <a:bodyPr/>
          <a:lstStyle/>
          <a:p>
            <a:r>
              <a:rPr lang="ja-JP" altLang="en-US"/>
              <a:t>２０－８０の法則（パレート）</a:t>
            </a:r>
          </a:p>
          <a:p>
            <a:r>
              <a:rPr lang="ja-JP" altLang="en-US"/>
              <a:t>「２０％のものに８０％の価値が集中する」</a:t>
            </a:r>
          </a:p>
          <a:p>
            <a:endParaRPr lang="ja-JP" altLang="en-US"/>
          </a:p>
          <a:p>
            <a:r>
              <a:rPr lang="ja-JP" altLang="en-US"/>
              <a:t>各品目の「数量</a:t>
            </a:r>
            <a:r>
              <a:rPr lang="en-US" altLang="ja-JP"/>
              <a:t>×</a:t>
            </a:r>
            <a:r>
              <a:rPr lang="ja-JP" altLang="en-US"/>
              <a:t>単価」を大きいもの順に並べる</a:t>
            </a:r>
          </a:p>
          <a:p>
            <a:r>
              <a:rPr lang="ja-JP" altLang="en-US"/>
              <a:t>総合計の約９割は約１割の品目に集中する（経験則）</a:t>
            </a:r>
          </a:p>
          <a:p>
            <a:r>
              <a:rPr lang="ja-JP" altLang="en-US"/>
              <a:t>上位１割の品目の在庫管理を丁寧に</a:t>
            </a:r>
          </a:p>
        </p:txBody>
      </p:sp>
    </p:spTree>
    <p:extLst>
      <p:ext uri="{BB962C8B-B14F-4D97-AF65-F5344CB8AC3E}">
        <p14:creationId xmlns:p14="http://schemas.microsoft.com/office/powerpoint/2010/main" val="221572821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7A52FA93-1D6C-48BA-AE95-A8FBA395CE50}" type="slidenum">
              <a:rPr lang="en-US" altLang="ja-JP"/>
              <a:pPr/>
              <a:t>87</a:t>
            </a:fld>
            <a:endParaRPr lang="en-US" altLang="ja-JP"/>
          </a:p>
        </p:txBody>
      </p:sp>
      <p:sp>
        <p:nvSpPr>
          <p:cNvPr id="82946" name="Rectangle 2"/>
          <p:cNvSpPr>
            <a:spLocks noGrp="1" noChangeArrowheads="1"/>
          </p:cNvSpPr>
          <p:nvPr>
            <p:ph type="title"/>
          </p:nvPr>
        </p:nvSpPr>
        <p:spPr/>
        <p:txBody>
          <a:bodyPr/>
          <a:lstStyle/>
          <a:p>
            <a:r>
              <a:rPr lang="ja-JP" altLang="en-US"/>
              <a:t>パレート曲線</a:t>
            </a:r>
          </a:p>
        </p:txBody>
      </p:sp>
      <p:sp>
        <p:nvSpPr>
          <p:cNvPr id="82947" name="Rectangle 3"/>
          <p:cNvSpPr>
            <a:spLocks noGrp="1" noChangeArrowheads="1"/>
          </p:cNvSpPr>
          <p:nvPr>
            <p:ph type="body" idx="1"/>
          </p:nvPr>
        </p:nvSpPr>
        <p:spPr>
          <a:xfrm>
            <a:off x="639763" y="1550988"/>
            <a:ext cx="8108950" cy="1693862"/>
          </a:xfrm>
        </p:spPr>
        <p:txBody>
          <a:bodyPr/>
          <a:lstStyle/>
          <a:p>
            <a:r>
              <a:rPr lang="ja-JP" altLang="en-US"/>
              <a:t>富は偏在する</a:t>
            </a:r>
          </a:p>
          <a:p>
            <a:endParaRPr lang="en-US" altLang="ja-JP"/>
          </a:p>
        </p:txBody>
      </p:sp>
      <p:sp>
        <p:nvSpPr>
          <p:cNvPr id="82948" name="Line 4"/>
          <p:cNvSpPr>
            <a:spLocks noChangeShapeType="1"/>
          </p:cNvSpPr>
          <p:nvPr/>
        </p:nvSpPr>
        <p:spPr bwMode="auto">
          <a:xfrm>
            <a:off x="2286000" y="5943600"/>
            <a:ext cx="4343400" cy="0"/>
          </a:xfrm>
          <a:prstGeom prst="line">
            <a:avLst/>
          </a:prstGeom>
          <a:noFill/>
          <a:ln w="9525">
            <a:solidFill>
              <a:schemeClr val="tx1"/>
            </a:solidFill>
            <a:round/>
            <a:headEnd/>
            <a:tailEnd type="triangle" w="med" len="med"/>
          </a:ln>
          <a:effectLst/>
        </p:spPr>
        <p:txBody>
          <a:bodyPr/>
          <a:lstStyle/>
          <a:p>
            <a:endParaRPr lang="ja-JP" altLang="en-US"/>
          </a:p>
        </p:txBody>
      </p:sp>
      <p:sp>
        <p:nvSpPr>
          <p:cNvPr id="82949" name="Line 5"/>
          <p:cNvSpPr>
            <a:spLocks noChangeShapeType="1"/>
          </p:cNvSpPr>
          <p:nvPr/>
        </p:nvSpPr>
        <p:spPr bwMode="auto">
          <a:xfrm flipV="1">
            <a:off x="2286000" y="2667000"/>
            <a:ext cx="0" cy="3276600"/>
          </a:xfrm>
          <a:prstGeom prst="line">
            <a:avLst/>
          </a:prstGeom>
          <a:noFill/>
          <a:ln w="9525">
            <a:solidFill>
              <a:schemeClr val="tx1"/>
            </a:solidFill>
            <a:round/>
            <a:headEnd/>
            <a:tailEnd type="triangle" w="med" len="med"/>
          </a:ln>
          <a:effectLst/>
        </p:spPr>
        <p:txBody>
          <a:bodyPr/>
          <a:lstStyle/>
          <a:p>
            <a:endParaRPr lang="ja-JP" altLang="en-US"/>
          </a:p>
        </p:txBody>
      </p:sp>
      <p:sp>
        <p:nvSpPr>
          <p:cNvPr id="82950" name="Freeform 6"/>
          <p:cNvSpPr>
            <a:spLocks/>
          </p:cNvSpPr>
          <p:nvPr/>
        </p:nvSpPr>
        <p:spPr bwMode="auto">
          <a:xfrm>
            <a:off x="2286000" y="3141663"/>
            <a:ext cx="3798888" cy="2725737"/>
          </a:xfrm>
          <a:custGeom>
            <a:avLst/>
            <a:gdLst/>
            <a:ahLst/>
            <a:cxnLst>
              <a:cxn ang="0">
                <a:pos x="0" y="2064"/>
              </a:cxn>
              <a:cxn ang="0">
                <a:pos x="480" y="816"/>
              </a:cxn>
              <a:cxn ang="0">
                <a:pos x="1296" y="192"/>
              </a:cxn>
              <a:cxn ang="0">
                <a:pos x="2640" y="0"/>
              </a:cxn>
            </a:cxnLst>
            <a:rect l="0" t="0" r="r" b="b"/>
            <a:pathLst>
              <a:path w="2640" h="2064">
                <a:moveTo>
                  <a:pt x="0" y="2064"/>
                </a:moveTo>
                <a:cubicBezTo>
                  <a:pt x="132" y="1596"/>
                  <a:pt x="264" y="1128"/>
                  <a:pt x="480" y="816"/>
                </a:cubicBezTo>
                <a:cubicBezTo>
                  <a:pt x="696" y="504"/>
                  <a:pt x="936" y="328"/>
                  <a:pt x="1296" y="192"/>
                </a:cubicBezTo>
                <a:cubicBezTo>
                  <a:pt x="1656" y="56"/>
                  <a:pt x="2148" y="28"/>
                  <a:pt x="2640" y="0"/>
                </a:cubicBezTo>
              </a:path>
            </a:pathLst>
          </a:custGeom>
          <a:noFill/>
          <a:ln w="9525">
            <a:solidFill>
              <a:schemeClr val="tx1"/>
            </a:solidFill>
            <a:round/>
            <a:headEnd/>
            <a:tailEnd/>
          </a:ln>
          <a:effectLst/>
        </p:spPr>
        <p:txBody>
          <a:bodyPr/>
          <a:lstStyle/>
          <a:p>
            <a:endParaRPr lang="ja-JP" altLang="en-US"/>
          </a:p>
        </p:txBody>
      </p:sp>
      <p:sp>
        <p:nvSpPr>
          <p:cNvPr id="82953" name="Text Box 9"/>
          <p:cNvSpPr txBox="1">
            <a:spLocks noChangeArrowheads="1"/>
          </p:cNvSpPr>
          <p:nvPr/>
        </p:nvSpPr>
        <p:spPr bwMode="auto">
          <a:xfrm>
            <a:off x="2408238" y="6069013"/>
            <a:ext cx="3797300" cy="366712"/>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00CC"/>
                </a:solidFill>
                <a:ea typeface="HG丸ｺﾞｼｯｸM-PRO" pitchFamily="50" charset="-128"/>
              </a:rPr>
              <a:t>人数（高額所得者から順に整列）</a:t>
            </a:r>
          </a:p>
        </p:txBody>
      </p:sp>
      <p:sp>
        <p:nvSpPr>
          <p:cNvPr id="82954" name="Text Box 10"/>
          <p:cNvSpPr txBox="1">
            <a:spLocks noChangeArrowheads="1"/>
          </p:cNvSpPr>
          <p:nvPr/>
        </p:nvSpPr>
        <p:spPr bwMode="auto">
          <a:xfrm>
            <a:off x="1009650" y="3844925"/>
            <a:ext cx="1447800" cy="366713"/>
          </a:xfrm>
          <a:prstGeom prst="rect">
            <a:avLst/>
          </a:prstGeom>
          <a:noFill/>
          <a:ln w="9525">
            <a:noFill/>
            <a:miter lim="800000"/>
            <a:headEnd/>
            <a:tailEnd/>
          </a:ln>
          <a:effectLst/>
        </p:spPr>
        <p:txBody>
          <a:bodyPr>
            <a:spAutoFit/>
          </a:bodyPr>
          <a:lstStyle/>
          <a:p>
            <a:pPr algn="l">
              <a:spcBef>
                <a:spcPct val="50000"/>
              </a:spcBef>
            </a:pPr>
            <a:r>
              <a:rPr lang="ja-JP" altLang="en-US" sz="1800" b="1">
                <a:solidFill>
                  <a:srgbClr val="0000CC"/>
                </a:solidFill>
                <a:ea typeface="HG丸ｺﾞｼｯｸM-PRO" pitchFamily="50" charset="-128"/>
              </a:rPr>
              <a:t>累積所得</a:t>
            </a:r>
          </a:p>
        </p:txBody>
      </p:sp>
      <p:sp>
        <p:nvSpPr>
          <p:cNvPr id="82958" name="Rectangle 14"/>
          <p:cNvSpPr>
            <a:spLocks noChangeArrowheads="1"/>
          </p:cNvSpPr>
          <p:nvPr/>
        </p:nvSpPr>
        <p:spPr bwMode="auto">
          <a:xfrm>
            <a:off x="2279650" y="3141663"/>
            <a:ext cx="3817938" cy="2808287"/>
          </a:xfrm>
          <a:prstGeom prst="rect">
            <a:avLst/>
          </a:prstGeom>
          <a:noFill/>
          <a:ln w="9525">
            <a:solidFill>
              <a:schemeClr val="tx1"/>
            </a:solidFill>
            <a:miter lim="800000"/>
            <a:headEnd/>
            <a:tailEnd/>
          </a:ln>
          <a:effectLst/>
        </p:spPr>
        <p:txBody>
          <a:bodyPr wrap="none" anchor="ctr"/>
          <a:lstStyle/>
          <a:p>
            <a:endParaRPr lang="ja-JP" altLang="en-US"/>
          </a:p>
        </p:txBody>
      </p:sp>
      <p:sp>
        <p:nvSpPr>
          <p:cNvPr id="82959" name="Line 15"/>
          <p:cNvSpPr>
            <a:spLocks noChangeShapeType="1"/>
          </p:cNvSpPr>
          <p:nvPr/>
        </p:nvSpPr>
        <p:spPr bwMode="auto">
          <a:xfrm flipV="1">
            <a:off x="2266950" y="3132138"/>
            <a:ext cx="3833813" cy="2817812"/>
          </a:xfrm>
          <a:prstGeom prst="line">
            <a:avLst/>
          </a:prstGeom>
          <a:noFill/>
          <a:ln w="9525">
            <a:solidFill>
              <a:schemeClr val="tx1"/>
            </a:solidFill>
            <a:round/>
            <a:headEnd/>
            <a:tailEnd/>
          </a:ln>
          <a:effectLst/>
        </p:spPr>
        <p:txBody>
          <a:bodyPr/>
          <a:lstStyle/>
          <a:p>
            <a:endParaRPr lang="ja-JP" altLang="en-US"/>
          </a:p>
        </p:txBody>
      </p:sp>
      <p:sp>
        <p:nvSpPr>
          <p:cNvPr id="82960" name="AutoShape 16"/>
          <p:cNvSpPr>
            <a:spLocks noChangeArrowheads="1"/>
          </p:cNvSpPr>
          <p:nvPr/>
        </p:nvSpPr>
        <p:spPr bwMode="auto">
          <a:xfrm>
            <a:off x="6013450" y="5210175"/>
            <a:ext cx="2378075" cy="525463"/>
          </a:xfrm>
          <a:prstGeom prst="wedgeRoundRectCallout">
            <a:avLst>
              <a:gd name="adj1" fmla="val -143727"/>
              <a:gd name="adj2" fmla="val -115255"/>
              <a:gd name="adj3" fmla="val 16667"/>
            </a:avLst>
          </a:prstGeom>
          <a:solidFill>
            <a:srgbClr val="66FFFF"/>
          </a:solidFill>
          <a:ln w="9525">
            <a:solidFill>
              <a:schemeClr val="tx1"/>
            </a:solidFill>
            <a:miter lim="800000"/>
            <a:headEnd/>
            <a:tailEnd/>
          </a:ln>
          <a:effectLst/>
        </p:spPr>
        <p:txBody>
          <a:bodyPr/>
          <a:lstStyle/>
          <a:p>
            <a:r>
              <a:rPr lang="ja-JP" altLang="en-US" sz="2000" b="1" dirty="0">
                <a:solidFill>
                  <a:srgbClr val="0000CC"/>
                </a:solidFill>
                <a:latin typeface="HG丸ｺﾞｼｯｸM-PRO" pitchFamily="50" charset="-128"/>
                <a:ea typeface="HG丸ｺﾞｼｯｸM-PRO" pitchFamily="50" charset="-128"/>
              </a:rPr>
              <a:t>富は平等に分配</a:t>
            </a:r>
          </a:p>
        </p:txBody>
      </p:sp>
      <p:sp>
        <p:nvSpPr>
          <p:cNvPr id="82961" name="AutoShape 17"/>
          <p:cNvSpPr>
            <a:spLocks noChangeArrowheads="1"/>
          </p:cNvSpPr>
          <p:nvPr/>
        </p:nvSpPr>
        <p:spPr bwMode="auto">
          <a:xfrm rot="2997920">
            <a:off x="3258343" y="4009232"/>
            <a:ext cx="1001713" cy="425450"/>
          </a:xfrm>
          <a:prstGeom prst="leftArrow">
            <a:avLst>
              <a:gd name="adj1" fmla="val 50000"/>
              <a:gd name="adj2" fmla="val 58862"/>
            </a:avLst>
          </a:prstGeom>
          <a:solidFill>
            <a:srgbClr val="FF9966"/>
          </a:solidFill>
          <a:ln w="9525">
            <a:solidFill>
              <a:schemeClr val="tx1"/>
            </a:solidFill>
            <a:miter lim="800000"/>
            <a:headEnd/>
            <a:tailEnd/>
          </a:ln>
          <a:effectLst/>
        </p:spPr>
        <p:txBody>
          <a:bodyPr wrap="none" anchor="ctr"/>
          <a:lstStyle/>
          <a:p>
            <a:endParaRPr lang="ja-JP" altLang="en-US"/>
          </a:p>
        </p:txBody>
      </p:sp>
      <p:sp>
        <p:nvSpPr>
          <p:cNvPr id="82962" name="AutoShape 18"/>
          <p:cNvSpPr>
            <a:spLocks noChangeArrowheads="1"/>
          </p:cNvSpPr>
          <p:nvPr/>
        </p:nvSpPr>
        <p:spPr bwMode="auto">
          <a:xfrm>
            <a:off x="5300663" y="2203450"/>
            <a:ext cx="2378075" cy="525463"/>
          </a:xfrm>
          <a:prstGeom prst="wedgeRoundRectCallout">
            <a:avLst>
              <a:gd name="adj1" fmla="val -108412"/>
              <a:gd name="adj2" fmla="val 321301"/>
              <a:gd name="adj3" fmla="val 16667"/>
            </a:avLst>
          </a:prstGeom>
          <a:solidFill>
            <a:srgbClr val="FF9966"/>
          </a:solidFill>
          <a:ln w="9525">
            <a:solidFill>
              <a:schemeClr val="tx1"/>
            </a:solidFill>
            <a:miter lim="800000"/>
            <a:headEnd/>
            <a:tailEnd/>
          </a:ln>
          <a:effectLst/>
        </p:spPr>
        <p:txBody>
          <a:bodyPr/>
          <a:lstStyle/>
          <a:p>
            <a:r>
              <a:rPr lang="ja-JP" altLang="en-US" sz="2000" b="1" dirty="0">
                <a:solidFill>
                  <a:srgbClr val="0000CC"/>
                </a:solidFill>
                <a:latin typeface="HG丸ｺﾞｼｯｸM-PRO" pitchFamily="50" charset="-128"/>
                <a:ea typeface="HG丸ｺﾞｼｯｸM-PRO" pitchFamily="50" charset="-128"/>
              </a:rPr>
              <a:t>不平等の度合い</a:t>
            </a:r>
          </a:p>
        </p:txBody>
      </p:sp>
    </p:spTree>
    <p:extLst>
      <p:ext uri="{BB962C8B-B14F-4D97-AF65-F5344CB8AC3E}">
        <p14:creationId xmlns:p14="http://schemas.microsoft.com/office/powerpoint/2010/main" val="6464956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キュート">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1384</TotalTime>
  <Words>2984</Words>
  <Application>Microsoft Office PowerPoint</Application>
  <PresentationFormat>画面に合わせる (4:3)</PresentationFormat>
  <Paragraphs>820</Paragraphs>
  <Slides>87</Slides>
  <Notes>87</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87</vt:i4>
      </vt:variant>
    </vt:vector>
  </HeadingPairs>
  <TitlesOfParts>
    <vt:vector size="90" baseType="lpstr">
      <vt:lpstr>Office ​​テーマ</vt:lpstr>
      <vt:lpstr>数式</vt:lpstr>
      <vt:lpstr>グラフ</vt:lpstr>
      <vt:lpstr>基礎オペレーションズリサーチ 在庫管理</vt:lpstr>
      <vt:lpstr>在庫管理の問題状況</vt:lpstr>
      <vt:lpstr>在庫管理の問題状況、その２</vt:lpstr>
      <vt:lpstr>在庫とは</vt:lpstr>
      <vt:lpstr>在庫管理の目的</vt:lpstr>
      <vt:lpstr>流れの乱れ</vt:lpstr>
      <vt:lpstr>生産システムの在庫</vt:lpstr>
      <vt:lpstr>ゼロ在庫</vt:lpstr>
      <vt:lpstr>在庫管理から物流管理へ</vt:lpstr>
      <vt:lpstr>商品在庫</vt:lpstr>
      <vt:lpstr>在庫の ×</vt:lpstr>
      <vt:lpstr>在庫の ○</vt:lpstr>
      <vt:lpstr>在庫管理、応用編</vt:lpstr>
      <vt:lpstr>グラフによる分析法</vt:lpstr>
      <vt:lpstr>在庫のグラフ表現</vt:lpstr>
      <vt:lpstr>在庫グラフ</vt:lpstr>
      <vt:lpstr>累積（在庫）グラフ</vt:lpstr>
      <vt:lpstr>累積グラフ、在庫量</vt:lpstr>
      <vt:lpstr>累積グラフ、滞留時間</vt:lpstr>
      <vt:lpstr>制約付き在庫問題、その１</vt:lpstr>
      <vt:lpstr>累積グラフ、在庫量制約</vt:lpstr>
      <vt:lpstr>累積グラフ、在庫量制約</vt:lpstr>
      <vt:lpstr>累積グラフ、在庫量制約</vt:lpstr>
      <vt:lpstr>累積グラフ、在庫量制約</vt:lpstr>
      <vt:lpstr>制約付き在庫問題、その２</vt:lpstr>
      <vt:lpstr>累積グラフ、滞留時間制約</vt:lpstr>
      <vt:lpstr>累積グラフ、滞留時間制約</vt:lpstr>
      <vt:lpstr>累積グラフ、滞留時間制約</vt:lpstr>
      <vt:lpstr>累積グラフ、滞留時間制約</vt:lpstr>
      <vt:lpstr>制約付き在庫問題、その３</vt:lpstr>
      <vt:lpstr>累積グラフ、統一的解法</vt:lpstr>
      <vt:lpstr>累積グラフ、滞留時間制約</vt:lpstr>
      <vt:lpstr>累積グラフ、統一的解法</vt:lpstr>
      <vt:lpstr>在庫管理方式とコスト</vt:lpstr>
      <vt:lpstr>在庫管理方式</vt:lpstr>
      <vt:lpstr>発注点方式の在庫グラフ</vt:lpstr>
      <vt:lpstr>定期発注方式の在庫グラフ</vt:lpstr>
      <vt:lpstr>定期発注方式の在庫グラフ</vt:lpstr>
      <vt:lpstr>在庫管理の費用</vt:lpstr>
      <vt:lpstr>経済的発注量</vt:lpstr>
      <vt:lpstr>在庫管理費</vt:lpstr>
      <vt:lpstr>在庫管理費の最適化問題</vt:lpstr>
      <vt:lpstr>在庫管理費の最適化問題、発注間隔</vt:lpstr>
      <vt:lpstr>経済的発注量（EOQ）</vt:lpstr>
      <vt:lpstr>保管費用の見積もり</vt:lpstr>
      <vt:lpstr>発注費用の見積もり</vt:lpstr>
      <vt:lpstr>発注費用と保管費用</vt:lpstr>
      <vt:lpstr>経済的発注量、あるいはEOQ公式</vt:lpstr>
      <vt:lpstr>感度分析とは</vt:lpstr>
      <vt:lpstr>感度分析、例</vt:lpstr>
      <vt:lpstr>ＥＯＱ公式の応用、購入費の問題</vt:lpstr>
      <vt:lpstr>ＥＯＱ公式の応用、割引購入</vt:lpstr>
      <vt:lpstr>定期発注方式と定量発注方式 需要が確率変動する場合</vt:lpstr>
      <vt:lpstr>需要変動を考慮した発注方式</vt:lpstr>
      <vt:lpstr>リードタイム</vt:lpstr>
      <vt:lpstr>定量発注と定期発注、需要小</vt:lpstr>
      <vt:lpstr>定量発注と定期発注、需要大</vt:lpstr>
      <vt:lpstr>安全在庫量</vt:lpstr>
      <vt:lpstr>安全在庫量、確率モデル</vt:lpstr>
      <vt:lpstr>定量発注方式の発注方法</vt:lpstr>
      <vt:lpstr>定期発注方式の発注方法</vt:lpstr>
      <vt:lpstr>陳腐化商品の最適発注量</vt:lpstr>
      <vt:lpstr>在庫できない商品の最適仕入れ</vt:lpstr>
      <vt:lpstr>おにぎりの需要</vt:lpstr>
      <vt:lpstr>需要の予測は可能か？</vt:lpstr>
      <vt:lpstr>需要予測</vt:lpstr>
      <vt:lpstr>おにぎり販売、もうけの方程式</vt:lpstr>
      <vt:lpstr>おにぎり販売、もうけの方程式</vt:lpstr>
      <vt:lpstr>もうけの計算</vt:lpstr>
      <vt:lpstr>最適解の理屈</vt:lpstr>
      <vt:lpstr>最適解の理屈、その２</vt:lpstr>
      <vt:lpstr>陳腐化商品仕入れの最適解</vt:lpstr>
      <vt:lpstr>損失の方程式、一般化</vt:lpstr>
      <vt:lpstr>確率モデルによる分析</vt:lpstr>
      <vt:lpstr>確率モデルによる分析、最適解</vt:lpstr>
      <vt:lpstr>確率モデルによる分析、結論</vt:lpstr>
      <vt:lpstr>レベニューマネジメント（収益管理）</vt:lpstr>
      <vt:lpstr>　航空機チケット、需要予測と枠決め</vt:lpstr>
      <vt:lpstr>確率モデルの導入</vt:lpstr>
      <vt:lpstr>航空機チケットとおにぎり販売</vt:lpstr>
      <vt:lpstr>モデルの類似性、汎用性</vt:lpstr>
      <vt:lpstr>多品目商品の在庫管理 ＡＢＣ分析法</vt:lpstr>
      <vt:lpstr>多くの品種の在庫管理</vt:lpstr>
      <vt:lpstr>ABC分析</vt:lpstr>
      <vt:lpstr>ABC分析</vt:lpstr>
      <vt:lpstr>多品種在庫管理（ABC分析）</vt:lpstr>
      <vt:lpstr>パレート曲線</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在庫管理</dc:title>
  <dc:subject>基礎オペレーションズリサーチ</dc:subject>
  <dc:creator>sakasegawa</dc:creator>
  <cp:lastModifiedBy>sakasegawa</cp:lastModifiedBy>
  <cp:revision>28</cp:revision>
  <dcterms:created xsi:type="dcterms:W3CDTF">2011-11-29T01:33:48Z</dcterms:created>
  <dcterms:modified xsi:type="dcterms:W3CDTF">2013-12-03T07:40:13Z</dcterms:modified>
</cp:coreProperties>
</file>